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handoutMasterIdLst>
    <p:handoutMasterId r:id="rId25"/>
  </p:handoutMasterIdLst>
  <p:sldIdLst>
    <p:sldId id="283" r:id="rId2"/>
    <p:sldId id="282" r:id="rId3"/>
    <p:sldId id="262" r:id="rId4"/>
    <p:sldId id="263" r:id="rId5"/>
    <p:sldId id="264" r:id="rId6"/>
    <p:sldId id="28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8" r:id="rId20"/>
    <p:sldId id="279" r:id="rId21"/>
    <p:sldId id="280" r:id="rId22"/>
    <p:sldId id="281"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modifyVerifier cryptProviderType="rsaFull" cryptAlgorithmClass="hash" cryptAlgorithmType="typeAny" cryptAlgorithmSid="4" spinCount="100000" saltData="M1bplKEz/SYORx9E9zrgxA==" hashData="1u9jqeZAurD6PKLhCIOEFYqE1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83426" autoAdjust="0"/>
  </p:normalViewPr>
  <p:slideViewPr>
    <p:cSldViewPr snapToGrid="0">
      <p:cViewPr>
        <p:scale>
          <a:sx n="64" d="100"/>
          <a:sy n="64" d="100"/>
        </p:scale>
        <p:origin x="-1482" y="-72"/>
      </p:cViewPr>
      <p:guideLst>
        <p:guide orient="horz" pos="2160"/>
        <p:guide pos="2880"/>
      </p:guideLst>
    </p:cSldViewPr>
  </p:slideViewPr>
  <p:outlineViewPr>
    <p:cViewPr>
      <p:scale>
        <a:sx n="33" d="100"/>
        <a:sy n="33" d="100"/>
      </p:scale>
      <p:origin x="0" y="17604"/>
    </p:cViewPr>
  </p:outlineViewPr>
  <p:notesTextViewPr>
    <p:cViewPr>
      <p:scale>
        <a:sx n="100" d="100"/>
        <a:sy n="100" d="100"/>
      </p:scale>
      <p:origin x="0" y="0"/>
    </p:cViewPr>
  </p:notesTextViewPr>
  <p:notesViewPr>
    <p:cSldViewPr snapToGrid="0">
      <p:cViewPr varScale="1">
        <p:scale>
          <a:sx n="55" d="100"/>
          <a:sy n="55" d="100"/>
        </p:scale>
        <p:origin x="-230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B1A437-8DC4-4F01-8E16-CCA26820EF6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2263A5-46B8-4830-974A-49CC4501BEA9}">
      <dgm:prSet custT="1"/>
      <dgm:spPr/>
      <dgm:t>
        <a:bodyPr/>
        <a:lstStyle/>
        <a:p>
          <a:pPr algn="l" rtl="0"/>
          <a:r>
            <a:rPr lang="en-US" sz="2000" b="1" i="0" dirty="0" smtClean="0"/>
            <a:t>1  </a:t>
          </a:r>
          <a:r>
            <a:rPr lang="en-US" sz="2000" b="1" i="0" dirty="0" smtClean="0">
              <a:latin typeface="Calibri" pitchFamily="34" charset="0"/>
            </a:rPr>
            <a:t>Identify the student in need for intervention and build rapport.</a:t>
          </a:r>
          <a:endParaRPr lang="en-US" sz="2000" b="1" dirty="0">
            <a:latin typeface="Calibri" pitchFamily="34" charset="0"/>
          </a:endParaRPr>
        </a:p>
      </dgm:t>
    </dgm:pt>
    <dgm:pt modelId="{503EE649-0DB0-4652-B9CF-80523ACFF39D}" type="parTrans" cxnId="{766827CF-34B2-4A2F-9E5D-34DB8D34D68C}">
      <dgm:prSet/>
      <dgm:spPr/>
      <dgm:t>
        <a:bodyPr/>
        <a:lstStyle/>
        <a:p>
          <a:endParaRPr lang="en-US"/>
        </a:p>
      </dgm:t>
    </dgm:pt>
    <dgm:pt modelId="{53E10B42-9BDE-4159-92C0-7313924A634B}" type="sibTrans" cxnId="{766827CF-34B2-4A2F-9E5D-34DB8D34D68C}">
      <dgm:prSet/>
      <dgm:spPr/>
      <dgm:t>
        <a:bodyPr/>
        <a:lstStyle/>
        <a:p>
          <a:endParaRPr lang="en-US"/>
        </a:p>
      </dgm:t>
    </dgm:pt>
    <dgm:pt modelId="{36983B27-3C37-423C-BC97-363030860B39}">
      <dgm:prSet/>
      <dgm:spPr/>
      <dgm:t>
        <a:bodyPr/>
        <a:lstStyle/>
        <a:p>
          <a:pPr algn="l" rtl="0"/>
          <a:r>
            <a:rPr lang="en-US" b="1" i="0" dirty="0" smtClean="0"/>
            <a:t>2  Provide an appropriate time to truly listen to the child.</a:t>
          </a:r>
          <a:endParaRPr lang="en-US" b="1" dirty="0"/>
        </a:p>
      </dgm:t>
    </dgm:pt>
    <dgm:pt modelId="{720E18C0-6B5A-43BC-89F2-4C8C05030D49}" type="parTrans" cxnId="{80D0DE1A-69A6-4557-84FF-8AB9BA9264CE}">
      <dgm:prSet/>
      <dgm:spPr/>
      <dgm:t>
        <a:bodyPr/>
        <a:lstStyle/>
        <a:p>
          <a:endParaRPr lang="en-US"/>
        </a:p>
      </dgm:t>
    </dgm:pt>
    <dgm:pt modelId="{3CE87E1B-AADC-455A-B5E0-B2BFC3FF8E3E}" type="sibTrans" cxnId="{80D0DE1A-69A6-4557-84FF-8AB9BA9264CE}">
      <dgm:prSet/>
      <dgm:spPr/>
      <dgm:t>
        <a:bodyPr/>
        <a:lstStyle/>
        <a:p>
          <a:endParaRPr lang="en-US"/>
        </a:p>
      </dgm:t>
    </dgm:pt>
    <dgm:pt modelId="{476B8A8D-6902-44A2-9ABF-52F469FCCEEA}">
      <dgm:prSet/>
      <dgm:spPr/>
      <dgm:t>
        <a:bodyPr/>
        <a:lstStyle/>
        <a:p>
          <a:pPr algn="l" rtl="0"/>
          <a:r>
            <a:rPr lang="en-US" b="1" i="0" dirty="0" smtClean="0"/>
            <a:t>3  Help him to identify the problem.</a:t>
          </a:r>
          <a:endParaRPr lang="en-US" b="1" dirty="0"/>
        </a:p>
      </dgm:t>
    </dgm:pt>
    <dgm:pt modelId="{3A78BD9A-83B4-4668-9869-41EAEE4C40ED}" type="parTrans" cxnId="{C083E3C8-64AB-4499-B29B-2F599F95548D}">
      <dgm:prSet/>
      <dgm:spPr/>
      <dgm:t>
        <a:bodyPr/>
        <a:lstStyle/>
        <a:p>
          <a:endParaRPr lang="en-US"/>
        </a:p>
      </dgm:t>
    </dgm:pt>
    <dgm:pt modelId="{762C9E3A-E06B-426D-9E29-BB859CF013F1}" type="sibTrans" cxnId="{C083E3C8-64AB-4499-B29B-2F599F95548D}">
      <dgm:prSet/>
      <dgm:spPr/>
      <dgm:t>
        <a:bodyPr/>
        <a:lstStyle/>
        <a:p>
          <a:endParaRPr lang="en-US"/>
        </a:p>
      </dgm:t>
    </dgm:pt>
    <dgm:pt modelId="{44994DF6-FF1A-4726-8A76-780EFEE3348C}">
      <dgm:prSet/>
      <dgm:spPr/>
      <dgm:t>
        <a:bodyPr/>
        <a:lstStyle/>
        <a:p>
          <a:pPr algn="l" rtl="0"/>
          <a:r>
            <a:rPr lang="en-US" b="1" i="0" dirty="0" smtClean="0"/>
            <a:t>4  Show  various alternatives for problem solving.</a:t>
          </a:r>
          <a:endParaRPr lang="en-US" b="1" dirty="0"/>
        </a:p>
      </dgm:t>
    </dgm:pt>
    <dgm:pt modelId="{30984F76-87CE-41BD-9439-387A40C06066}" type="parTrans" cxnId="{56C45C46-D695-4A8C-9622-361FF5252E86}">
      <dgm:prSet/>
      <dgm:spPr/>
      <dgm:t>
        <a:bodyPr/>
        <a:lstStyle/>
        <a:p>
          <a:endParaRPr lang="en-US"/>
        </a:p>
      </dgm:t>
    </dgm:pt>
    <dgm:pt modelId="{D754032D-9971-4B79-A1DD-AF1319A6CF40}" type="sibTrans" cxnId="{56C45C46-D695-4A8C-9622-361FF5252E86}">
      <dgm:prSet/>
      <dgm:spPr/>
      <dgm:t>
        <a:bodyPr/>
        <a:lstStyle/>
        <a:p>
          <a:endParaRPr lang="en-US"/>
        </a:p>
      </dgm:t>
    </dgm:pt>
    <dgm:pt modelId="{5BC07ACE-95E9-4312-9477-5215421199FB}">
      <dgm:prSet/>
      <dgm:spPr/>
      <dgm:t>
        <a:bodyPr/>
        <a:lstStyle/>
        <a:p>
          <a:pPr algn="l" rtl="0"/>
          <a:r>
            <a:rPr lang="en-US" b="1" i="0" dirty="0" smtClean="0"/>
            <a:t>5 Help to set goals for improvement  &amp; Encourage to succeed </a:t>
          </a:r>
          <a:endParaRPr lang="en-US" b="1" dirty="0"/>
        </a:p>
      </dgm:t>
    </dgm:pt>
    <dgm:pt modelId="{0F6B35C8-DB60-4C36-9033-CDD3F0DBE91D}" type="parTrans" cxnId="{B7EFEDF5-2233-4A45-BF51-C75FFB5C7D25}">
      <dgm:prSet/>
      <dgm:spPr/>
      <dgm:t>
        <a:bodyPr/>
        <a:lstStyle/>
        <a:p>
          <a:endParaRPr lang="en-US"/>
        </a:p>
      </dgm:t>
    </dgm:pt>
    <dgm:pt modelId="{24002120-8FB3-4269-B12D-38B9D938F7A7}" type="sibTrans" cxnId="{B7EFEDF5-2233-4A45-BF51-C75FFB5C7D25}">
      <dgm:prSet/>
      <dgm:spPr/>
      <dgm:t>
        <a:bodyPr/>
        <a:lstStyle/>
        <a:p>
          <a:endParaRPr lang="en-US"/>
        </a:p>
      </dgm:t>
    </dgm:pt>
    <dgm:pt modelId="{2F75F4EF-077B-4856-9254-424A9284E7DF}">
      <dgm:prSet/>
      <dgm:spPr/>
      <dgm:t>
        <a:bodyPr/>
        <a:lstStyle/>
        <a:p>
          <a:pPr algn="l" rtl="0"/>
          <a:r>
            <a:rPr lang="en-US" b="1" i="0" dirty="0" smtClean="0"/>
            <a:t>6  Involve parents  if needed </a:t>
          </a:r>
          <a:endParaRPr lang="en-US" b="1" dirty="0"/>
        </a:p>
      </dgm:t>
    </dgm:pt>
    <dgm:pt modelId="{5A959908-AA79-47CA-AE0E-77260BA0E26D}" type="parTrans" cxnId="{E18C9467-5B5B-4A0E-9B38-2DE98A07A919}">
      <dgm:prSet/>
      <dgm:spPr/>
      <dgm:t>
        <a:bodyPr/>
        <a:lstStyle/>
        <a:p>
          <a:endParaRPr lang="en-US"/>
        </a:p>
      </dgm:t>
    </dgm:pt>
    <dgm:pt modelId="{CE9122A0-B0CB-44D5-B793-93A602A255AD}" type="sibTrans" cxnId="{E18C9467-5B5B-4A0E-9B38-2DE98A07A919}">
      <dgm:prSet/>
      <dgm:spPr/>
      <dgm:t>
        <a:bodyPr/>
        <a:lstStyle/>
        <a:p>
          <a:endParaRPr lang="en-US"/>
        </a:p>
      </dgm:t>
    </dgm:pt>
    <dgm:pt modelId="{E0CEC684-041F-41D7-912B-AE78ABFA8D74}">
      <dgm:prSet/>
      <dgm:spPr/>
      <dgm:t>
        <a:bodyPr/>
        <a:lstStyle/>
        <a:p>
          <a:pPr algn="l" rtl="0"/>
          <a:r>
            <a:rPr lang="en-US" b="1" i="0" dirty="0" smtClean="0"/>
            <a:t>7  Draw parents’ attention to the problem and involve in care</a:t>
          </a:r>
          <a:endParaRPr lang="en-US" b="1" dirty="0"/>
        </a:p>
      </dgm:t>
    </dgm:pt>
    <dgm:pt modelId="{644E4E66-E7E2-4D00-A1EC-456E38D918BE}" type="parTrans" cxnId="{86FF68BA-1010-46E1-A4FA-D6146E6D2BC8}">
      <dgm:prSet/>
      <dgm:spPr/>
      <dgm:t>
        <a:bodyPr/>
        <a:lstStyle/>
        <a:p>
          <a:endParaRPr lang="en-US"/>
        </a:p>
      </dgm:t>
    </dgm:pt>
    <dgm:pt modelId="{91863505-FCBE-4D30-960B-5279E9207B9B}" type="sibTrans" cxnId="{86FF68BA-1010-46E1-A4FA-D6146E6D2BC8}">
      <dgm:prSet/>
      <dgm:spPr/>
      <dgm:t>
        <a:bodyPr/>
        <a:lstStyle/>
        <a:p>
          <a:endParaRPr lang="en-US"/>
        </a:p>
      </dgm:t>
    </dgm:pt>
    <dgm:pt modelId="{D66E4773-7694-43A9-A13C-A1740FE82FEC}">
      <dgm:prSet/>
      <dgm:spPr/>
      <dgm:t>
        <a:bodyPr/>
        <a:lstStyle/>
        <a:p>
          <a:pPr algn="l" rtl="0"/>
          <a:r>
            <a:rPr lang="en-US" b="1" i="0" dirty="0" smtClean="0"/>
            <a:t>8  Refer to  experts if  more  skills are needed</a:t>
          </a:r>
          <a:endParaRPr lang="en-US" b="1" dirty="0"/>
        </a:p>
      </dgm:t>
    </dgm:pt>
    <dgm:pt modelId="{0CA463C5-E068-48A4-A046-3B0665A79AFE}" type="parTrans" cxnId="{879EDBCA-F546-4C63-8629-03EBC0ADA88D}">
      <dgm:prSet/>
      <dgm:spPr/>
      <dgm:t>
        <a:bodyPr/>
        <a:lstStyle/>
        <a:p>
          <a:endParaRPr lang="en-US"/>
        </a:p>
      </dgm:t>
    </dgm:pt>
    <dgm:pt modelId="{B2C26515-8B32-4F5D-8A67-77D13A223D25}" type="sibTrans" cxnId="{879EDBCA-F546-4C63-8629-03EBC0ADA88D}">
      <dgm:prSet/>
      <dgm:spPr/>
      <dgm:t>
        <a:bodyPr/>
        <a:lstStyle/>
        <a:p>
          <a:endParaRPr lang="en-US"/>
        </a:p>
      </dgm:t>
    </dgm:pt>
    <dgm:pt modelId="{7709C920-69AE-4EE9-ACF5-608995F7BCC5}" type="pres">
      <dgm:prSet presAssocID="{6EB1A437-8DC4-4F01-8E16-CCA26820EF6B}" presName="linear" presStyleCnt="0">
        <dgm:presLayoutVars>
          <dgm:animLvl val="lvl"/>
          <dgm:resizeHandles val="exact"/>
        </dgm:presLayoutVars>
      </dgm:prSet>
      <dgm:spPr/>
      <dgm:t>
        <a:bodyPr/>
        <a:lstStyle/>
        <a:p>
          <a:endParaRPr lang="en-US"/>
        </a:p>
      </dgm:t>
    </dgm:pt>
    <dgm:pt modelId="{35623EAA-BC40-47A4-A35B-95734F005F1C}" type="pres">
      <dgm:prSet presAssocID="{842263A5-46B8-4830-974A-49CC4501BEA9}" presName="parentText" presStyleLbl="node1" presStyleIdx="0" presStyleCnt="8" custScaleX="98817" custScaleY="153070">
        <dgm:presLayoutVars>
          <dgm:chMax val="0"/>
          <dgm:bulletEnabled val="1"/>
        </dgm:presLayoutVars>
      </dgm:prSet>
      <dgm:spPr/>
      <dgm:t>
        <a:bodyPr/>
        <a:lstStyle/>
        <a:p>
          <a:endParaRPr lang="en-US"/>
        </a:p>
      </dgm:t>
    </dgm:pt>
    <dgm:pt modelId="{057A9FA0-05EE-4F36-8A9F-64421A9C6267}" type="pres">
      <dgm:prSet presAssocID="{53E10B42-9BDE-4159-92C0-7313924A634B}" presName="spacer" presStyleCnt="0"/>
      <dgm:spPr/>
    </dgm:pt>
    <dgm:pt modelId="{D27EF6F3-91DF-43FE-BA1C-74B92BBF75FC}" type="pres">
      <dgm:prSet presAssocID="{36983B27-3C37-423C-BC97-363030860B39}" presName="parentText" presStyleLbl="node1" presStyleIdx="1" presStyleCnt="8" custScaleX="99663">
        <dgm:presLayoutVars>
          <dgm:chMax val="0"/>
          <dgm:bulletEnabled val="1"/>
        </dgm:presLayoutVars>
      </dgm:prSet>
      <dgm:spPr/>
      <dgm:t>
        <a:bodyPr/>
        <a:lstStyle/>
        <a:p>
          <a:endParaRPr lang="en-US"/>
        </a:p>
      </dgm:t>
    </dgm:pt>
    <dgm:pt modelId="{5B7E58A1-A399-4C01-9120-E9CEAD18176B}" type="pres">
      <dgm:prSet presAssocID="{3CE87E1B-AADC-455A-B5E0-B2BFC3FF8E3E}" presName="spacer" presStyleCnt="0"/>
      <dgm:spPr/>
    </dgm:pt>
    <dgm:pt modelId="{4745DA2F-D41F-4C37-8795-8F130926314C}" type="pres">
      <dgm:prSet presAssocID="{476B8A8D-6902-44A2-9ABF-52F469FCCEEA}" presName="parentText" presStyleLbl="node1" presStyleIdx="2" presStyleCnt="8">
        <dgm:presLayoutVars>
          <dgm:chMax val="0"/>
          <dgm:bulletEnabled val="1"/>
        </dgm:presLayoutVars>
      </dgm:prSet>
      <dgm:spPr/>
      <dgm:t>
        <a:bodyPr/>
        <a:lstStyle/>
        <a:p>
          <a:endParaRPr lang="en-US"/>
        </a:p>
      </dgm:t>
    </dgm:pt>
    <dgm:pt modelId="{23833CEA-30C4-49D1-B37F-1F3CCE77D62A}" type="pres">
      <dgm:prSet presAssocID="{762C9E3A-E06B-426D-9E29-BB859CF013F1}" presName="spacer" presStyleCnt="0"/>
      <dgm:spPr/>
    </dgm:pt>
    <dgm:pt modelId="{7EB03DBF-CC2A-4575-8988-C7A5E2D88F41}" type="pres">
      <dgm:prSet presAssocID="{44994DF6-FF1A-4726-8A76-780EFEE3348C}" presName="parentText" presStyleLbl="node1" presStyleIdx="3" presStyleCnt="8">
        <dgm:presLayoutVars>
          <dgm:chMax val="0"/>
          <dgm:bulletEnabled val="1"/>
        </dgm:presLayoutVars>
      </dgm:prSet>
      <dgm:spPr/>
      <dgm:t>
        <a:bodyPr/>
        <a:lstStyle/>
        <a:p>
          <a:endParaRPr lang="en-US"/>
        </a:p>
      </dgm:t>
    </dgm:pt>
    <dgm:pt modelId="{EF4E138F-53D3-4FDF-BF40-DDCC691569CC}" type="pres">
      <dgm:prSet presAssocID="{D754032D-9971-4B79-A1DD-AF1319A6CF40}" presName="spacer" presStyleCnt="0"/>
      <dgm:spPr/>
    </dgm:pt>
    <dgm:pt modelId="{4DE6F481-2349-4FCA-B1C4-D42764C5431C}" type="pres">
      <dgm:prSet presAssocID="{5BC07ACE-95E9-4312-9477-5215421199FB}" presName="parentText" presStyleLbl="node1" presStyleIdx="4" presStyleCnt="8">
        <dgm:presLayoutVars>
          <dgm:chMax val="0"/>
          <dgm:bulletEnabled val="1"/>
        </dgm:presLayoutVars>
      </dgm:prSet>
      <dgm:spPr/>
      <dgm:t>
        <a:bodyPr/>
        <a:lstStyle/>
        <a:p>
          <a:endParaRPr lang="en-US"/>
        </a:p>
      </dgm:t>
    </dgm:pt>
    <dgm:pt modelId="{AAB44E93-7AA5-43BD-BC6B-D2018D922C56}" type="pres">
      <dgm:prSet presAssocID="{24002120-8FB3-4269-B12D-38B9D938F7A7}" presName="spacer" presStyleCnt="0"/>
      <dgm:spPr/>
    </dgm:pt>
    <dgm:pt modelId="{43F6A2AF-B23D-4DDE-9D53-4119C7F55AD5}" type="pres">
      <dgm:prSet presAssocID="{2F75F4EF-077B-4856-9254-424A9284E7DF}" presName="parentText" presStyleLbl="node1" presStyleIdx="5" presStyleCnt="8">
        <dgm:presLayoutVars>
          <dgm:chMax val="0"/>
          <dgm:bulletEnabled val="1"/>
        </dgm:presLayoutVars>
      </dgm:prSet>
      <dgm:spPr/>
      <dgm:t>
        <a:bodyPr/>
        <a:lstStyle/>
        <a:p>
          <a:endParaRPr lang="en-US"/>
        </a:p>
      </dgm:t>
    </dgm:pt>
    <dgm:pt modelId="{47BD40BA-5DCF-4FF9-9FBD-D918FCAF55FF}" type="pres">
      <dgm:prSet presAssocID="{CE9122A0-B0CB-44D5-B793-93A602A255AD}" presName="spacer" presStyleCnt="0"/>
      <dgm:spPr/>
    </dgm:pt>
    <dgm:pt modelId="{3BCEF0B0-0968-4140-9FA0-821C6AA47726}" type="pres">
      <dgm:prSet presAssocID="{E0CEC684-041F-41D7-912B-AE78ABFA8D74}" presName="parentText" presStyleLbl="node1" presStyleIdx="6" presStyleCnt="8">
        <dgm:presLayoutVars>
          <dgm:chMax val="0"/>
          <dgm:bulletEnabled val="1"/>
        </dgm:presLayoutVars>
      </dgm:prSet>
      <dgm:spPr/>
      <dgm:t>
        <a:bodyPr/>
        <a:lstStyle/>
        <a:p>
          <a:endParaRPr lang="en-US"/>
        </a:p>
      </dgm:t>
    </dgm:pt>
    <dgm:pt modelId="{34FC023C-AFF6-4EB5-A179-D389D02BD621}" type="pres">
      <dgm:prSet presAssocID="{91863505-FCBE-4D30-960B-5279E9207B9B}" presName="spacer" presStyleCnt="0"/>
      <dgm:spPr/>
    </dgm:pt>
    <dgm:pt modelId="{D57D03CD-C666-4EC4-8E99-256AEA4170E3}" type="pres">
      <dgm:prSet presAssocID="{D66E4773-7694-43A9-A13C-A1740FE82FEC}" presName="parentText" presStyleLbl="node1" presStyleIdx="7" presStyleCnt="8">
        <dgm:presLayoutVars>
          <dgm:chMax val="0"/>
          <dgm:bulletEnabled val="1"/>
        </dgm:presLayoutVars>
      </dgm:prSet>
      <dgm:spPr/>
      <dgm:t>
        <a:bodyPr/>
        <a:lstStyle/>
        <a:p>
          <a:endParaRPr lang="en-US"/>
        </a:p>
      </dgm:t>
    </dgm:pt>
  </dgm:ptLst>
  <dgm:cxnLst>
    <dgm:cxn modelId="{80D0DE1A-69A6-4557-84FF-8AB9BA9264CE}" srcId="{6EB1A437-8DC4-4F01-8E16-CCA26820EF6B}" destId="{36983B27-3C37-423C-BC97-363030860B39}" srcOrd="1" destOrd="0" parTransId="{720E18C0-6B5A-43BC-89F2-4C8C05030D49}" sibTransId="{3CE87E1B-AADC-455A-B5E0-B2BFC3FF8E3E}"/>
    <dgm:cxn modelId="{E80782EC-2013-4C70-B8EF-B7DC42F7175F}" type="presOf" srcId="{842263A5-46B8-4830-974A-49CC4501BEA9}" destId="{35623EAA-BC40-47A4-A35B-95734F005F1C}" srcOrd="0" destOrd="0" presId="urn:microsoft.com/office/officeart/2005/8/layout/vList2"/>
    <dgm:cxn modelId="{B7EFEDF5-2233-4A45-BF51-C75FFB5C7D25}" srcId="{6EB1A437-8DC4-4F01-8E16-CCA26820EF6B}" destId="{5BC07ACE-95E9-4312-9477-5215421199FB}" srcOrd="4" destOrd="0" parTransId="{0F6B35C8-DB60-4C36-9033-CDD3F0DBE91D}" sibTransId="{24002120-8FB3-4269-B12D-38B9D938F7A7}"/>
    <dgm:cxn modelId="{86FF68BA-1010-46E1-A4FA-D6146E6D2BC8}" srcId="{6EB1A437-8DC4-4F01-8E16-CCA26820EF6B}" destId="{E0CEC684-041F-41D7-912B-AE78ABFA8D74}" srcOrd="6" destOrd="0" parTransId="{644E4E66-E7E2-4D00-A1EC-456E38D918BE}" sibTransId="{91863505-FCBE-4D30-960B-5279E9207B9B}"/>
    <dgm:cxn modelId="{766827CF-34B2-4A2F-9E5D-34DB8D34D68C}" srcId="{6EB1A437-8DC4-4F01-8E16-CCA26820EF6B}" destId="{842263A5-46B8-4830-974A-49CC4501BEA9}" srcOrd="0" destOrd="0" parTransId="{503EE649-0DB0-4652-B9CF-80523ACFF39D}" sibTransId="{53E10B42-9BDE-4159-92C0-7313924A634B}"/>
    <dgm:cxn modelId="{879EDBCA-F546-4C63-8629-03EBC0ADA88D}" srcId="{6EB1A437-8DC4-4F01-8E16-CCA26820EF6B}" destId="{D66E4773-7694-43A9-A13C-A1740FE82FEC}" srcOrd="7" destOrd="0" parTransId="{0CA463C5-E068-48A4-A046-3B0665A79AFE}" sibTransId="{B2C26515-8B32-4F5D-8A67-77D13A223D25}"/>
    <dgm:cxn modelId="{9DC465B7-A7B8-4ED1-8F2A-CCDCF4F036B2}" type="presOf" srcId="{44994DF6-FF1A-4726-8A76-780EFEE3348C}" destId="{7EB03DBF-CC2A-4575-8988-C7A5E2D88F41}" srcOrd="0" destOrd="0" presId="urn:microsoft.com/office/officeart/2005/8/layout/vList2"/>
    <dgm:cxn modelId="{8B1D9341-89BC-4B34-B8CA-3343AF77E835}" type="presOf" srcId="{36983B27-3C37-423C-BC97-363030860B39}" destId="{D27EF6F3-91DF-43FE-BA1C-74B92BBF75FC}" srcOrd="0" destOrd="0" presId="urn:microsoft.com/office/officeart/2005/8/layout/vList2"/>
    <dgm:cxn modelId="{468FB411-A2B0-47FC-8A97-2712B8791560}" type="presOf" srcId="{5BC07ACE-95E9-4312-9477-5215421199FB}" destId="{4DE6F481-2349-4FCA-B1C4-D42764C5431C}" srcOrd="0" destOrd="0" presId="urn:microsoft.com/office/officeart/2005/8/layout/vList2"/>
    <dgm:cxn modelId="{971A9EBF-F92F-4CD8-8805-488852ED8465}" type="presOf" srcId="{2F75F4EF-077B-4856-9254-424A9284E7DF}" destId="{43F6A2AF-B23D-4DDE-9D53-4119C7F55AD5}" srcOrd="0" destOrd="0" presId="urn:microsoft.com/office/officeart/2005/8/layout/vList2"/>
    <dgm:cxn modelId="{16DC69EC-506E-43A6-97B3-F1D3C21CBD28}" type="presOf" srcId="{6EB1A437-8DC4-4F01-8E16-CCA26820EF6B}" destId="{7709C920-69AE-4EE9-ACF5-608995F7BCC5}" srcOrd="0" destOrd="0" presId="urn:microsoft.com/office/officeart/2005/8/layout/vList2"/>
    <dgm:cxn modelId="{C083E3C8-64AB-4499-B29B-2F599F95548D}" srcId="{6EB1A437-8DC4-4F01-8E16-CCA26820EF6B}" destId="{476B8A8D-6902-44A2-9ABF-52F469FCCEEA}" srcOrd="2" destOrd="0" parTransId="{3A78BD9A-83B4-4668-9869-41EAEE4C40ED}" sibTransId="{762C9E3A-E06B-426D-9E29-BB859CF013F1}"/>
    <dgm:cxn modelId="{219EBAD3-E59F-4D7E-BDDF-B8AE4C330934}" type="presOf" srcId="{E0CEC684-041F-41D7-912B-AE78ABFA8D74}" destId="{3BCEF0B0-0968-4140-9FA0-821C6AA47726}" srcOrd="0" destOrd="0" presId="urn:microsoft.com/office/officeart/2005/8/layout/vList2"/>
    <dgm:cxn modelId="{56C45C46-D695-4A8C-9622-361FF5252E86}" srcId="{6EB1A437-8DC4-4F01-8E16-CCA26820EF6B}" destId="{44994DF6-FF1A-4726-8A76-780EFEE3348C}" srcOrd="3" destOrd="0" parTransId="{30984F76-87CE-41BD-9439-387A40C06066}" sibTransId="{D754032D-9971-4B79-A1DD-AF1319A6CF40}"/>
    <dgm:cxn modelId="{7B1CBA5B-FAEE-469A-9CE5-CBAEE44383E7}" type="presOf" srcId="{D66E4773-7694-43A9-A13C-A1740FE82FEC}" destId="{D57D03CD-C666-4EC4-8E99-256AEA4170E3}" srcOrd="0" destOrd="0" presId="urn:microsoft.com/office/officeart/2005/8/layout/vList2"/>
    <dgm:cxn modelId="{E18C9467-5B5B-4A0E-9B38-2DE98A07A919}" srcId="{6EB1A437-8DC4-4F01-8E16-CCA26820EF6B}" destId="{2F75F4EF-077B-4856-9254-424A9284E7DF}" srcOrd="5" destOrd="0" parTransId="{5A959908-AA79-47CA-AE0E-77260BA0E26D}" sibTransId="{CE9122A0-B0CB-44D5-B793-93A602A255AD}"/>
    <dgm:cxn modelId="{AAEA08A0-3E4A-4CEC-86FA-CAEE9513728E}" type="presOf" srcId="{476B8A8D-6902-44A2-9ABF-52F469FCCEEA}" destId="{4745DA2F-D41F-4C37-8795-8F130926314C}" srcOrd="0" destOrd="0" presId="urn:microsoft.com/office/officeart/2005/8/layout/vList2"/>
    <dgm:cxn modelId="{DE9EA1B6-D2DA-41CF-BAC7-5C1FCA680880}" type="presParOf" srcId="{7709C920-69AE-4EE9-ACF5-608995F7BCC5}" destId="{35623EAA-BC40-47A4-A35B-95734F005F1C}" srcOrd="0" destOrd="0" presId="urn:microsoft.com/office/officeart/2005/8/layout/vList2"/>
    <dgm:cxn modelId="{34A5427A-98D6-4990-BD04-0A71AE32FD15}" type="presParOf" srcId="{7709C920-69AE-4EE9-ACF5-608995F7BCC5}" destId="{057A9FA0-05EE-4F36-8A9F-64421A9C6267}" srcOrd="1" destOrd="0" presId="urn:microsoft.com/office/officeart/2005/8/layout/vList2"/>
    <dgm:cxn modelId="{02E090F0-4E23-489A-A599-107AAFB307A9}" type="presParOf" srcId="{7709C920-69AE-4EE9-ACF5-608995F7BCC5}" destId="{D27EF6F3-91DF-43FE-BA1C-74B92BBF75FC}" srcOrd="2" destOrd="0" presId="urn:microsoft.com/office/officeart/2005/8/layout/vList2"/>
    <dgm:cxn modelId="{4FCAEBD2-BBB6-42E8-9D5F-2B79D2D5A917}" type="presParOf" srcId="{7709C920-69AE-4EE9-ACF5-608995F7BCC5}" destId="{5B7E58A1-A399-4C01-9120-E9CEAD18176B}" srcOrd="3" destOrd="0" presId="urn:microsoft.com/office/officeart/2005/8/layout/vList2"/>
    <dgm:cxn modelId="{581B8EBC-7732-438E-A298-CD47BD0B89B1}" type="presParOf" srcId="{7709C920-69AE-4EE9-ACF5-608995F7BCC5}" destId="{4745DA2F-D41F-4C37-8795-8F130926314C}" srcOrd="4" destOrd="0" presId="urn:microsoft.com/office/officeart/2005/8/layout/vList2"/>
    <dgm:cxn modelId="{2B17EC58-E54B-4DD0-B2A2-8F0FBBAF6718}" type="presParOf" srcId="{7709C920-69AE-4EE9-ACF5-608995F7BCC5}" destId="{23833CEA-30C4-49D1-B37F-1F3CCE77D62A}" srcOrd="5" destOrd="0" presId="urn:microsoft.com/office/officeart/2005/8/layout/vList2"/>
    <dgm:cxn modelId="{CC2B8660-571A-4743-A52D-29EC445EFF6F}" type="presParOf" srcId="{7709C920-69AE-4EE9-ACF5-608995F7BCC5}" destId="{7EB03DBF-CC2A-4575-8988-C7A5E2D88F41}" srcOrd="6" destOrd="0" presId="urn:microsoft.com/office/officeart/2005/8/layout/vList2"/>
    <dgm:cxn modelId="{0016ED5C-F9F3-4D1B-B8A2-AF26EDD202B1}" type="presParOf" srcId="{7709C920-69AE-4EE9-ACF5-608995F7BCC5}" destId="{EF4E138F-53D3-4FDF-BF40-DDCC691569CC}" srcOrd="7" destOrd="0" presId="urn:microsoft.com/office/officeart/2005/8/layout/vList2"/>
    <dgm:cxn modelId="{21F5A3A6-E309-46A6-89C2-AB67BED6576C}" type="presParOf" srcId="{7709C920-69AE-4EE9-ACF5-608995F7BCC5}" destId="{4DE6F481-2349-4FCA-B1C4-D42764C5431C}" srcOrd="8" destOrd="0" presId="urn:microsoft.com/office/officeart/2005/8/layout/vList2"/>
    <dgm:cxn modelId="{FC7817F8-84E5-42CE-827A-0F428A1F10D2}" type="presParOf" srcId="{7709C920-69AE-4EE9-ACF5-608995F7BCC5}" destId="{AAB44E93-7AA5-43BD-BC6B-D2018D922C56}" srcOrd="9" destOrd="0" presId="urn:microsoft.com/office/officeart/2005/8/layout/vList2"/>
    <dgm:cxn modelId="{66BF9218-8BEC-4D8B-BC97-E3F0F55BBE3A}" type="presParOf" srcId="{7709C920-69AE-4EE9-ACF5-608995F7BCC5}" destId="{43F6A2AF-B23D-4DDE-9D53-4119C7F55AD5}" srcOrd="10" destOrd="0" presId="urn:microsoft.com/office/officeart/2005/8/layout/vList2"/>
    <dgm:cxn modelId="{7255EA86-3F06-4256-9FA8-90BB2B4A5D55}" type="presParOf" srcId="{7709C920-69AE-4EE9-ACF5-608995F7BCC5}" destId="{47BD40BA-5DCF-4FF9-9FBD-D918FCAF55FF}" srcOrd="11" destOrd="0" presId="urn:microsoft.com/office/officeart/2005/8/layout/vList2"/>
    <dgm:cxn modelId="{8386F4D9-9499-468F-B133-43C8DD5AC7F8}" type="presParOf" srcId="{7709C920-69AE-4EE9-ACF5-608995F7BCC5}" destId="{3BCEF0B0-0968-4140-9FA0-821C6AA47726}" srcOrd="12" destOrd="0" presId="urn:microsoft.com/office/officeart/2005/8/layout/vList2"/>
    <dgm:cxn modelId="{70ADD787-96D8-4352-96F5-A6C3B2F295D5}" type="presParOf" srcId="{7709C920-69AE-4EE9-ACF5-608995F7BCC5}" destId="{34FC023C-AFF6-4EB5-A179-D389D02BD621}" srcOrd="13" destOrd="0" presId="urn:microsoft.com/office/officeart/2005/8/layout/vList2"/>
    <dgm:cxn modelId="{6B0AEB05-0C50-4EEC-815F-F5B46A445CE0}" type="presParOf" srcId="{7709C920-69AE-4EE9-ACF5-608995F7BCC5}" destId="{D57D03CD-C666-4EC4-8E99-256AEA4170E3}" srcOrd="1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49BA92-3F1C-4645-8BCF-5E250BB51FA4}" type="datetimeFigureOut">
              <a:rPr lang="en-US" smtClean="0"/>
              <a:pPr/>
              <a:t>8/30/2019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D97ED1-2D17-4E13-AE86-DAE5B7DD57C1}" type="slidenum">
              <a:rPr lang="en-US" smtClean="0"/>
              <a:pPr/>
              <a:t>‹#›</a:t>
            </a:fld>
            <a:endParaRPr lang="en-US"/>
          </a:p>
        </p:txBody>
      </p:sp>
    </p:spTree>
    <p:extLst>
      <p:ext uri="{BB962C8B-B14F-4D97-AF65-F5344CB8AC3E}">
        <p14:creationId xmlns:p14="http://schemas.microsoft.com/office/powerpoint/2010/main" xmlns="" val="1033118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315238406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n.wikipedia.org/wiki/Dyslexia"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158750" indent="0">
              <a:buNone/>
            </a:pPr>
            <a:r>
              <a:rPr lang="en-US" sz="1200" kern="1200" dirty="0" smtClean="0">
                <a:solidFill>
                  <a:schemeClr val="tx1"/>
                </a:solidFill>
                <a:latin typeface="+mn-lt"/>
                <a:ea typeface="+mn-ea"/>
                <a:cs typeface="+mn-cs"/>
              </a:rPr>
              <a:t>As students spend half their growing years in school and college, teachers have a significant role to play in shaping the personality of the students. It is important to understand that teachers  in India literally hold the future of their students in their hands.</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C1B9320-6CD8-4277-A0D7-8A851862FCF9}"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Though this seems counterintuitive, the students who seemingly deserve the most punitive consequences( punishments!) are actually the ones who most need a positive and personal connection with the teacher. Often when they act out, they are letting us know that they are seeking a positive connection with an adult authority figure and that they need that connection first, before they can or will focus on an academic content. One teacher using the Two-by-Ten strategy said, “Not only does it help with the toughest students, but also it helps the teachers remember their humanity. </a:t>
            </a:r>
          </a:p>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C1B9320-6CD8-4277-A0D7-8A851862FCF9}"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Communication Skills / Active Listening Skills</a:t>
            </a:r>
            <a:r>
              <a:rPr lang="en-US" sz="1200" kern="1200" dirty="0" smtClean="0">
                <a:solidFill>
                  <a:schemeClr val="tx1"/>
                </a:solidFill>
                <a:latin typeface="+mn-lt"/>
                <a:ea typeface="+mn-ea"/>
                <a:cs typeface="+mn-cs"/>
              </a:rPr>
              <a:t> ;  Good communication is an essential tool of a teacher.</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Teacher can show friendly gestures, ( non verbal communication) with all the students and communicates with love to all. When the student starts talking about the challenges faced, allow them to vent. Listen to everything that the student has to say and do not interrupt the flow of thought. Also, as a teacher, you can </a:t>
            </a:r>
            <a:r>
              <a:rPr lang="en-US" sz="1200" b="1" kern="1200" dirty="0" smtClean="0">
                <a:solidFill>
                  <a:schemeClr val="tx1"/>
                </a:solidFill>
                <a:latin typeface="+mn-lt"/>
                <a:ea typeface="+mn-ea"/>
                <a:cs typeface="+mn-cs"/>
              </a:rPr>
              <a:t>paraphrase</a:t>
            </a:r>
            <a:r>
              <a:rPr lang="en-US" sz="1200" kern="1200" dirty="0" smtClean="0">
                <a:solidFill>
                  <a:schemeClr val="tx1"/>
                </a:solidFill>
                <a:latin typeface="+mn-lt"/>
                <a:ea typeface="+mn-ea"/>
                <a:cs typeface="+mn-cs"/>
              </a:rPr>
              <a:t> the student's thoughts to ensure that you have understood the problem correctly. This will provide clarity to their thought. </a:t>
            </a:r>
            <a:r>
              <a:rPr lang="en-US" sz="1200" kern="1200" dirty="0" err="1" smtClean="0">
                <a:solidFill>
                  <a:schemeClr val="tx1"/>
                </a:solidFill>
                <a:latin typeface="+mn-lt"/>
                <a:ea typeface="+mn-ea"/>
                <a:cs typeface="+mn-cs"/>
              </a:rPr>
              <a:t>Eg</a:t>
            </a:r>
            <a:r>
              <a:rPr lang="en-US" sz="1200" kern="1200" dirty="0" smtClean="0">
                <a:solidFill>
                  <a:schemeClr val="tx1"/>
                </a:solidFill>
                <a:latin typeface="+mn-lt"/>
                <a:ea typeface="+mn-ea"/>
                <a:cs typeface="+mn-cs"/>
              </a:rPr>
              <a:t>.“This is how I've understood your problem and I believe you can approach it through so-and-so method. What do you think?” This could be one of the ways. Assist the student to think about ways to overcome or address the problem instead of providing ready solutions. </a:t>
            </a:r>
          </a:p>
          <a:p>
            <a:r>
              <a:rPr lang="en-US" sz="1200" b="1" kern="1200" dirty="0" smtClean="0">
                <a:solidFill>
                  <a:schemeClr val="tx1"/>
                </a:solidFill>
                <a:latin typeface="+mn-lt"/>
                <a:ea typeface="+mn-ea"/>
                <a:cs typeface="+mn-cs"/>
              </a:rPr>
              <a:t>Self Disclosure</a:t>
            </a:r>
            <a:r>
              <a:rPr lang="en-US" sz="1200" kern="1200" dirty="0" smtClean="0">
                <a:solidFill>
                  <a:schemeClr val="tx1"/>
                </a:solidFill>
                <a:latin typeface="+mn-lt"/>
                <a:ea typeface="+mn-ea"/>
                <a:cs typeface="+mn-cs"/>
              </a:rPr>
              <a:t> : As a teacher, the person should be consistent in their thoughts and emotions. They should try to not let their moods and emotions rub off on the student who comes to them for help. They should maintain their composure. But at times can share experience of his/her life to benefit the child.</a:t>
            </a:r>
          </a:p>
          <a:p>
            <a:r>
              <a:rPr lang="en-US" sz="1200" b="1" kern="1200" dirty="0" err="1" smtClean="0">
                <a:solidFill>
                  <a:schemeClr val="tx1"/>
                </a:solidFill>
                <a:latin typeface="+mn-lt"/>
                <a:ea typeface="+mn-ea"/>
                <a:cs typeface="+mn-cs"/>
              </a:rPr>
              <a:t>Humour</a:t>
            </a:r>
            <a:r>
              <a:rPr lang="en-US" sz="1200" b="1" kern="1200" dirty="0" smtClean="0">
                <a:solidFill>
                  <a:schemeClr val="tx1"/>
                </a:solidFill>
                <a:latin typeface="+mn-lt"/>
                <a:ea typeface="+mn-ea"/>
                <a:cs typeface="+mn-cs"/>
              </a:rPr>
              <a:t> : </a:t>
            </a:r>
            <a:r>
              <a:rPr lang="en-US" sz="1200" kern="1200" dirty="0" smtClean="0">
                <a:solidFill>
                  <a:schemeClr val="tx1"/>
                </a:solidFill>
                <a:latin typeface="+mn-lt"/>
                <a:ea typeface="+mn-ea"/>
                <a:cs typeface="+mn-cs"/>
              </a:rPr>
              <a:t>Can be a useful skill if used appropriately</a:t>
            </a:r>
            <a:r>
              <a:rPr lang="en-US" sz="1200" b="1"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Interpersonal Skills  </a:t>
            </a:r>
            <a:r>
              <a:rPr lang="en-US" sz="1200" kern="1200" dirty="0" smtClean="0">
                <a:solidFill>
                  <a:schemeClr val="tx1"/>
                </a:solidFill>
                <a:latin typeface="+mn-lt"/>
                <a:ea typeface="+mn-ea"/>
                <a:cs typeface="+mn-cs"/>
              </a:rPr>
              <a:t>Draw parents into school </a:t>
            </a:r>
            <a:r>
              <a:rPr lang="en-US" sz="1200" kern="1200" dirty="0" err="1" smtClean="0">
                <a:solidFill>
                  <a:schemeClr val="tx1"/>
                </a:solidFill>
                <a:latin typeface="+mn-lt"/>
                <a:ea typeface="+mn-ea"/>
                <a:cs typeface="+mn-cs"/>
              </a:rPr>
              <a:t>involvement</a:t>
            </a:r>
            <a:r>
              <a:rPr lang="en-US" sz="1200" b="1" kern="1200" dirty="0" err="1" smtClean="0">
                <a:solidFill>
                  <a:schemeClr val="tx1"/>
                </a:solidFill>
                <a:latin typeface="+mn-lt"/>
                <a:ea typeface="+mn-ea"/>
                <a:cs typeface="+mn-cs"/>
              </a:rPr>
              <a:t>.</a:t>
            </a:r>
            <a:r>
              <a:rPr lang="en-US" sz="1200" kern="1200" dirty="0" err="1" smtClean="0">
                <a:solidFill>
                  <a:schemeClr val="tx1"/>
                </a:solidFill>
                <a:latin typeface="+mn-lt"/>
                <a:ea typeface="+mn-ea"/>
                <a:cs typeface="+mn-cs"/>
              </a:rPr>
              <a:t>Send</a:t>
            </a:r>
            <a:r>
              <a:rPr lang="en-US" sz="1200" kern="1200" dirty="0" smtClean="0">
                <a:solidFill>
                  <a:schemeClr val="tx1"/>
                </a:solidFill>
                <a:latin typeface="+mn-lt"/>
                <a:ea typeface="+mn-ea"/>
                <a:cs typeface="+mn-cs"/>
              </a:rPr>
              <a:t> positive messages about students to parents</a:t>
            </a:r>
          </a:p>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C1B9320-6CD8-4277-A0D7-8A851862FCF9}"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You may even find that you will view them more as a person versus only as the “Challenging student.” With a little planning</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C1B9320-6CD8-4277-A0D7-8A851862FCF9}"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58750" indent="0">
              <a:buNone/>
            </a:pPr>
            <a:r>
              <a:rPr lang="en-US" dirty="0" smtClean="0"/>
              <a:t>These steps help a teacher to systematically address the issues in adolescents who are</a:t>
            </a:r>
            <a:r>
              <a:rPr lang="en-US" baseline="0" dirty="0" smtClean="0"/>
              <a:t> in need of help.</a:t>
            </a:r>
            <a:endParaRPr lang="en-US" dirty="0"/>
          </a:p>
        </p:txBody>
      </p:sp>
    </p:spTree>
    <p:extLst>
      <p:ext uri="{BB962C8B-B14F-4D97-AF65-F5344CB8AC3E}">
        <p14:creationId xmlns:p14="http://schemas.microsoft.com/office/powerpoint/2010/main" xmlns="" val="3821209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r>
              <a:rPr lang="en-US" dirty="0" smtClean="0"/>
              <a:t>These skills need to be</a:t>
            </a:r>
            <a:r>
              <a:rPr lang="en-US" baseline="0" dirty="0" smtClean="0"/>
              <a:t> polished time &amp; again.</a:t>
            </a:r>
            <a:endParaRPr lang="en-US" dirty="0"/>
          </a:p>
        </p:txBody>
      </p:sp>
    </p:spTree>
    <p:extLst>
      <p:ext uri="{BB962C8B-B14F-4D97-AF65-F5344CB8AC3E}">
        <p14:creationId xmlns:p14="http://schemas.microsoft.com/office/powerpoint/2010/main" xmlns="" val="3345654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58750" indent="0">
              <a:buNone/>
            </a:pPr>
            <a:r>
              <a:rPr lang="en-US" dirty="0" smtClean="0"/>
              <a:t>Just as </a:t>
            </a:r>
            <a:r>
              <a:rPr lang="en-US" dirty="0" err="1" smtClean="0"/>
              <a:t>skillas</a:t>
            </a:r>
            <a:r>
              <a:rPr lang="en-US" dirty="0" smtClean="0"/>
              <a:t> of counseling are needed</a:t>
            </a:r>
            <a:r>
              <a:rPr lang="en-US" baseline="0" dirty="0" smtClean="0"/>
              <a:t> for basic counseling, a teacher should not go beyond her purview &amp;  must take help of professional experts in above situations.</a:t>
            </a:r>
            <a:endParaRPr lang="en-US" dirty="0"/>
          </a:p>
        </p:txBody>
      </p:sp>
    </p:spTree>
    <p:extLst>
      <p:ext uri="{BB962C8B-B14F-4D97-AF65-F5344CB8AC3E}">
        <p14:creationId xmlns:p14="http://schemas.microsoft.com/office/powerpoint/2010/main" xmlns="" val="3880551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Many teachers feel that subject matter and cognitive learning is the total focus of educators . The role as counselor suggests a deeper commitment than many teachers want. Some teachers resent additional responsibility &amp; stress. Sometimes teachers may think ‘What is there for me ? How will I benefit?’ But,</a:t>
            </a:r>
            <a:r>
              <a:rPr lang="en-US" sz="1200" kern="1200" baseline="0" dirty="0" smtClean="0">
                <a:solidFill>
                  <a:schemeClr val="tx1"/>
                </a:solidFill>
                <a:latin typeface="+mn-lt"/>
                <a:ea typeface="+mn-ea"/>
                <a:cs typeface="+mn-cs"/>
              </a:rPr>
              <a:t> a</a:t>
            </a:r>
            <a:r>
              <a:rPr lang="en-US" sz="1200" kern="1200" dirty="0" smtClean="0">
                <a:solidFill>
                  <a:schemeClr val="tx1"/>
                </a:solidFill>
                <a:latin typeface="+mn-lt"/>
                <a:ea typeface="+mn-ea"/>
                <a:cs typeface="+mn-cs"/>
              </a:rPr>
              <a:t>long with personal satisfaction, it promotes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social prestige and recognition, deep affection, regard and love from family, friends</a:t>
            </a:r>
            <a:r>
              <a:rPr lang="en-US" sz="1200" kern="1200" baseline="0" dirty="0" smtClean="0">
                <a:solidFill>
                  <a:schemeClr val="tx1"/>
                </a:solidFill>
                <a:latin typeface="+mn-lt"/>
                <a:ea typeface="+mn-ea"/>
                <a:cs typeface="+mn-cs"/>
              </a:rPr>
              <a:t> &amp; the</a:t>
            </a:r>
            <a:r>
              <a:rPr lang="en-US" sz="1200" kern="1200" dirty="0" smtClean="0">
                <a:solidFill>
                  <a:schemeClr val="tx1"/>
                </a:solidFill>
                <a:latin typeface="+mn-lt"/>
                <a:ea typeface="+mn-ea"/>
                <a:cs typeface="+mn-cs"/>
              </a:rPr>
              <a:t> beneficiaries. Doing things which really makes a difference to someone makes us feel good about ourselves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  There may be many more hurdles as time constraints, privacy constraints, training </a:t>
            </a:r>
            <a:r>
              <a:rPr lang="en-US" sz="1200" kern="1200" dirty="0" err="1" smtClean="0">
                <a:solidFill>
                  <a:schemeClr val="tx1"/>
                </a:solidFill>
                <a:latin typeface="+mn-lt"/>
                <a:ea typeface="+mn-ea"/>
                <a:cs typeface="+mn-cs"/>
              </a:rPr>
              <a:t>etc</a:t>
            </a:r>
            <a:r>
              <a:rPr lang="en-US" sz="1200" kern="1200" dirty="0" smtClean="0">
                <a:solidFill>
                  <a:schemeClr val="tx1"/>
                </a:solidFill>
                <a:latin typeface="+mn-lt"/>
                <a:ea typeface="+mn-ea"/>
                <a:cs typeface="+mn-cs"/>
              </a:rPr>
              <a:t>; but these can be overcome by a willing and determined teacher.</a:t>
            </a:r>
            <a:r>
              <a:rPr lang="en-US" sz="1200" kern="1200" baseline="0" dirty="0" smtClean="0">
                <a:solidFill>
                  <a:schemeClr val="tx1"/>
                </a:solidFill>
                <a:latin typeface="+mn-lt"/>
                <a:ea typeface="+mn-ea"/>
                <a:cs typeface="+mn-cs"/>
              </a:rPr>
              <a:t> T</a:t>
            </a:r>
            <a:r>
              <a:rPr lang="en-US" sz="1200" kern="1200" dirty="0" smtClean="0">
                <a:solidFill>
                  <a:schemeClr val="tx1"/>
                </a:solidFill>
                <a:latin typeface="+mn-lt"/>
                <a:ea typeface="+mn-ea"/>
                <a:cs typeface="+mn-cs"/>
              </a:rPr>
              <a:t>he school management can</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also spot teachers who can</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be trained to provide counseling to students. ‘YUVA</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Self help</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life skills’ is a training program run by SCERT for Delhi Government School</a:t>
            </a:r>
            <a:r>
              <a:rPr lang="en-US" sz="1200" kern="1200" baseline="0" dirty="0" smtClean="0">
                <a:solidFill>
                  <a:schemeClr val="tx1"/>
                </a:solidFill>
                <a:latin typeface="+mn-lt"/>
                <a:ea typeface="+mn-ea"/>
                <a:cs typeface="+mn-cs"/>
              </a:rPr>
              <a:t> teachers</a:t>
            </a:r>
            <a:r>
              <a:rPr lang="en-US" sz="120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C1B9320-6CD8-4277-A0D7-8A851862FCF9}"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 of you must have seen this movie. Please close</a:t>
            </a:r>
            <a:r>
              <a:rPr lang="en-US" baseline="0" dirty="0" smtClean="0"/>
              <a:t> your eyes and recall yourself when you have helped  a student that made a change in his life. I am sure everyone will have one </a:t>
            </a:r>
            <a:r>
              <a:rPr lang="en-US" baseline="0" smtClean="0"/>
              <a:t>example each.</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 quickly observes </a:t>
            </a:r>
            <a:r>
              <a:rPr lang="en-US" dirty="0" err="1" smtClean="0"/>
              <a:t>Ishaan's</a:t>
            </a:r>
            <a:r>
              <a:rPr lang="en-US" dirty="0" smtClean="0"/>
              <a:t> unhappiness and impassive participation in class activities.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 reviews </a:t>
            </a:r>
            <a:r>
              <a:rPr lang="en-US" dirty="0" err="1" smtClean="0"/>
              <a:t>Ishaan's</a:t>
            </a:r>
            <a:r>
              <a:rPr lang="en-US" dirty="0" smtClean="0"/>
              <a:t> work and concludes that his academic shortcomings are indicative of </a:t>
            </a:r>
            <a:r>
              <a:rPr lang="en-US" dirty="0" smtClean="0">
                <a:hlinkClick r:id="rId3" tooltip="Dyslexia"/>
              </a:rPr>
              <a:t>dyslexia</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 comforts </a:t>
            </a:r>
            <a:r>
              <a:rPr lang="en-US" dirty="0" err="1" smtClean="0"/>
              <a:t>Ishaan</a:t>
            </a:r>
            <a:r>
              <a:rPr lang="en-US" dirty="0" smtClean="0"/>
              <a:t> by telling him about his struggle as a child as well by facing similar problems</a:t>
            </a:r>
          </a:p>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C1B9320-6CD8-4277-A0D7-8A851862FCF9}"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158750" indent="0">
              <a:buNone/>
            </a:pPr>
            <a:r>
              <a:rPr lang="en-US" dirty="0" smtClean="0"/>
              <a:t>Life is great. Together we can make our future generation productive, self confident and </a:t>
            </a:r>
            <a:r>
              <a:rPr lang="en-US" baseline="0" dirty="0" smtClean="0"/>
              <a:t>nice human beings. </a:t>
            </a:r>
            <a:r>
              <a:rPr lang="en-US" baseline="0" smtClean="0"/>
              <a:t>Right?</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C1B9320-6CD8-4277-A0D7-8A851862FCF9}"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In the past, parents were</a:t>
            </a:r>
            <a:r>
              <a:rPr lang="en-US" baseline="0" dirty="0" smtClean="0"/>
              <a:t> sending their children to school mainly for education in terms of careers and our teachers were tuned to teach subjects in terms of science, </a:t>
            </a:r>
            <a:r>
              <a:rPr lang="en-US" baseline="0" dirty="0" err="1" smtClean="0"/>
              <a:t>Maths</a:t>
            </a:r>
            <a:r>
              <a:rPr lang="en-US" baseline="0" dirty="0" smtClean="0"/>
              <a:t> etc. However with changing times ,lot of </a:t>
            </a:r>
            <a:r>
              <a:rPr lang="en-US" baseline="0" dirty="0" err="1" smtClean="0"/>
              <a:t>brhsvioral</a:t>
            </a:r>
            <a:r>
              <a:rPr lang="en-US" baseline="0" dirty="0" smtClean="0"/>
              <a:t> issues, mental health concerns &amp; stress are rising. A teacher can be a primary giver of  Mental First Aid in these areas.</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C1B9320-6CD8-4277-A0D7-8A851862FCF9}"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But as the life style changes, more of nuclear families ,working and economically independent  parents</a:t>
            </a:r>
            <a:r>
              <a:rPr lang="en-US" baseline="0" dirty="0" smtClean="0"/>
              <a:t> issues are changing. Students face many issues which needs addressing as it is affecting their career and emotional wellbeing. </a:t>
            </a:r>
            <a:r>
              <a:rPr lang="en-US" sz="1200" kern="1200" dirty="0" smtClean="0">
                <a:solidFill>
                  <a:schemeClr val="tx1"/>
                </a:solidFill>
                <a:latin typeface="+mn-lt"/>
                <a:ea typeface="+mn-ea"/>
                <a:cs typeface="+mn-cs"/>
              </a:rPr>
              <a:t>Role of a teacher in education can help to drastically change this, thus giving the students a chance to a better life. The contribution of a good teacher is therefore immeasurable. </a:t>
            </a:r>
          </a:p>
          <a:p>
            <a:endParaRPr lang="en-US" dirty="0" smtClean="0"/>
          </a:p>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C1B9320-6CD8-4277-A0D7-8A851862FCF9}"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r>
              <a:rPr lang="en-US" dirty="0" smtClean="0"/>
              <a:t>We</a:t>
            </a:r>
            <a:r>
              <a:rPr lang="en-US" baseline="0" dirty="0" smtClean="0"/>
              <a:t> can see in the picture that nowadays students often want to talk about something apart from studies which may be bothering them.  </a:t>
            </a:r>
            <a:endParaRPr lang="en-US" dirty="0"/>
          </a:p>
        </p:txBody>
      </p:sp>
    </p:spTree>
    <p:extLst>
      <p:ext uri="{BB962C8B-B14F-4D97-AF65-F5344CB8AC3E}">
        <p14:creationId xmlns:p14="http://schemas.microsoft.com/office/powerpoint/2010/main" xmlns="" val="2196813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itchFamily="34" charset="0"/>
              </a:rPr>
              <a:t>Range of issues of students such as  growing conflicts with parents, self-esteem and body-image issues, exam anxiety , Stress ,addiction and thoughts of suicide or potential career paths </a:t>
            </a:r>
            <a:r>
              <a:rPr lang="en-US" sz="1200" dirty="0" smtClean="0">
                <a:solidFill>
                  <a:srgbClr val="FF0000"/>
                </a:solidFill>
                <a:latin typeface="Calibri" pitchFamily="34" charset="0"/>
              </a:rPr>
              <a:t>NEEDS ADDRESSING at the earliest. A teacher needs</a:t>
            </a:r>
            <a:r>
              <a:rPr lang="en-US" sz="1200" baseline="0" dirty="0" smtClean="0">
                <a:solidFill>
                  <a:srgbClr val="FF0000"/>
                </a:solidFill>
                <a:latin typeface="Calibri" pitchFamily="34" charset="0"/>
              </a:rPr>
              <a:t> to know basic counseling skills to address these issues.</a:t>
            </a:r>
            <a:endParaRPr lang="en-US" sz="1200" dirty="0" smtClean="0">
              <a:solidFill>
                <a:srgbClr val="FF0000"/>
              </a:solidFill>
              <a:latin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The cut throat competition and higher expectation from teachers ,parents, society creates anxiety and fear in the minds of children leading to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Though the Central Board for Secondary Education (CBSE) India recommends that schools employ a fulltime on-campus counselor, but  may not be possible because of many reason.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The other challenge is to nudge students to meet school counselors ( If there is one ) when they find themselves in troubled situations. </a:t>
            </a:r>
          </a:p>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C1B9320-6CD8-4277-A0D7-8A851862FCF9}"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Repeatedly in the writings of Plato we see Socrates involved in assisting his students and followers in a counseling posture. </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C1B9320-6CD8-4277-A0D7-8A851862FCF9}"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This</a:t>
            </a:r>
            <a:r>
              <a:rPr lang="en-US" baseline="0" dirty="0" smtClean="0"/>
              <a:t> also changes the acronym for teacher and redefines it with a new role as counselor. A teacher can pick subtle changes in behavior when students are facing difficulties.  Good observational &amp; Counseling skills help to do this effectively.</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C1B9320-6CD8-4277-A0D7-8A851862FCF9}"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lvl="0"/>
            <a:r>
              <a:rPr lang="en-US" sz="1200" b="1" kern="1200" dirty="0" smtClean="0">
                <a:solidFill>
                  <a:schemeClr val="tx1"/>
                </a:solidFill>
                <a:latin typeface="+mn-lt"/>
                <a:ea typeface="+mn-ea"/>
                <a:cs typeface="+mn-cs"/>
              </a:rPr>
              <a:t>Attitude :  </a:t>
            </a:r>
            <a:r>
              <a:rPr lang="en-US" sz="1200" kern="1200" dirty="0" smtClean="0">
                <a:solidFill>
                  <a:schemeClr val="tx1"/>
                </a:solidFill>
                <a:latin typeface="+mn-lt"/>
                <a:ea typeface="+mn-ea"/>
                <a:cs typeface="+mn-cs"/>
              </a:rPr>
              <a:t>Important attribute of teacher is his positive attitude. Ability to create a bond of love with his students and approachability helps students to seek him for help .</a:t>
            </a:r>
          </a:p>
          <a:p>
            <a:pPr lvl="0"/>
            <a:r>
              <a:rPr lang="en-US" sz="1200" b="1" kern="1200" dirty="0" smtClean="0">
                <a:solidFill>
                  <a:schemeClr val="tx1"/>
                </a:solidFill>
                <a:latin typeface="+mn-lt"/>
                <a:ea typeface="+mn-ea"/>
                <a:cs typeface="+mn-cs"/>
              </a:rPr>
              <a:t>Trustworthy / Integrity</a:t>
            </a:r>
            <a:r>
              <a:rPr lang="en-US" sz="1200" kern="1200" dirty="0" smtClean="0">
                <a:solidFill>
                  <a:schemeClr val="tx1"/>
                </a:solidFill>
                <a:latin typeface="+mn-lt"/>
                <a:ea typeface="+mn-ea"/>
                <a:cs typeface="+mn-cs"/>
              </a:rPr>
              <a:t>. Reflecting truthfulness, honesty, sincerity and integrity in behavior ,dealing relationships and actions. Integrity is the basis of one’s action on internally consistent framework of principals. Building trust in the minds of students is essential if a teacher wants to be a confidant. </a:t>
            </a:r>
          </a:p>
          <a:p>
            <a:pPr lvl="0"/>
            <a:r>
              <a:rPr lang="en-US" sz="1200" b="1" kern="1200" dirty="0" smtClean="0">
                <a:solidFill>
                  <a:schemeClr val="tx1"/>
                </a:solidFill>
                <a:latin typeface="+mn-lt"/>
                <a:ea typeface="+mn-ea"/>
                <a:cs typeface="+mn-cs"/>
              </a:rPr>
              <a:t>Empathy</a:t>
            </a:r>
            <a:r>
              <a:rPr lang="en-US" sz="1200" kern="1200" dirty="0" smtClean="0">
                <a:solidFill>
                  <a:schemeClr val="tx1"/>
                </a:solidFill>
                <a:latin typeface="+mn-lt"/>
                <a:ea typeface="+mn-ea"/>
                <a:cs typeface="+mn-cs"/>
              </a:rPr>
              <a:t>: The ability to put yourself in someone else shoes and walk a mile explains empathy. Also a will to extend one self for purpose of nurturing one’s or another’s spiritual growth has been defined as love by one well known author.</a:t>
            </a:r>
          </a:p>
          <a:p>
            <a:r>
              <a:rPr lang="en-US" sz="1200" b="1" kern="1200" dirty="0" smtClean="0">
                <a:solidFill>
                  <a:schemeClr val="tx1"/>
                </a:solidFill>
                <a:latin typeface="+mn-lt"/>
                <a:ea typeface="+mn-ea"/>
                <a:cs typeface="+mn-cs"/>
              </a:rPr>
              <a:t>Non </a:t>
            </a:r>
            <a:r>
              <a:rPr lang="en-US" sz="1200" b="1" kern="1200" dirty="0" err="1" smtClean="0">
                <a:solidFill>
                  <a:schemeClr val="tx1"/>
                </a:solidFill>
                <a:latin typeface="+mn-lt"/>
                <a:ea typeface="+mn-ea"/>
                <a:cs typeface="+mn-cs"/>
              </a:rPr>
              <a:t>Judgemental</a:t>
            </a:r>
            <a:r>
              <a:rPr lang="en-US" sz="1200" b="1" kern="1200" dirty="0" smtClean="0">
                <a:solidFill>
                  <a:schemeClr val="tx1"/>
                </a:solidFill>
                <a:latin typeface="+mn-lt"/>
                <a:ea typeface="+mn-ea"/>
                <a:cs typeface="+mn-cs"/>
              </a:rPr>
              <a:t> : </a:t>
            </a:r>
            <a:r>
              <a:rPr lang="en-US" sz="1200" kern="1200" dirty="0" smtClean="0">
                <a:solidFill>
                  <a:schemeClr val="tx1"/>
                </a:solidFill>
                <a:latin typeface="+mn-lt"/>
                <a:ea typeface="+mn-ea"/>
                <a:cs typeface="+mn-cs"/>
              </a:rPr>
              <a:t>A teacher should view the student in an objective manner and without any personal bias, based on academic records or personality .It is not easy for students to share their issues with a teacher. It is important for teachers  to be open-minded ,non </a:t>
            </a:r>
            <a:r>
              <a:rPr lang="en-US" sz="1200" kern="1200" dirty="0" err="1" smtClean="0">
                <a:solidFill>
                  <a:schemeClr val="tx1"/>
                </a:solidFill>
                <a:latin typeface="+mn-lt"/>
                <a:ea typeface="+mn-ea"/>
                <a:cs typeface="+mn-cs"/>
              </a:rPr>
              <a:t>judgemental</a:t>
            </a:r>
            <a:r>
              <a:rPr lang="en-US" sz="1200" kern="1200" dirty="0" smtClean="0">
                <a:solidFill>
                  <a:schemeClr val="tx1"/>
                </a:solidFill>
                <a:latin typeface="+mn-lt"/>
                <a:ea typeface="+mn-ea"/>
                <a:cs typeface="+mn-cs"/>
              </a:rPr>
              <a:t>, should be able to give </a:t>
            </a:r>
            <a:r>
              <a:rPr lang="en-US" sz="1200" b="1" kern="1200" dirty="0" smtClean="0">
                <a:solidFill>
                  <a:schemeClr val="tx1"/>
                </a:solidFill>
                <a:latin typeface="+mn-lt"/>
                <a:ea typeface="+mn-ea"/>
                <a:cs typeface="+mn-cs"/>
              </a:rPr>
              <a:t>unconditional positive regard</a:t>
            </a:r>
            <a:r>
              <a:rPr lang="en-US" sz="120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C1B9320-6CD8-4277-A0D7-8A851862FCF9}"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58750" indent="0">
              <a:buNone/>
            </a:pPr>
            <a:r>
              <a:rPr lang="en-US" dirty="0" smtClean="0"/>
              <a:t>These are some of the basic skills which a teacher needs to acquire to become an</a:t>
            </a:r>
            <a:r>
              <a:rPr lang="en-US" baseline="0" dirty="0" smtClean="0"/>
              <a:t> effective Counselor.</a:t>
            </a:r>
            <a:endParaRPr lang="en-US" dirty="0"/>
          </a:p>
        </p:txBody>
      </p:sp>
    </p:spTree>
    <p:extLst>
      <p:ext uri="{BB962C8B-B14F-4D97-AF65-F5344CB8AC3E}">
        <p14:creationId xmlns:p14="http://schemas.microsoft.com/office/powerpoint/2010/main" xmlns="" val="133280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2" name="Google Shape;32;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Google Shape;36;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8" name="Google Shape;38;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4" name="Google Shape;44;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5" name="Google Shape;45;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6" name="Google Shape;46;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7" name="Google Shape;47;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2" name="Google Shape;62;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3" name="Google Shape;63;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0" name="Google Shape;70;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pic>
        <p:nvPicPr>
          <p:cNvPr id="11" name="Google Shape;11;p1" descr="D:\D drv\Dr.Preethi\Old Laptop Data\Downloads\IAP LOGO (1).jpg"/>
          <p:cNvPicPr preferRelativeResize="0"/>
          <p:nvPr/>
        </p:nvPicPr>
        <p:blipFill rotWithShape="1">
          <a:blip r:embed="rId11">
            <a:alphaModFix/>
          </a:blip>
          <a:srcRect/>
          <a:stretch/>
        </p:blipFill>
        <p:spPr>
          <a:xfrm>
            <a:off x="1" y="1"/>
            <a:ext cx="752475" cy="890861"/>
          </a:xfrm>
          <a:prstGeom prst="rect">
            <a:avLst/>
          </a:prstGeom>
          <a:noFill/>
          <a:ln>
            <a:noFill/>
          </a:ln>
        </p:spPr>
      </p:pic>
      <p:sp>
        <p:nvSpPr>
          <p:cNvPr id="12" name="Google Shape;12;p1"/>
          <p:cNvSpPr/>
          <p:nvPr/>
        </p:nvSpPr>
        <p:spPr>
          <a:xfrm>
            <a:off x="8286777" y="142852"/>
            <a:ext cx="666751" cy="990600"/>
          </a:xfrm>
          <a:custGeom>
            <a:avLst/>
            <a:gdLst/>
            <a:ahLst/>
            <a:cxnLst/>
            <a:rect l="l" t="t" r="r" b="b"/>
            <a:pathLst>
              <a:path w="1185" h="1695" extrusionOk="0">
                <a:moveTo>
                  <a:pt x="439" y="482"/>
                </a:moveTo>
                <a:lnTo>
                  <a:pt x="435" y="508"/>
                </a:lnTo>
                <a:lnTo>
                  <a:pt x="420" y="535"/>
                </a:lnTo>
                <a:lnTo>
                  <a:pt x="409" y="570"/>
                </a:lnTo>
                <a:lnTo>
                  <a:pt x="399" y="592"/>
                </a:lnTo>
                <a:lnTo>
                  <a:pt x="399" y="617"/>
                </a:lnTo>
                <a:lnTo>
                  <a:pt x="394" y="643"/>
                </a:lnTo>
                <a:lnTo>
                  <a:pt x="405" y="637"/>
                </a:lnTo>
                <a:lnTo>
                  <a:pt x="409" y="637"/>
                </a:lnTo>
                <a:lnTo>
                  <a:pt x="420" y="632"/>
                </a:lnTo>
                <a:lnTo>
                  <a:pt x="429" y="628"/>
                </a:lnTo>
                <a:lnTo>
                  <a:pt x="439" y="622"/>
                </a:lnTo>
                <a:lnTo>
                  <a:pt x="442" y="622"/>
                </a:lnTo>
                <a:lnTo>
                  <a:pt x="439" y="617"/>
                </a:lnTo>
                <a:lnTo>
                  <a:pt x="439" y="607"/>
                </a:lnTo>
                <a:lnTo>
                  <a:pt x="439" y="592"/>
                </a:lnTo>
                <a:lnTo>
                  <a:pt x="442" y="585"/>
                </a:lnTo>
                <a:lnTo>
                  <a:pt x="452" y="575"/>
                </a:lnTo>
                <a:lnTo>
                  <a:pt x="457" y="575"/>
                </a:lnTo>
                <a:lnTo>
                  <a:pt x="452" y="565"/>
                </a:lnTo>
                <a:lnTo>
                  <a:pt x="462" y="560"/>
                </a:lnTo>
                <a:lnTo>
                  <a:pt x="467" y="560"/>
                </a:lnTo>
                <a:lnTo>
                  <a:pt x="477" y="565"/>
                </a:lnTo>
                <a:lnTo>
                  <a:pt x="477" y="560"/>
                </a:lnTo>
                <a:lnTo>
                  <a:pt x="472" y="535"/>
                </a:lnTo>
                <a:lnTo>
                  <a:pt x="472" y="523"/>
                </a:lnTo>
                <a:lnTo>
                  <a:pt x="467" y="527"/>
                </a:lnTo>
                <a:lnTo>
                  <a:pt x="457" y="527"/>
                </a:lnTo>
                <a:lnTo>
                  <a:pt x="452" y="527"/>
                </a:lnTo>
                <a:lnTo>
                  <a:pt x="452" y="523"/>
                </a:lnTo>
                <a:lnTo>
                  <a:pt x="447" y="508"/>
                </a:lnTo>
                <a:lnTo>
                  <a:pt x="442" y="493"/>
                </a:lnTo>
                <a:lnTo>
                  <a:pt x="439" y="482"/>
                </a:lnTo>
                <a:close/>
                <a:moveTo>
                  <a:pt x="505" y="670"/>
                </a:moveTo>
                <a:lnTo>
                  <a:pt x="510" y="680"/>
                </a:lnTo>
                <a:lnTo>
                  <a:pt x="525" y="695"/>
                </a:lnTo>
                <a:lnTo>
                  <a:pt x="535" y="707"/>
                </a:lnTo>
                <a:lnTo>
                  <a:pt x="555" y="727"/>
                </a:lnTo>
                <a:lnTo>
                  <a:pt x="572" y="742"/>
                </a:lnTo>
                <a:lnTo>
                  <a:pt x="587" y="757"/>
                </a:lnTo>
                <a:lnTo>
                  <a:pt x="602" y="765"/>
                </a:lnTo>
                <a:lnTo>
                  <a:pt x="617" y="775"/>
                </a:lnTo>
                <a:lnTo>
                  <a:pt x="623" y="775"/>
                </a:lnTo>
                <a:lnTo>
                  <a:pt x="630" y="770"/>
                </a:lnTo>
                <a:lnTo>
                  <a:pt x="645" y="760"/>
                </a:lnTo>
                <a:lnTo>
                  <a:pt x="655" y="748"/>
                </a:lnTo>
                <a:lnTo>
                  <a:pt x="670" y="733"/>
                </a:lnTo>
                <a:lnTo>
                  <a:pt x="680" y="712"/>
                </a:lnTo>
                <a:lnTo>
                  <a:pt x="686" y="700"/>
                </a:lnTo>
                <a:lnTo>
                  <a:pt x="693" y="685"/>
                </a:lnTo>
                <a:lnTo>
                  <a:pt x="698" y="700"/>
                </a:lnTo>
                <a:lnTo>
                  <a:pt x="713" y="707"/>
                </a:lnTo>
                <a:lnTo>
                  <a:pt x="718" y="718"/>
                </a:lnTo>
                <a:lnTo>
                  <a:pt x="723" y="727"/>
                </a:lnTo>
                <a:lnTo>
                  <a:pt x="728" y="748"/>
                </a:lnTo>
                <a:lnTo>
                  <a:pt x="733" y="775"/>
                </a:lnTo>
                <a:lnTo>
                  <a:pt x="738" y="805"/>
                </a:lnTo>
                <a:lnTo>
                  <a:pt x="738" y="827"/>
                </a:lnTo>
                <a:lnTo>
                  <a:pt x="738" y="832"/>
                </a:lnTo>
                <a:lnTo>
                  <a:pt x="743" y="842"/>
                </a:lnTo>
                <a:lnTo>
                  <a:pt x="746" y="842"/>
                </a:lnTo>
                <a:lnTo>
                  <a:pt x="761" y="847"/>
                </a:lnTo>
                <a:lnTo>
                  <a:pt x="756" y="868"/>
                </a:lnTo>
                <a:lnTo>
                  <a:pt x="756" y="895"/>
                </a:lnTo>
                <a:lnTo>
                  <a:pt x="756" y="935"/>
                </a:lnTo>
                <a:lnTo>
                  <a:pt x="756" y="958"/>
                </a:lnTo>
                <a:lnTo>
                  <a:pt x="750" y="1005"/>
                </a:lnTo>
                <a:lnTo>
                  <a:pt x="750" y="1078"/>
                </a:lnTo>
                <a:lnTo>
                  <a:pt x="750" y="1160"/>
                </a:lnTo>
                <a:lnTo>
                  <a:pt x="756" y="1235"/>
                </a:lnTo>
                <a:lnTo>
                  <a:pt x="765" y="1265"/>
                </a:lnTo>
                <a:lnTo>
                  <a:pt x="771" y="1292"/>
                </a:lnTo>
                <a:lnTo>
                  <a:pt x="776" y="1322"/>
                </a:lnTo>
                <a:lnTo>
                  <a:pt x="780" y="1355"/>
                </a:lnTo>
                <a:lnTo>
                  <a:pt x="791" y="1390"/>
                </a:lnTo>
                <a:lnTo>
                  <a:pt x="806" y="1432"/>
                </a:lnTo>
                <a:lnTo>
                  <a:pt x="824" y="1485"/>
                </a:lnTo>
                <a:lnTo>
                  <a:pt x="854" y="1547"/>
                </a:lnTo>
                <a:lnTo>
                  <a:pt x="858" y="1552"/>
                </a:lnTo>
                <a:lnTo>
                  <a:pt x="858" y="1558"/>
                </a:lnTo>
                <a:lnTo>
                  <a:pt x="858" y="1562"/>
                </a:lnTo>
                <a:lnTo>
                  <a:pt x="858" y="1567"/>
                </a:lnTo>
                <a:lnTo>
                  <a:pt x="854" y="1567"/>
                </a:lnTo>
                <a:lnTo>
                  <a:pt x="854" y="1575"/>
                </a:lnTo>
                <a:lnTo>
                  <a:pt x="854" y="1585"/>
                </a:lnTo>
                <a:lnTo>
                  <a:pt x="854" y="1595"/>
                </a:lnTo>
                <a:lnTo>
                  <a:pt x="849" y="1605"/>
                </a:lnTo>
                <a:lnTo>
                  <a:pt x="839" y="1625"/>
                </a:lnTo>
                <a:lnTo>
                  <a:pt x="828" y="1648"/>
                </a:lnTo>
                <a:lnTo>
                  <a:pt x="834" y="1672"/>
                </a:lnTo>
                <a:lnTo>
                  <a:pt x="854" y="1682"/>
                </a:lnTo>
                <a:lnTo>
                  <a:pt x="869" y="1682"/>
                </a:lnTo>
                <a:lnTo>
                  <a:pt x="876" y="1682"/>
                </a:lnTo>
                <a:lnTo>
                  <a:pt x="891" y="1682"/>
                </a:lnTo>
                <a:lnTo>
                  <a:pt x="901" y="1678"/>
                </a:lnTo>
                <a:lnTo>
                  <a:pt x="906" y="1672"/>
                </a:lnTo>
                <a:lnTo>
                  <a:pt x="912" y="1667"/>
                </a:lnTo>
                <a:lnTo>
                  <a:pt x="916" y="1663"/>
                </a:lnTo>
                <a:lnTo>
                  <a:pt x="921" y="1657"/>
                </a:lnTo>
                <a:lnTo>
                  <a:pt x="921" y="1637"/>
                </a:lnTo>
                <a:lnTo>
                  <a:pt x="916" y="1620"/>
                </a:lnTo>
                <a:lnTo>
                  <a:pt x="916" y="1605"/>
                </a:lnTo>
                <a:lnTo>
                  <a:pt x="921" y="1590"/>
                </a:lnTo>
                <a:lnTo>
                  <a:pt x="921" y="1580"/>
                </a:lnTo>
                <a:lnTo>
                  <a:pt x="921" y="1573"/>
                </a:lnTo>
                <a:lnTo>
                  <a:pt x="912" y="1562"/>
                </a:lnTo>
                <a:lnTo>
                  <a:pt x="906" y="1552"/>
                </a:lnTo>
                <a:lnTo>
                  <a:pt x="901" y="1543"/>
                </a:lnTo>
                <a:lnTo>
                  <a:pt x="906" y="1532"/>
                </a:lnTo>
                <a:lnTo>
                  <a:pt x="901" y="1490"/>
                </a:lnTo>
                <a:lnTo>
                  <a:pt x="891" y="1442"/>
                </a:lnTo>
                <a:lnTo>
                  <a:pt x="881" y="1400"/>
                </a:lnTo>
                <a:lnTo>
                  <a:pt x="876" y="1365"/>
                </a:lnTo>
                <a:lnTo>
                  <a:pt x="871" y="1345"/>
                </a:lnTo>
                <a:lnTo>
                  <a:pt x="869" y="1318"/>
                </a:lnTo>
                <a:lnTo>
                  <a:pt x="864" y="1292"/>
                </a:lnTo>
                <a:lnTo>
                  <a:pt x="864" y="1270"/>
                </a:lnTo>
                <a:lnTo>
                  <a:pt x="871" y="1217"/>
                </a:lnTo>
                <a:lnTo>
                  <a:pt x="881" y="1135"/>
                </a:lnTo>
                <a:lnTo>
                  <a:pt x="886" y="1052"/>
                </a:lnTo>
                <a:lnTo>
                  <a:pt x="891" y="1005"/>
                </a:lnTo>
                <a:lnTo>
                  <a:pt x="901" y="1072"/>
                </a:lnTo>
                <a:lnTo>
                  <a:pt x="912" y="1140"/>
                </a:lnTo>
                <a:lnTo>
                  <a:pt x="916" y="1192"/>
                </a:lnTo>
                <a:lnTo>
                  <a:pt x="921" y="1225"/>
                </a:lnTo>
                <a:lnTo>
                  <a:pt x="921" y="1240"/>
                </a:lnTo>
                <a:lnTo>
                  <a:pt x="927" y="1250"/>
                </a:lnTo>
                <a:lnTo>
                  <a:pt x="934" y="1270"/>
                </a:lnTo>
                <a:lnTo>
                  <a:pt x="944" y="1285"/>
                </a:lnTo>
                <a:lnTo>
                  <a:pt x="949" y="1292"/>
                </a:lnTo>
                <a:lnTo>
                  <a:pt x="964" y="1312"/>
                </a:lnTo>
                <a:lnTo>
                  <a:pt x="979" y="1337"/>
                </a:lnTo>
                <a:lnTo>
                  <a:pt x="997" y="1365"/>
                </a:lnTo>
                <a:lnTo>
                  <a:pt x="1012" y="1390"/>
                </a:lnTo>
                <a:lnTo>
                  <a:pt x="1027" y="1412"/>
                </a:lnTo>
                <a:lnTo>
                  <a:pt x="1036" y="1438"/>
                </a:lnTo>
                <a:lnTo>
                  <a:pt x="1042" y="1447"/>
                </a:lnTo>
                <a:lnTo>
                  <a:pt x="1052" y="1460"/>
                </a:lnTo>
                <a:lnTo>
                  <a:pt x="1060" y="1470"/>
                </a:lnTo>
                <a:lnTo>
                  <a:pt x="1065" y="1475"/>
                </a:lnTo>
                <a:lnTo>
                  <a:pt x="1069" y="1475"/>
                </a:lnTo>
                <a:lnTo>
                  <a:pt x="1069" y="1485"/>
                </a:lnTo>
                <a:lnTo>
                  <a:pt x="1065" y="1495"/>
                </a:lnTo>
                <a:lnTo>
                  <a:pt x="1065" y="1505"/>
                </a:lnTo>
                <a:lnTo>
                  <a:pt x="1075" y="1528"/>
                </a:lnTo>
                <a:lnTo>
                  <a:pt x="1084" y="1547"/>
                </a:lnTo>
                <a:lnTo>
                  <a:pt x="1090" y="1567"/>
                </a:lnTo>
                <a:lnTo>
                  <a:pt x="1095" y="1575"/>
                </a:lnTo>
                <a:lnTo>
                  <a:pt x="1099" y="1590"/>
                </a:lnTo>
                <a:lnTo>
                  <a:pt x="1099" y="1595"/>
                </a:lnTo>
                <a:lnTo>
                  <a:pt x="1105" y="1600"/>
                </a:lnTo>
                <a:lnTo>
                  <a:pt x="1110" y="1610"/>
                </a:lnTo>
                <a:lnTo>
                  <a:pt x="1112" y="1615"/>
                </a:lnTo>
                <a:lnTo>
                  <a:pt x="1117" y="1620"/>
                </a:lnTo>
                <a:lnTo>
                  <a:pt x="1127" y="1625"/>
                </a:lnTo>
                <a:lnTo>
                  <a:pt x="1132" y="1633"/>
                </a:lnTo>
                <a:lnTo>
                  <a:pt x="1142" y="1637"/>
                </a:lnTo>
                <a:lnTo>
                  <a:pt x="1153" y="1642"/>
                </a:lnTo>
                <a:lnTo>
                  <a:pt x="1157" y="1637"/>
                </a:lnTo>
                <a:lnTo>
                  <a:pt x="1168" y="1637"/>
                </a:lnTo>
                <a:lnTo>
                  <a:pt x="1172" y="1630"/>
                </a:lnTo>
                <a:lnTo>
                  <a:pt x="1180" y="1620"/>
                </a:lnTo>
                <a:lnTo>
                  <a:pt x="1180" y="1605"/>
                </a:lnTo>
                <a:lnTo>
                  <a:pt x="1185" y="1590"/>
                </a:lnTo>
                <a:lnTo>
                  <a:pt x="1180" y="1573"/>
                </a:lnTo>
                <a:lnTo>
                  <a:pt x="1168" y="1547"/>
                </a:lnTo>
                <a:lnTo>
                  <a:pt x="1157" y="1528"/>
                </a:lnTo>
                <a:lnTo>
                  <a:pt x="1142" y="1515"/>
                </a:lnTo>
                <a:lnTo>
                  <a:pt x="1132" y="1500"/>
                </a:lnTo>
                <a:lnTo>
                  <a:pt x="1127" y="1490"/>
                </a:lnTo>
                <a:lnTo>
                  <a:pt x="1123" y="1475"/>
                </a:lnTo>
                <a:lnTo>
                  <a:pt x="1112" y="1465"/>
                </a:lnTo>
                <a:lnTo>
                  <a:pt x="1110" y="1460"/>
                </a:lnTo>
                <a:lnTo>
                  <a:pt x="1110" y="1453"/>
                </a:lnTo>
                <a:lnTo>
                  <a:pt x="1110" y="1438"/>
                </a:lnTo>
                <a:lnTo>
                  <a:pt x="1105" y="1417"/>
                </a:lnTo>
                <a:lnTo>
                  <a:pt x="1099" y="1402"/>
                </a:lnTo>
                <a:lnTo>
                  <a:pt x="1090" y="1390"/>
                </a:lnTo>
                <a:lnTo>
                  <a:pt x="1084" y="1365"/>
                </a:lnTo>
                <a:lnTo>
                  <a:pt x="1075" y="1345"/>
                </a:lnTo>
                <a:lnTo>
                  <a:pt x="1069" y="1322"/>
                </a:lnTo>
                <a:lnTo>
                  <a:pt x="1065" y="1307"/>
                </a:lnTo>
                <a:lnTo>
                  <a:pt x="1060" y="1288"/>
                </a:lnTo>
                <a:lnTo>
                  <a:pt x="1054" y="1275"/>
                </a:lnTo>
                <a:lnTo>
                  <a:pt x="1047" y="1255"/>
                </a:lnTo>
                <a:lnTo>
                  <a:pt x="1036" y="1235"/>
                </a:lnTo>
                <a:lnTo>
                  <a:pt x="1032" y="1222"/>
                </a:lnTo>
                <a:lnTo>
                  <a:pt x="1027" y="1207"/>
                </a:lnTo>
                <a:lnTo>
                  <a:pt x="1017" y="1198"/>
                </a:lnTo>
                <a:lnTo>
                  <a:pt x="1021" y="1150"/>
                </a:lnTo>
                <a:lnTo>
                  <a:pt x="1027" y="1072"/>
                </a:lnTo>
                <a:lnTo>
                  <a:pt x="1027" y="992"/>
                </a:lnTo>
                <a:lnTo>
                  <a:pt x="1017" y="935"/>
                </a:lnTo>
                <a:lnTo>
                  <a:pt x="1012" y="915"/>
                </a:lnTo>
                <a:lnTo>
                  <a:pt x="1002" y="895"/>
                </a:lnTo>
                <a:lnTo>
                  <a:pt x="997" y="880"/>
                </a:lnTo>
                <a:lnTo>
                  <a:pt x="990" y="868"/>
                </a:lnTo>
                <a:lnTo>
                  <a:pt x="979" y="853"/>
                </a:lnTo>
                <a:lnTo>
                  <a:pt x="969" y="842"/>
                </a:lnTo>
                <a:lnTo>
                  <a:pt x="959" y="832"/>
                </a:lnTo>
                <a:lnTo>
                  <a:pt x="949" y="823"/>
                </a:lnTo>
                <a:lnTo>
                  <a:pt x="959" y="823"/>
                </a:lnTo>
                <a:lnTo>
                  <a:pt x="964" y="817"/>
                </a:lnTo>
                <a:lnTo>
                  <a:pt x="964" y="815"/>
                </a:lnTo>
                <a:lnTo>
                  <a:pt x="964" y="810"/>
                </a:lnTo>
                <a:lnTo>
                  <a:pt x="964" y="800"/>
                </a:lnTo>
                <a:lnTo>
                  <a:pt x="964" y="785"/>
                </a:lnTo>
                <a:lnTo>
                  <a:pt x="959" y="770"/>
                </a:lnTo>
                <a:lnTo>
                  <a:pt x="949" y="742"/>
                </a:lnTo>
                <a:lnTo>
                  <a:pt x="934" y="700"/>
                </a:lnTo>
                <a:lnTo>
                  <a:pt x="927" y="655"/>
                </a:lnTo>
                <a:lnTo>
                  <a:pt x="927" y="622"/>
                </a:lnTo>
                <a:lnTo>
                  <a:pt x="929" y="622"/>
                </a:lnTo>
                <a:lnTo>
                  <a:pt x="934" y="622"/>
                </a:lnTo>
                <a:lnTo>
                  <a:pt x="944" y="622"/>
                </a:lnTo>
                <a:lnTo>
                  <a:pt x="949" y="632"/>
                </a:lnTo>
                <a:lnTo>
                  <a:pt x="959" y="637"/>
                </a:lnTo>
                <a:lnTo>
                  <a:pt x="969" y="645"/>
                </a:lnTo>
                <a:lnTo>
                  <a:pt x="984" y="655"/>
                </a:lnTo>
                <a:lnTo>
                  <a:pt x="984" y="670"/>
                </a:lnTo>
                <a:lnTo>
                  <a:pt x="990" y="690"/>
                </a:lnTo>
                <a:lnTo>
                  <a:pt x="991" y="703"/>
                </a:lnTo>
                <a:lnTo>
                  <a:pt x="997" y="718"/>
                </a:lnTo>
                <a:lnTo>
                  <a:pt x="1002" y="733"/>
                </a:lnTo>
                <a:lnTo>
                  <a:pt x="1012" y="757"/>
                </a:lnTo>
                <a:lnTo>
                  <a:pt x="1017" y="780"/>
                </a:lnTo>
                <a:lnTo>
                  <a:pt x="1021" y="800"/>
                </a:lnTo>
                <a:lnTo>
                  <a:pt x="1017" y="810"/>
                </a:lnTo>
                <a:lnTo>
                  <a:pt x="1006" y="815"/>
                </a:lnTo>
                <a:lnTo>
                  <a:pt x="1002" y="823"/>
                </a:lnTo>
                <a:lnTo>
                  <a:pt x="1002" y="832"/>
                </a:lnTo>
                <a:lnTo>
                  <a:pt x="1006" y="842"/>
                </a:lnTo>
                <a:lnTo>
                  <a:pt x="1012" y="853"/>
                </a:lnTo>
                <a:lnTo>
                  <a:pt x="1012" y="857"/>
                </a:lnTo>
                <a:lnTo>
                  <a:pt x="1017" y="862"/>
                </a:lnTo>
                <a:lnTo>
                  <a:pt x="1017" y="868"/>
                </a:lnTo>
                <a:lnTo>
                  <a:pt x="1021" y="868"/>
                </a:lnTo>
                <a:lnTo>
                  <a:pt x="1027" y="862"/>
                </a:lnTo>
                <a:lnTo>
                  <a:pt x="1027" y="853"/>
                </a:lnTo>
                <a:lnTo>
                  <a:pt x="1027" y="842"/>
                </a:lnTo>
                <a:lnTo>
                  <a:pt x="1027" y="832"/>
                </a:lnTo>
                <a:lnTo>
                  <a:pt x="1032" y="832"/>
                </a:lnTo>
                <a:lnTo>
                  <a:pt x="1032" y="838"/>
                </a:lnTo>
                <a:lnTo>
                  <a:pt x="1036" y="842"/>
                </a:lnTo>
                <a:lnTo>
                  <a:pt x="1036" y="847"/>
                </a:lnTo>
                <a:lnTo>
                  <a:pt x="1036" y="853"/>
                </a:lnTo>
                <a:lnTo>
                  <a:pt x="1032" y="868"/>
                </a:lnTo>
                <a:lnTo>
                  <a:pt x="1027" y="885"/>
                </a:lnTo>
                <a:lnTo>
                  <a:pt x="1032" y="895"/>
                </a:lnTo>
                <a:lnTo>
                  <a:pt x="1036" y="905"/>
                </a:lnTo>
                <a:lnTo>
                  <a:pt x="1042" y="900"/>
                </a:lnTo>
                <a:lnTo>
                  <a:pt x="1052" y="895"/>
                </a:lnTo>
                <a:lnTo>
                  <a:pt x="1054" y="890"/>
                </a:lnTo>
                <a:lnTo>
                  <a:pt x="1060" y="885"/>
                </a:lnTo>
                <a:lnTo>
                  <a:pt x="1069" y="885"/>
                </a:lnTo>
                <a:lnTo>
                  <a:pt x="1075" y="880"/>
                </a:lnTo>
                <a:lnTo>
                  <a:pt x="1075" y="872"/>
                </a:lnTo>
                <a:lnTo>
                  <a:pt x="1080" y="862"/>
                </a:lnTo>
                <a:lnTo>
                  <a:pt x="1080" y="853"/>
                </a:lnTo>
                <a:lnTo>
                  <a:pt x="1084" y="838"/>
                </a:lnTo>
                <a:lnTo>
                  <a:pt x="1084" y="817"/>
                </a:lnTo>
                <a:lnTo>
                  <a:pt x="1080" y="805"/>
                </a:lnTo>
                <a:lnTo>
                  <a:pt x="1069" y="790"/>
                </a:lnTo>
                <a:lnTo>
                  <a:pt x="1060" y="780"/>
                </a:lnTo>
                <a:lnTo>
                  <a:pt x="1060" y="765"/>
                </a:lnTo>
                <a:lnTo>
                  <a:pt x="1054" y="752"/>
                </a:lnTo>
                <a:lnTo>
                  <a:pt x="1054" y="737"/>
                </a:lnTo>
                <a:lnTo>
                  <a:pt x="1054" y="707"/>
                </a:lnTo>
                <a:lnTo>
                  <a:pt x="1052" y="680"/>
                </a:lnTo>
                <a:lnTo>
                  <a:pt x="1047" y="650"/>
                </a:lnTo>
                <a:lnTo>
                  <a:pt x="1042" y="637"/>
                </a:lnTo>
                <a:lnTo>
                  <a:pt x="1032" y="613"/>
                </a:lnTo>
                <a:lnTo>
                  <a:pt x="1017" y="592"/>
                </a:lnTo>
                <a:lnTo>
                  <a:pt x="1006" y="580"/>
                </a:lnTo>
                <a:lnTo>
                  <a:pt x="1002" y="575"/>
                </a:lnTo>
                <a:lnTo>
                  <a:pt x="1006" y="570"/>
                </a:lnTo>
                <a:lnTo>
                  <a:pt x="1012" y="565"/>
                </a:lnTo>
                <a:lnTo>
                  <a:pt x="1006" y="550"/>
                </a:lnTo>
                <a:lnTo>
                  <a:pt x="991" y="535"/>
                </a:lnTo>
                <a:lnTo>
                  <a:pt x="979" y="517"/>
                </a:lnTo>
                <a:lnTo>
                  <a:pt x="954" y="497"/>
                </a:lnTo>
                <a:lnTo>
                  <a:pt x="934" y="482"/>
                </a:lnTo>
                <a:lnTo>
                  <a:pt x="906" y="470"/>
                </a:lnTo>
                <a:lnTo>
                  <a:pt x="876" y="465"/>
                </a:lnTo>
                <a:lnTo>
                  <a:pt x="854" y="460"/>
                </a:lnTo>
                <a:lnTo>
                  <a:pt x="854" y="455"/>
                </a:lnTo>
                <a:lnTo>
                  <a:pt x="854" y="445"/>
                </a:lnTo>
                <a:lnTo>
                  <a:pt x="854" y="435"/>
                </a:lnTo>
                <a:lnTo>
                  <a:pt x="854" y="430"/>
                </a:lnTo>
                <a:lnTo>
                  <a:pt x="843" y="425"/>
                </a:lnTo>
                <a:lnTo>
                  <a:pt x="834" y="425"/>
                </a:lnTo>
                <a:lnTo>
                  <a:pt x="824" y="430"/>
                </a:lnTo>
                <a:lnTo>
                  <a:pt x="828" y="415"/>
                </a:lnTo>
                <a:lnTo>
                  <a:pt x="839" y="412"/>
                </a:lnTo>
                <a:lnTo>
                  <a:pt x="849" y="412"/>
                </a:lnTo>
                <a:lnTo>
                  <a:pt x="858" y="412"/>
                </a:lnTo>
                <a:lnTo>
                  <a:pt x="869" y="415"/>
                </a:lnTo>
                <a:lnTo>
                  <a:pt x="876" y="425"/>
                </a:lnTo>
                <a:lnTo>
                  <a:pt x="886" y="435"/>
                </a:lnTo>
                <a:lnTo>
                  <a:pt x="891" y="440"/>
                </a:lnTo>
                <a:lnTo>
                  <a:pt x="897" y="445"/>
                </a:lnTo>
                <a:lnTo>
                  <a:pt x="901" y="455"/>
                </a:lnTo>
                <a:lnTo>
                  <a:pt x="912" y="460"/>
                </a:lnTo>
                <a:lnTo>
                  <a:pt x="921" y="465"/>
                </a:lnTo>
                <a:lnTo>
                  <a:pt x="929" y="465"/>
                </a:lnTo>
                <a:lnTo>
                  <a:pt x="944" y="470"/>
                </a:lnTo>
                <a:lnTo>
                  <a:pt x="964" y="470"/>
                </a:lnTo>
                <a:lnTo>
                  <a:pt x="984" y="470"/>
                </a:lnTo>
                <a:lnTo>
                  <a:pt x="1006" y="465"/>
                </a:lnTo>
                <a:lnTo>
                  <a:pt x="1027" y="455"/>
                </a:lnTo>
                <a:lnTo>
                  <a:pt x="1042" y="440"/>
                </a:lnTo>
                <a:lnTo>
                  <a:pt x="1052" y="425"/>
                </a:lnTo>
                <a:lnTo>
                  <a:pt x="1060" y="407"/>
                </a:lnTo>
                <a:lnTo>
                  <a:pt x="1060" y="388"/>
                </a:lnTo>
                <a:lnTo>
                  <a:pt x="1065" y="373"/>
                </a:lnTo>
                <a:lnTo>
                  <a:pt x="1065" y="358"/>
                </a:lnTo>
                <a:lnTo>
                  <a:pt x="1060" y="367"/>
                </a:lnTo>
                <a:lnTo>
                  <a:pt x="1052" y="377"/>
                </a:lnTo>
                <a:lnTo>
                  <a:pt x="1047" y="382"/>
                </a:lnTo>
                <a:lnTo>
                  <a:pt x="1036" y="382"/>
                </a:lnTo>
                <a:lnTo>
                  <a:pt x="1027" y="382"/>
                </a:lnTo>
                <a:lnTo>
                  <a:pt x="1017" y="382"/>
                </a:lnTo>
                <a:lnTo>
                  <a:pt x="1006" y="377"/>
                </a:lnTo>
                <a:lnTo>
                  <a:pt x="1002" y="373"/>
                </a:lnTo>
                <a:lnTo>
                  <a:pt x="1017" y="362"/>
                </a:lnTo>
                <a:lnTo>
                  <a:pt x="1027" y="352"/>
                </a:lnTo>
                <a:lnTo>
                  <a:pt x="1027" y="345"/>
                </a:lnTo>
                <a:lnTo>
                  <a:pt x="1021" y="330"/>
                </a:lnTo>
                <a:lnTo>
                  <a:pt x="1021" y="340"/>
                </a:lnTo>
                <a:lnTo>
                  <a:pt x="1012" y="345"/>
                </a:lnTo>
                <a:lnTo>
                  <a:pt x="1002" y="345"/>
                </a:lnTo>
                <a:lnTo>
                  <a:pt x="997" y="345"/>
                </a:lnTo>
                <a:lnTo>
                  <a:pt x="990" y="325"/>
                </a:lnTo>
                <a:lnTo>
                  <a:pt x="991" y="310"/>
                </a:lnTo>
                <a:lnTo>
                  <a:pt x="990" y="283"/>
                </a:lnTo>
                <a:lnTo>
                  <a:pt x="975" y="247"/>
                </a:lnTo>
                <a:lnTo>
                  <a:pt x="959" y="235"/>
                </a:lnTo>
                <a:lnTo>
                  <a:pt x="944" y="225"/>
                </a:lnTo>
                <a:lnTo>
                  <a:pt x="929" y="220"/>
                </a:lnTo>
                <a:lnTo>
                  <a:pt x="916" y="215"/>
                </a:lnTo>
                <a:lnTo>
                  <a:pt x="901" y="215"/>
                </a:lnTo>
                <a:lnTo>
                  <a:pt x="891" y="215"/>
                </a:lnTo>
                <a:lnTo>
                  <a:pt x="876" y="220"/>
                </a:lnTo>
                <a:lnTo>
                  <a:pt x="871" y="220"/>
                </a:lnTo>
                <a:lnTo>
                  <a:pt x="871" y="210"/>
                </a:lnTo>
                <a:lnTo>
                  <a:pt x="881" y="200"/>
                </a:lnTo>
                <a:lnTo>
                  <a:pt x="891" y="190"/>
                </a:lnTo>
                <a:lnTo>
                  <a:pt x="901" y="190"/>
                </a:lnTo>
                <a:lnTo>
                  <a:pt x="876" y="167"/>
                </a:lnTo>
                <a:lnTo>
                  <a:pt x="854" y="157"/>
                </a:lnTo>
                <a:lnTo>
                  <a:pt x="828" y="157"/>
                </a:lnTo>
                <a:lnTo>
                  <a:pt x="806" y="163"/>
                </a:lnTo>
                <a:lnTo>
                  <a:pt x="786" y="172"/>
                </a:lnTo>
                <a:lnTo>
                  <a:pt x="776" y="180"/>
                </a:lnTo>
                <a:lnTo>
                  <a:pt x="765" y="190"/>
                </a:lnTo>
                <a:lnTo>
                  <a:pt x="765" y="200"/>
                </a:lnTo>
                <a:lnTo>
                  <a:pt x="756" y="195"/>
                </a:lnTo>
                <a:lnTo>
                  <a:pt x="750" y="185"/>
                </a:lnTo>
                <a:lnTo>
                  <a:pt x="750" y="172"/>
                </a:lnTo>
                <a:lnTo>
                  <a:pt x="756" y="167"/>
                </a:lnTo>
                <a:lnTo>
                  <a:pt x="728" y="178"/>
                </a:lnTo>
                <a:lnTo>
                  <a:pt x="708" y="185"/>
                </a:lnTo>
                <a:lnTo>
                  <a:pt x="698" y="200"/>
                </a:lnTo>
                <a:lnTo>
                  <a:pt x="698" y="210"/>
                </a:lnTo>
                <a:lnTo>
                  <a:pt x="703" y="225"/>
                </a:lnTo>
                <a:lnTo>
                  <a:pt x="713" y="235"/>
                </a:lnTo>
                <a:lnTo>
                  <a:pt x="718" y="238"/>
                </a:lnTo>
                <a:lnTo>
                  <a:pt x="733" y="238"/>
                </a:lnTo>
                <a:lnTo>
                  <a:pt x="718" y="242"/>
                </a:lnTo>
                <a:lnTo>
                  <a:pt x="713" y="253"/>
                </a:lnTo>
                <a:lnTo>
                  <a:pt x="708" y="262"/>
                </a:lnTo>
                <a:lnTo>
                  <a:pt x="703" y="277"/>
                </a:lnTo>
                <a:lnTo>
                  <a:pt x="703" y="287"/>
                </a:lnTo>
                <a:lnTo>
                  <a:pt x="698" y="292"/>
                </a:lnTo>
                <a:lnTo>
                  <a:pt x="688" y="295"/>
                </a:lnTo>
                <a:lnTo>
                  <a:pt x="686" y="300"/>
                </a:lnTo>
                <a:lnTo>
                  <a:pt x="680" y="305"/>
                </a:lnTo>
                <a:lnTo>
                  <a:pt x="680" y="315"/>
                </a:lnTo>
                <a:lnTo>
                  <a:pt x="686" y="320"/>
                </a:lnTo>
                <a:lnTo>
                  <a:pt x="688" y="325"/>
                </a:lnTo>
                <a:lnTo>
                  <a:pt x="693" y="330"/>
                </a:lnTo>
                <a:lnTo>
                  <a:pt x="688" y="335"/>
                </a:lnTo>
                <a:lnTo>
                  <a:pt x="686" y="335"/>
                </a:lnTo>
                <a:lnTo>
                  <a:pt x="686" y="340"/>
                </a:lnTo>
                <a:lnTo>
                  <a:pt x="686" y="345"/>
                </a:lnTo>
                <a:lnTo>
                  <a:pt x="686" y="350"/>
                </a:lnTo>
                <a:lnTo>
                  <a:pt x="688" y="350"/>
                </a:lnTo>
                <a:lnTo>
                  <a:pt x="686" y="350"/>
                </a:lnTo>
                <a:lnTo>
                  <a:pt x="686" y="352"/>
                </a:lnTo>
                <a:lnTo>
                  <a:pt x="686" y="358"/>
                </a:lnTo>
                <a:lnTo>
                  <a:pt x="686" y="362"/>
                </a:lnTo>
                <a:lnTo>
                  <a:pt x="688" y="362"/>
                </a:lnTo>
                <a:lnTo>
                  <a:pt x="688" y="367"/>
                </a:lnTo>
                <a:lnTo>
                  <a:pt x="686" y="373"/>
                </a:lnTo>
                <a:lnTo>
                  <a:pt x="686" y="382"/>
                </a:lnTo>
                <a:lnTo>
                  <a:pt x="680" y="392"/>
                </a:lnTo>
                <a:lnTo>
                  <a:pt x="686" y="403"/>
                </a:lnTo>
                <a:lnTo>
                  <a:pt x="693" y="407"/>
                </a:lnTo>
                <a:lnTo>
                  <a:pt x="713" y="412"/>
                </a:lnTo>
                <a:lnTo>
                  <a:pt x="723" y="420"/>
                </a:lnTo>
                <a:lnTo>
                  <a:pt x="728" y="435"/>
                </a:lnTo>
                <a:lnTo>
                  <a:pt x="738" y="445"/>
                </a:lnTo>
                <a:lnTo>
                  <a:pt x="733" y="450"/>
                </a:lnTo>
                <a:lnTo>
                  <a:pt x="723" y="455"/>
                </a:lnTo>
                <a:lnTo>
                  <a:pt x="713" y="460"/>
                </a:lnTo>
                <a:lnTo>
                  <a:pt x="703" y="460"/>
                </a:lnTo>
                <a:lnTo>
                  <a:pt x="713" y="482"/>
                </a:lnTo>
                <a:lnTo>
                  <a:pt x="708" y="493"/>
                </a:lnTo>
                <a:lnTo>
                  <a:pt x="693" y="497"/>
                </a:lnTo>
                <a:lnTo>
                  <a:pt x="686" y="497"/>
                </a:lnTo>
                <a:lnTo>
                  <a:pt x="670" y="497"/>
                </a:lnTo>
                <a:lnTo>
                  <a:pt x="665" y="502"/>
                </a:lnTo>
                <a:lnTo>
                  <a:pt x="655" y="508"/>
                </a:lnTo>
                <a:lnTo>
                  <a:pt x="650" y="517"/>
                </a:lnTo>
                <a:lnTo>
                  <a:pt x="640" y="530"/>
                </a:lnTo>
                <a:lnTo>
                  <a:pt x="630" y="550"/>
                </a:lnTo>
                <a:lnTo>
                  <a:pt x="623" y="575"/>
                </a:lnTo>
                <a:lnTo>
                  <a:pt x="623" y="602"/>
                </a:lnTo>
                <a:lnTo>
                  <a:pt x="623" y="637"/>
                </a:lnTo>
                <a:lnTo>
                  <a:pt x="635" y="637"/>
                </a:lnTo>
                <a:lnTo>
                  <a:pt x="625" y="650"/>
                </a:lnTo>
                <a:lnTo>
                  <a:pt x="623" y="670"/>
                </a:lnTo>
                <a:lnTo>
                  <a:pt x="617" y="685"/>
                </a:lnTo>
                <a:lnTo>
                  <a:pt x="613" y="700"/>
                </a:lnTo>
                <a:lnTo>
                  <a:pt x="608" y="695"/>
                </a:lnTo>
                <a:lnTo>
                  <a:pt x="602" y="685"/>
                </a:lnTo>
                <a:lnTo>
                  <a:pt x="592" y="680"/>
                </a:lnTo>
                <a:lnTo>
                  <a:pt x="587" y="675"/>
                </a:lnTo>
                <a:lnTo>
                  <a:pt x="577" y="670"/>
                </a:lnTo>
                <a:lnTo>
                  <a:pt x="568" y="665"/>
                </a:lnTo>
                <a:lnTo>
                  <a:pt x="562" y="655"/>
                </a:lnTo>
                <a:lnTo>
                  <a:pt x="555" y="650"/>
                </a:lnTo>
                <a:lnTo>
                  <a:pt x="540" y="643"/>
                </a:lnTo>
                <a:lnTo>
                  <a:pt x="550" y="637"/>
                </a:lnTo>
                <a:lnTo>
                  <a:pt x="560" y="628"/>
                </a:lnTo>
                <a:lnTo>
                  <a:pt x="562" y="607"/>
                </a:lnTo>
                <a:lnTo>
                  <a:pt x="560" y="575"/>
                </a:lnTo>
                <a:lnTo>
                  <a:pt x="555" y="540"/>
                </a:lnTo>
                <a:lnTo>
                  <a:pt x="545" y="512"/>
                </a:lnTo>
                <a:lnTo>
                  <a:pt x="560" y="508"/>
                </a:lnTo>
                <a:lnTo>
                  <a:pt x="555" y="478"/>
                </a:lnTo>
                <a:lnTo>
                  <a:pt x="540" y="440"/>
                </a:lnTo>
                <a:lnTo>
                  <a:pt x="530" y="403"/>
                </a:lnTo>
                <a:lnTo>
                  <a:pt x="514" y="377"/>
                </a:lnTo>
                <a:lnTo>
                  <a:pt x="499" y="358"/>
                </a:lnTo>
                <a:lnTo>
                  <a:pt x="497" y="350"/>
                </a:lnTo>
                <a:lnTo>
                  <a:pt x="482" y="335"/>
                </a:lnTo>
                <a:lnTo>
                  <a:pt x="472" y="325"/>
                </a:lnTo>
                <a:lnTo>
                  <a:pt x="462" y="330"/>
                </a:lnTo>
                <a:lnTo>
                  <a:pt x="457" y="325"/>
                </a:lnTo>
                <a:lnTo>
                  <a:pt x="447" y="320"/>
                </a:lnTo>
                <a:lnTo>
                  <a:pt x="439" y="315"/>
                </a:lnTo>
                <a:lnTo>
                  <a:pt x="429" y="315"/>
                </a:lnTo>
                <a:lnTo>
                  <a:pt x="424" y="315"/>
                </a:lnTo>
                <a:lnTo>
                  <a:pt x="420" y="305"/>
                </a:lnTo>
                <a:lnTo>
                  <a:pt x="409" y="300"/>
                </a:lnTo>
                <a:lnTo>
                  <a:pt x="399" y="300"/>
                </a:lnTo>
                <a:lnTo>
                  <a:pt x="394" y="300"/>
                </a:lnTo>
                <a:lnTo>
                  <a:pt x="384" y="295"/>
                </a:lnTo>
                <a:lnTo>
                  <a:pt x="376" y="292"/>
                </a:lnTo>
                <a:lnTo>
                  <a:pt x="372" y="283"/>
                </a:lnTo>
                <a:lnTo>
                  <a:pt x="372" y="277"/>
                </a:lnTo>
                <a:lnTo>
                  <a:pt x="376" y="272"/>
                </a:lnTo>
                <a:lnTo>
                  <a:pt x="379" y="268"/>
                </a:lnTo>
                <a:lnTo>
                  <a:pt x="384" y="268"/>
                </a:lnTo>
                <a:lnTo>
                  <a:pt x="394" y="268"/>
                </a:lnTo>
                <a:lnTo>
                  <a:pt x="399" y="268"/>
                </a:lnTo>
                <a:lnTo>
                  <a:pt x="405" y="268"/>
                </a:lnTo>
                <a:lnTo>
                  <a:pt x="409" y="262"/>
                </a:lnTo>
                <a:lnTo>
                  <a:pt x="414" y="257"/>
                </a:lnTo>
                <a:lnTo>
                  <a:pt x="414" y="247"/>
                </a:lnTo>
                <a:lnTo>
                  <a:pt x="414" y="242"/>
                </a:lnTo>
                <a:lnTo>
                  <a:pt x="420" y="242"/>
                </a:lnTo>
                <a:lnTo>
                  <a:pt x="424" y="238"/>
                </a:lnTo>
                <a:lnTo>
                  <a:pt x="424" y="235"/>
                </a:lnTo>
                <a:lnTo>
                  <a:pt x="429" y="235"/>
                </a:lnTo>
                <a:lnTo>
                  <a:pt x="435" y="230"/>
                </a:lnTo>
                <a:lnTo>
                  <a:pt x="435" y="225"/>
                </a:lnTo>
                <a:lnTo>
                  <a:pt x="435" y="220"/>
                </a:lnTo>
                <a:lnTo>
                  <a:pt x="435" y="215"/>
                </a:lnTo>
                <a:lnTo>
                  <a:pt x="435" y="210"/>
                </a:lnTo>
                <a:lnTo>
                  <a:pt x="439" y="205"/>
                </a:lnTo>
                <a:lnTo>
                  <a:pt x="442" y="205"/>
                </a:lnTo>
                <a:lnTo>
                  <a:pt x="447" y="200"/>
                </a:lnTo>
                <a:lnTo>
                  <a:pt x="452" y="195"/>
                </a:lnTo>
                <a:lnTo>
                  <a:pt x="452" y="190"/>
                </a:lnTo>
                <a:lnTo>
                  <a:pt x="452" y="185"/>
                </a:lnTo>
                <a:lnTo>
                  <a:pt x="447" y="178"/>
                </a:lnTo>
                <a:lnTo>
                  <a:pt x="442" y="167"/>
                </a:lnTo>
                <a:lnTo>
                  <a:pt x="439" y="157"/>
                </a:lnTo>
                <a:lnTo>
                  <a:pt x="439" y="152"/>
                </a:lnTo>
                <a:lnTo>
                  <a:pt x="442" y="148"/>
                </a:lnTo>
                <a:lnTo>
                  <a:pt x="447" y="142"/>
                </a:lnTo>
                <a:lnTo>
                  <a:pt x="447" y="127"/>
                </a:lnTo>
                <a:lnTo>
                  <a:pt x="447" y="110"/>
                </a:lnTo>
                <a:lnTo>
                  <a:pt x="452" y="105"/>
                </a:lnTo>
                <a:lnTo>
                  <a:pt x="457" y="100"/>
                </a:lnTo>
                <a:lnTo>
                  <a:pt x="462" y="90"/>
                </a:lnTo>
                <a:lnTo>
                  <a:pt x="462" y="80"/>
                </a:lnTo>
                <a:lnTo>
                  <a:pt x="457" y="65"/>
                </a:lnTo>
                <a:lnTo>
                  <a:pt x="442" y="52"/>
                </a:lnTo>
                <a:lnTo>
                  <a:pt x="429" y="32"/>
                </a:lnTo>
                <a:lnTo>
                  <a:pt x="409" y="17"/>
                </a:lnTo>
                <a:lnTo>
                  <a:pt x="384" y="5"/>
                </a:lnTo>
                <a:lnTo>
                  <a:pt x="366" y="0"/>
                </a:lnTo>
                <a:lnTo>
                  <a:pt x="342" y="0"/>
                </a:lnTo>
                <a:lnTo>
                  <a:pt x="316" y="7"/>
                </a:lnTo>
                <a:lnTo>
                  <a:pt x="314" y="7"/>
                </a:lnTo>
                <a:lnTo>
                  <a:pt x="299" y="13"/>
                </a:lnTo>
                <a:lnTo>
                  <a:pt x="288" y="22"/>
                </a:lnTo>
                <a:lnTo>
                  <a:pt x="288" y="28"/>
                </a:lnTo>
                <a:lnTo>
                  <a:pt x="279" y="32"/>
                </a:lnTo>
                <a:lnTo>
                  <a:pt x="269" y="43"/>
                </a:lnTo>
                <a:lnTo>
                  <a:pt x="258" y="52"/>
                </a:lnTo>
                <a:lnTo>
                  <a:pt x="256" y="62"/>
                </a:lnTo>
                <a:lnTo>
                  <a:pt x="251" y="70"/>
                </a:lnTo>
                <a:lnTo>
                  <a:pt x="246" y="85"/>
                </a:lnTo>
                <a:lnTo>
                  <a:pt x="246" y="95"/>
                </a:lnTo>
                <a:lnTo>
                  <a:pt x="251" y="110"/>
                </a:lnTo>
                <a:lnTo>
                  <a:pt x="246" y="120"/>
                </a:lnTo>
                <a:lnTo>
                  <a:pt x="241" y="137"/>
                </a:lnTo>
                <a:lnTo>
                  <a:pt x="241" y="157"/>
                </a:lnTo>
                <a:lnTo>
                  <a:pt x="246" y="178"/>
                </a:lnTo>
                <a:lnTo>
                  <a:pt x="256" y="205"/>
                </a:lnTo>
                <a:lnTo>
                  <a:pt x="258" y="225"/>
                </a:lnTo>
                <a:lnTo>
                  <a:pt x="258" y="238"/>
                </a:lnTo>
                <a:lnTo>
                  <a:pt x="279" y="247"/>
                </a:lnTo>
                <a:lnTo>
                  <a:pt x="269" y="277"/>
                </a:lnTo>
                <a:lnTo>
                  <a:pt x="258" y="268"/>
                </a:lnTo>
                <a:lnTo>
                  <a:pt x="251" y="268"/>
                </a:lnTo>
                <a:lnTo>
                  <a:pt x="246" y="268"/>
                </a:lnTo>
                <a:lnTo>
                  <a:pt x="236" y="277"/>
                </a:lnTo>
                <a:lnTo>
                  <a:pt x="225" y="287"/>
                </a:lnTo>
                <a:lnTo>
                  <a:pt x="221" y="295"/>
                </a:lnTo>
                <a:lnTo>
                  <a:pt x="216" y="295"/>
                </a:lnTo>
                <a:lnTo>
                  <a:pt x="206" y="300"/>
                </a:lnTo>
                <a:lnTo>
                  <a:pt x="206" y="305"/>
                </a:lnTo>
                <a:lnTo>
                  <a:pt x="201" y="310"/>
                </a:lnTo>
                <a:lnTo>
                  <a:pt x="188" y="310"/>
                </a:lnTo>
                <a:lnTo>
                  <a:pt x="179" y="315"/>
                </a:lnTo>
                <a:lnTo>
                  <a:pt x="164" y="320"/>
                </a:lnTo>
                <a:lnTo>
                  <a:pt x="158" y="325"/>
                </a:lnTo>
                <a:lnTo>
                  <a:pt x="148" y="335"/>
                </a:lnTo>
                <a:lnTo>
                  <a:pt x="133" y="350"/>
                </a:lnTo>
                <a:lnTo>
                  <a:pt x="120" y="362"/>
                </a:lnTo>
                <a:lnTo>
                  <a:pt x="105" y="377"/>
                </a:lnTo>
                <a:lnTo>
                  <a:pt x="90" y="397"/>
                </a:lnTo>
                <a:lnTo>
                  <a:pt x="80" y="412"/>
                </a:lnTo>
                <a:lnTo>
                  <a:pt x="73" y="430"/>
                </a:lnTo>
                <a:lnTo>
                  <a:pt x="62" y="450"/>
                </a:lnTo>
                <a:lnTo>
                  <a:pt x="68" y="455"/>
                </a:lnTo>
                <a:lnTo>
                  <a:pt x="75" y="465"/>
                </a:lnTo>
                <a:lnTo>
                  <a:pt x="80" y="470"/>
                </a:lnTo>
                <a:lnTo>
                  <a:pt x="86" y="470"/>
                </a:lnTo>
                <a:lnTo>
                  <a:pt x="75" y="478"/>
                </a:lnTo>
                <a:lnTo>
                  <a:pt x="73" y="487"/>
                </a:lnTo>
                <a:lnTo>
                  <a:pt x="62" y="508"/>
                </a:lnTo>
                <a:lnTo>
                  <a:pt x="58" y="523"/>
                </a:lnTo>
                <a:lnTo>
                  <a:pt x="47" y="535"/>
                </a:lnTo>
                <a:lnTo>
                  <a:pt x="38" y="550"/>
                </a:lnTo>
                <a:lnTo>
                  <a:pt x="32" y="565"/>
                </a:lnTo>
                <a:lnTo>
                  <a:pt x="32" y="575"/>
                </a:lnTo>
                <a:lnTo>
                  <a:pt x="28" y="602"/>
                </a:lnTo>
                <a:lnTo>
                  <a:pt x="17" y="637"/>
                </a:lnTo>
                <a:lnTo>
                  <a:pt x="17" y="670"/>
                </a:lnTo>
                <a:lnTo>
                  <a:pt x="17" y="700"/>
                </a:lnTo>
                <a:lnTo>
                  <a:pt x="17" y="718"/>
                </a:lnTo>
                <a:lnTo>
                  <a:pt x="23" y="742"/>
                </a:lnTo>
                <a:lnTo>
                  <a:pt x="28" y="765"/>
                </a:lnTo>
                <a:lnTo>
                  <a:pt x="28" y="780"/>
                </a:lnTo>
                <a:lnTo>
                  <a:pt x="23" y="790"/>
                </a:lnTo>
                <a:lnTo>
                  <a:pt x="23" y="800"/>
                </a:lnTo>
                <a:lnTo>
                  <a:pt x="17" y="810"/>
                </a:lnTo>
                <a:lnTo>
                  <a:pt x="13" y="823"/>
                </a:lnTo>
                <a:lnTo>
                  <a:pt x="5" y="838"/>
                </a:lnTo>
                <a:lnTo>
                  <a:pt x="0" y="853"/>
                </a:lnTo>
                <a:lnTo>
                  <a:pt x="0" y="868"/>
                </a:lnTo>
                <a:lnTo>
                  <a:pt x="5" y="877"/>
                </a:lnTo>
                <a:lnTo>
                  <a:pt x="10" y="885"/>
                </a:lnTo>
                <a:lnTo>
                  <a:pt x="10" y="895"/>
                </a:lnTo>
                <a:lnTo>
                  <a:pt x="10" y="900"/>
                </a:lnTo>
                <a:lnTo>
                  <a:pt x="10" y="910"/>
                </a:lnTo>
                <a:lnTo>
                  <a:pt x="13" y="915"/>
                </a:lnTo>
                <a:lnTo>
                  <a:pt x="17" y="910"/>
                </a:lnTo>
                <a:lnTo>
                  <a:pt x="28" y="910"/>
                </a:lnTo>
                <a:lnTo>
                  <a:pt x="32" y="900"/>
                </a:lnTo>
                <a:lnTo>
                  <a:pt x="38" y="890"/>
                </a:lnTo>
                <a:lnTo>
                  <a:pt x="43" y="877"/>
                </a:lnTo>
                <a:lnTo>
                  <a:pt x="47" y="862"/>
                </a:lnTo>
                <a:lnTo>
                  <a:pt x="47" y="847"/>
                </a:lnTo>
                <a:lnTo>
                  <a:pt x="47" y="838"/>
                </a:lnTo>
                <a:lnTo>
                  <a:pt x="53" y="832"/>
                </a:lnTo>
                <a:lnTo>
                  <a:pt x="62" y="827"/>
                </a:lnTo>
                <a:lnTo>
                  <a:pt x="62" y="832"/>
                </a:lnTo>
                <a:lnTo>
                  <a:pt x="62" y="838"/>
                </a:lnTo>
                <a:lnTo>
                  <a:pt x="62" y="847"/>
                </a:lnTo>
                <a:lnTo>
                  <a:pt x="62" y="857"/>
                </a:lnTo>
                <a:lnTo>
                  <a:pt x="68" y="868"/>
                </a:lnTo>
                <a:lnTo>
                  <a:pt x="73" y="868"/>
                </a:lnTo>
                <a:lnTo>
                  <a:pt x="75" y="862"/>
                </a:lnTo>
                <a:lnTo>
                  <a:pt x="75" y="853"/>
                </a:lnTo>
                <a:lnTo>
                  <a:pt x="80" y="842"/>
                </a:lnTo>
                <a:lnTo>
                  <a:pt x="80" y="832"/>
                </a:lnTo>
                <a:lnTo>
                  <a:pt x="80" y="817"/>
                </a:lnTo>
                <a:lnTo>
                  <a:pt x="80" y="805"/>
                </a:lnTo>
                <a:lnTo>
                  <a:pt x="75" y="795"/>
                </a:lnTo>
                <a:lnTo>
                  <a:pt x="73" y="785"/>
                </a:lnTo>
                <a:lnTo>
                  <a:pt x="73" y="770"/>
                </a:lnTo>
                <a:lnTo>
                  <a:pt x="73" y="752"/>
                </a:lnTo>
                <a:lnTo>
                  <a:pt x="75" y="737"/>
                </a:lnTo>
                <a:lnTo>
                  <a:pt x="80" y="718"/>
                </a:lnTo>
                <a:lnTo>
                  <a:pt x="90" y="680"/>
                </a:lnTo>
                <a:lnTo>
                  <a:pt x="95" y="637"/>
                </a:lnTo>
                <a:lnTo>
                  <a:pt x="86" y="602"/>
                </a:lnTo>
                <a:lnTo>
                  <a:pt x="95" y="592"/>
                </a:lnTo>
                <a:lnTo>
                  <a:pt x="101" y="585"/>
                </a:lnTo>
                <a:lnTo>
                  <a:pt x="110" y="570"/>
                </a:lnTo>
                <a:lnTo>
                  <a:pt x="125" y="555"/>
                </a:lnTo>
                <a:lnTo>
                  <a:pt x="131" y="540"/>
                </a:lnTo>
                <a:lnTo>
                  <a:pt x="138" y="527"/>
                </a:lnTo>
                <a:lnTo>
                  <a:pt x="143" y="517"/>
                </a:lnTo>
                <a:lnTo>
                  <a:pt x="143" y="512"/>
                </a:lnTo>
                <a:lnTo>
                  <a:pt x="148" y="517"/>
                </a:lnTo>
                <a:lnTo>
                  <a:pt x="153" y="523"/>
                </a:lnTo>
                <a:lnTo>
                  <a:pt x="158" y="523"/>
                </a:lnTo>
                <a:lnTo>
                  <a:pt x="164" y="512"/>
                </a:lnTo>
                <a:lnTo>
                  <a:pt x="168" y="502"/>
                </a:lnTo>
                <a:lnTo>
                  <a:pt x="173" y="493"/>
                </a:lnTo>
                <a:lnTo>
                  <a:pt x="179" y="493"/>
                </a:lnTo>
                <a:lnTo>
                  <a:pt x="179" y="512"/>
                </a:lnTo>
                <a:lnTo>
                  <a:pt x="179" y="530"/>
                </a:lnTo>
                <a:lnTo>
                  <a:pt x="173" y="550"/>
                </a:lnTo>
                <a:lnTo>
                  <a:pt x="168" y="565"/>
                </a:lnTo>
                <a:lnTo>
                  <a:pt x="164" y="592"/>
                </a:lnTo>
                <a:lnTo>
                  <a:pt x="158" y="632"/>
                </a:lnTo>
                <a:lnTo>
                  <a:pt x="153" y="675"/>
                </a:lnTo>
                <a:lnTo>
                  <a:pt x="148" y="703"/>
                </a:lnTo>
                <a:lnTo>
                  <a:pt x="164" y="718"/>
                </a:lnTo>
                <a:lnTo>
                  <a:pt x="153" y="722"/>
                </a:lnTo>
                <a:lnTo>
                  <a:pt x="153" y="727"/>
                </a:lnTo>
                <a:lnTo>
                  <a:pt x="148" y="727"/>
                </a:lnTo>
                <a:lnTo>
                  <a:pt x="148" y="757"/>
                </a:lnTo>
                <a:lnTo>
                  <a:pt x="143" y="780"/>
                </a:lnTo>
                <a:lnTo>
                  <a:pt x="143" y="810"/>
                </a:lnTo>
                <a:lnTo>
                  <a:pt x="138" y="832"/>
                </a:lnTo>
                <a:lnTo>
                  <a:pt x="131" y="880"/>
                </a:lnTo>
                <a:lnTo>
                  <a:pt x="120" y="952"/>
                </a:lnTo>
                <a:lnTo>
                  <a:pt x="116" y="1045"/>
                </a:lnTo>
                <a:lnTo>
                  <a:pt x="125" y="1130"/>
                </a:lnTo>
                <a:lnTo>
                  <a:pt x="120" y="1150"/>
                </a:lnTo>
                <a:lnTo>
                  <a:pt x="125" y="1168"/>
                </a:lnTo>
                <a:lnTo>
                  <a:pt x="131" y="1183"/>
                </a:lnTo>
                <a:lnTo>
                  <a:pt x="138" y="1192"/>
                </a:lnTo>
                <a:lnTo>
                  <a:pt x="133" y="1207"/>
                </a:lnTo>
                <a:lnTo>
                  <a:pt x="133" y="1230"/>
                </a:lnTo>
                <a:lnTo>
                  <a:pt x="138" y="1255"/>
                </a:lnTo>
                <a:lnTo>
                  <a:pt x="148" y="1280"/>
                </a:lnTo>
                <a:lnTo>
                  <a:pt x="158" y="1327"/>
                </a:lnTo>
                <a:lnTo>
                  <a:pt x="168" y="1408"/>
                </a:lnTo>
                <a:lnTo>
                  <a:pt x="179" y="1490"/>
                </a:lnTo>
                <a:lnTo>
                  <a:pt x="183" y="1547"/>
                </a:lnTo>
                <a:lnTo>
                  <a:pt x="173" y="1547"/>
                </a:lnTo>
                <a:lnTo>
                  <a:pt x="168" y="1573"/>
                </a:lnTo>
                <a:lnTo>
                  <a:pt x="173" y="1575"/>
                </a:lnTo>
                <a:lnTo>
                  <a:pt x="179" y="1580"/>
                </a:lnTo>
                <a:lnTo>
                  <a:pt x="183" y="1585"/>
                </a:lnTo>
                <a:lnTo>
                  <a:pt x="179" y="1595"/>
                </a:lnTo>
                <a:lnTo>
                  <a:pt x="168" y="1600"/>
                </a:lnTo>
                <a:lnTo>
                  <a:pt x="158" y="1615"/>
                </a:lnTo>
                <a:lnTo>
                  <a:pt x="148" y="1625"/>
                </a:lnTo>
                <a:lnTo>
                  <a:pt x="143" y="1633"/>
                </a:lnTo>
                <a:lnTo>
                  <a:pt x="131" y="1637"/>
                </a:lnTo>
                <a:lnTo>
                  <a:pt x="120" y="1648"/>
                </a:lnTo>
                <a:lnTo>
                  <a:pt x="105" y="1652"/>
                </a:lnTo>
                <a:lnTo>
                  <a:pt x="95" y="1657"/>
                </a:lnTo>
                <a:lnTo>
                  <a:pt x="95" y="1672"/>
                </a:lnTo>
                <a:lnTo>
                  <a:pt x="95" y="1687"/>
                </a:lnTo>
                <a:lnTo>
                  <a:pt x="116" y="1695"/>
                </a:lnTo>
                <a:lnTo>
                  <a:pt x="131" y="1695"/>
                </a:lnTo>
                <a:lnTo>
                  <a:pt x="143" y="1695"/>
                </a:lnTo>
                <a:lnTo>
                  <a:pt x="164" y="1695"/>
                </a:lnTo>
                <a:lnTo>
                  <a:pt x="183" y="1695"/>
                </a:lnTo>
                <a:lnTo>
                  <a:pt x="201" y="1690"/>
                </a:lnTo>
                <a:lnTo>
                  <a:pt x="221" y="1687"/>
                </a:lnTo>
                <a:lnTo>
                  <a:pt x="236" y="1678"/>
                </a:lnTo>
                <a:lnTo>
                  <a:pt x="246" y="1667"/>
                </a:lnTo>
                <a:lnTo>
                  <a:pt x="264" y="1652"/>
                </a:lnTo>
                <a:lnTo>
                  <a:pt x="279" y="1637"/>
                </a:lnTo>
                <a:lnTo>
                  <a:pt x="284" y="1633"/>
                </a:lnTo>
                <a:lnTo>
                  <a:pt x="284" y="1625"/>
                </a:lnTo>
                <a:lnTo>
                  <a:pt x="284" y="1610"/>
                </a:lnTo>
                <a:lnTo>
                  <a:pt x="279" y="1600"/>
                </a:lnTo>
                <a:lnTo>
                  <a:pt x="273" y="1590"/>
                </a:lnTo>
                <a:lnTo>
                  <a:pt x="284" y="1590"/>
                </a:lnTo>
                <a:lnTo>
                  <a:pt x="294" y="1585"/>
                </a:lnTo>
                <a:lnTo>
                  <a:pt x="299" y="1585"/>
                </a:lnTo>
                <a:lnTo>
                  <a:pt x="304" y="1585"/>
                </a:lnTo>
                <a:lnTo>
                  <a:pt x="294" y="1552"/>
                </a:lnTo>
                <a:lnTo>
                  <a:pt x="284" y="1505"/>
                </a:lnTo>
                <a:lnTo>
                  <a:pt x="279" y="1457"/>
                </a:lnTo>
                <a:lnTo>
                  <a:pt x="273" y="1417"/>
                </a:lnTo>
                <a:lnTo>
                  <a:pt x="279" y="1370"/>
                </a:lnTo>
                <a:lnTo>
                  <a:pt x="273" y="1307"/>
                </a:lnTo>
                <a:lnTo>
                  <a:pt x="264" y="1250"/>
                </a:lnTo>
                <a:lnTo>
                  <a:pt x="246" y="1222"/>
                </a:lnTo>
                <a:lnTo>
                  <a:pt x="251" y="1213"/>
                </a:lnTo>
                <a:lnTo>
                  <a:pt x="251" y="1192"/>
                </a:lnTo>
                <a:lnTo>
                  <a:pt x="246" y="1183"/>
                </a:lnTo>
                <a:lnTo>
                  <a:pt x="231" y="1172"/>
                </a:lnTo>
                <a:lnTo>
                  <a:pt x="236" y="1168"/>
                </a:lnTo>
                <a:lnTo>
                  <a:pt x="241" y="1160"/>
                </a:lnTo>
                <a:lnTo>
                  <a:pt x="246" y="1150"/>
                </a:lnTo>
                <a:lnTo>
                  <a:pt x="246" y="1135"/>
                </a:lnTo>
                <a:lnTo>
                  <a:pt x="241" y="1102"/>
                </a:lnTo>
                <a:lnTo>
                  <a:pt x="246" y="1050"/>
                </a:lnTo>
                <a:lnTo>
                  <a:pt x="251" y="992"/>
                </a:lnTo>
                <a:lnTo>
                  <a:pt x="256" y="952"/>
                </a:lnTo>
                <a:lnTo>
                  <a:pt x="256" y="988"/>
                </a:lnTo>
                <a:lnTo>
                  <a:pt x="258" y="1040"/>
                </a:lnTo>
                <a:lnTo>
                  <a:pt x="269" y="1087"/>
                </a:lnTo>
                <a:lnTo>
                  <a:pt x="273" y="1120"/>
                </a:lnTo>
                <a:lnTo>
                  <a:pt x="273" y="1135"/>
                </a:lnTo>
                <a:lnTo>
                  <a:pt x="279" y="1155"/>
                </a:lnTo>
                <a:lnTo>
                  <a:pt x="279" y="1165"/>
                </a:lnTo>
                <a:lnTo>
                  <a:pt x="279" y="1172"/>
                </a:lnTo>
                <a:lnTo>
                  <a:pt x="279" y="1183"/>
                </a:lnTo>
                <a:lnTo>
                  <a:pt x="279" y="1202"/>
                </a:lnTo>
                <a:lnTo>
                  <a:pt x="284" y="1222"/>
                </a:lnTo>
                <a:lnTo>
                  <a:pt x="304" y="1250"/>
                </a:lnTo>
                <a:lnTo>
                  <a:pt x="314" y="1270"/>
                </a:lnTo>
                <a:lnTo>
                  <a:pt x="321" y="1292"/>
                </a:lnTo>
                <a:lnTo>
                  <a:pt x="336" y="1322"/>
                </a:lnTo>
                <a:lnTo>
                  <a:pt x="346" y="1360"/>
                </a:lnTo>
                <a:lnTo>
                  <a:pt x="357" y="1400"/>
                </a:lnTo>
                <a:lnTo>
                  <a:pt x="366" y="1442"/>
                </a:lnTo>
                <a:lnTo>
                  <a:pt x="376" y="1490"/>
                </a:lnTo>
                <a:lnTo>
                  <a:pt x="379" y="1537"/>
                </a:lnTo>
                <a:lnTo>
                  <a:pt x="390" y="1543"/>
                </a:lnTo>
                <a:lnTo>
                  <a:pt x="394" y="1547"/>
                </a:lnTo>
                <a:lnTo>
                  <a:pt x="399" y="1547"/>
                </a:lnTo>
                <a:lnTo>
                  <a:pt x="399" y="1573"/>
                </a:lnTo>
                <a:lnTo>
                  <a:pt x="394" y="1585"/>
                </a:lnTo>
                <a:lnTo>
                  <a:pt x="394" y="1605"/>
                </a:lnTo>
                <a:lnTo>
                  <a:pt x="405" y="1625"/>
                </a:lnTo>
                <a:lnTo>
                  <a:pt x="405" y="1630"/>
                </a:lnTo>
                <a:lnTo>
                  <a:pt x="409" y="1637"/>
                </a:lnTo>
                <a:lnTo>
                  <a:pt x="414" y="1642"/>
                </a:lnTo>
                <a:lnTo>
                  <a:pt x="420" y="1652"/>
                </a:lnTo>
                <a:lnTo>
                  <a:pt x="429" y="1663"/>
                </a:lnTo>
                <a:lnTo>
                  <a:pt x="435" y="1667"/>
                </a:lnTo>
                <a:lnTo>
                  <a:pt x="442" y="1672"/>
                </a:lnTo>
                <a:lnTo>
                  <a:pt x="457" y="1682"/>
                </a:lnTo>
                <a:lnTo>
                  <a:pt x="467" y="1687"/>
                </a:lnTo>
                <a:lnTo>
                  <a:pt x="477" y="1690"/>
                </a:lnTo>
                <a:lnTo>
                  <a:pt x="487" y="1695"/>
                </a:lnTo>
                <a:lnTo>
                  <a:pt x="492" y="1695"/>
                </a:lnTo>
                <a:lnTo>
                  <a:pt x="499" y="1695"/>
                </a:lnTo>
                <a:lnTo>
                  <a:pt x="505" y="1695"/>
                </a:lnTo>
                <a:lnTo>
                  <a:pt x="510" y="1695"/>
                </a:lnTo>
                <a:lnTo>
                  <a:pt x="514" y="1695"/>
                </a:lnTo>
                <a:lnTo>
                  <a:pt x="530" y="1687"/>
                </a:lnTo>
                <a:lnTo>
                  <a:pt x="540" y="1667"/>
                </a:lnTo>
                <a:lnTo>
                  <a:pt x="545" y="1637"/>
                </a:lnTo>
                <a:lnTo>
                  <a:pt x="530" y="1615"/>
                </a:lnTo>
                <a:lnTo>
                  <a:pt x="520" y="1600"/>
                </a:lnTo>
                <a:lnTo>
                  <a:pt x="505" y="1590"/>
                </a:lnTo>
                <a:lnTo>
                  <a:pt x="499" y="1575"/>
                </a:lnTo>
                <a:lnTo>
                  <a:pt x="492" y="1562"/>
                </a:lnTo>
                <a:lnTo>
                  <a:pt x="482" y="1552"/>
                </a:lnTo>
                <a:lnTo>
                  <a:pt x="472" y="1543"/>
                </a:lnTo>
                <a:lnTo>
                  <a:pt x="467" y="1532"/>
                </a:lnTo>
                <a:lnTo>
                  <a:pt x="462" y="1528"/>
                </a:lnTo>
                <a:lnTo>
                  <a:pt x="472" y="1528"/>
                </a:lnTo>
                <a:lnTo>
                  <a:pt x="477" y="1517"/>
                </a:lnTo>
                <a:lnTo>
                  <a:pt x="482" y="1515"/>
                </a:lnTo>
                <a:lnTo>
                  <a:pt x="487" y="1510"/>
                </a:lnTo>
                <a:lnTo>
                  <a:pt x="467" y="1442"/>
                </a:lnTo>
                <a:lnTo>
                  <a:pt x="457" y="1385"/>
                </a:lnTo>
                <a:lnTo>
                  <a:pt x="447" y="1345"/>
                </a:lnTo>
                <a:lnTo>
                  <a:pt x="442" y="1327"/>
                </a:lnTo>
                <a:lnTo>
                  <a:pt x="442" y="1318"/>
                </a:lnTo>
                <a:lnTo>
                  <a:pt x="439" y="1303"/>
                </a:lnTo>
                <a:lnTo>
                  <a:pt x="435" y="1280"/>
                </a:lnTo>
                <a:lnTo>
                  <a:pt x="429" y="1255"/>
                </a:lnTo>
                <a:lnTo>
                  <a:pt x="420" y="1230"/>
                </a:lnTo>
                <a:lnTo>
                  <a:pt x="409" y="1213"/>
                </a:lnTo>
                <a:lnTo>
                  <a:pt x="405" y="1192"/>
                </a:lnTo>
                <a:lnTo>
                  <a:pt x="394" y="1183"/>
                </a:lnTo>
                <a:lnTo>
                  <a:pt x="399" y="1150"/>
                </a:lnTo>
                <a:lnTo>
                  <a:pt x="394" y="1102"/>
                </a:lnTo>
                <a:lnTo>
                  <a:pt x="394" y="1050"/>
                </a:lnTo>
                <a:lnTo>
                  <a:pt x="394" y="1010"/>
                </a:lnTo>
                <a:lnTo>
                  <a:pt x="394" y="977"/>
                </a:lnTo>
                <a:lnTo>
                  <a:pt x="394" y="925"/>
                </a:lnTo>
                <a:lnTo>
                  <a:pt x="394" y="877"/>
                </a:lnTo>
                <a:lnTo>
                  <a:pt x="399" y="842"/>
                </a:lnTo>
                <a:lnTo>
                  <a:pt x="405" y="817"/>
                </a:lnTo>
                <a:lnTo>
                  <a:pt x="399" y="780"/>
                </a:lnTo>
                <a:lnTo>
                  <a:pt x="394" y="737"/>
                </a:lnTo>
                <a:lnTo>
                  <a:pt x="384" y="707"/>
                </a:lnTo>
                <a:lnTo>
                  <a:pt x="390" y="703"/>
                </a:lnTo>
                <a:lnTo>
                  <a:pt x="390" y="700"/>
                </a:lnTo>
                <a:lnTo>
                  <a:pt x="399" y="690"/>
                </a:lnTo>
                <a:lnTo>
                  <a:pt x="414" y="685"/>
                </a:lnTo>
                <a:lnTo>
                  <a:pt x="429" y="680"/>
                </a:lnTo>
                <a:lnTo>
                  <a:pt x="442" y="675"/>
                </a:lnTo>
                <a:lnTo>
                  <a:pt x="467" y="665"/>
                </a:lnTo>
                <a:lnTo>
                  <a:pt x="492" y="660"/>
                </a:lnTo>
                <a:lnTo>
                  <a:pt x="497" y="655"/>
                </a:lnTo>
                <a:lnTo>
                  <a:pt x="499" y="660"/>
                </a:lnTo>
                <a:lnTo>
                  <a:pt x="499" y="670"/>
                </a:lnTo>
                <a:lnTo>
                  <a:pt x="505" y="67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 name="Google Shape;13;p1"/>
          <p:cNvSpPr txBox="1"/>
          <p:nvPr/>
        </p:nvSpPr>
        <p:spPr>
          <a:xfrm>
            <a:off x="0" y="6494484"/>
            <a:ext cx="3143240" cy="363517"/>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400"/>
              <a:buFont typeface="Calibri"/>
              <a:buNone/>
            </a:pPr>
            <a:r>
              <a:rPr lang="en-IN" sz="1400" b="0" i="0" u="none" strike="noStrike" cap="none">
                <a:solidFill>
                  <a:schemeClr val="lt1"/>
                </a:solidFill>
                <a:latin typeface="Calibri"/>
                <a:ea typeface="Calibri"/>
                <a:cs typeface="Calibri"/>
                <a:sym typeface="Calibri"/>
              </a:rPr>
              <a:t>Teachers Self Learning Module 2019</a:t>
            </a:r>
            <a:endParaRPr sz="1400" b="0" i="0" u="none" strike="noStrike" cap="none">
              <a:solidFill>
                <a:schemeClr val="lt1"/>
              </a:solidFill>
              <a:latin typeface="Calibri"/>
              <a:ea typeface="Calibri"/>
              <a:cs typeface="Calibri"/>
              <a:sym typeface="Calibri"/>
            </a:endParaRPr>
          </a:p>
        </p:txBody>
      </p:sp>
      <p:sp>
        <p:nvSpPr>
          <p:cNvPr id="14" name="Google Shape;14;p1"/>
          <p:cNvSpPr txBox="1"/>
          <p:nvPr/>
        </p:nvSpPr>
        <p:spPr>
          <a:xfrm>
            <a:off x="3143240" y="6494484"/>
            <a:ext cx="3376627" cy="363517"/>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600"/>
              <a:buFont typeface="Calibri"/>
              <a:buNone/>
            </a:pPr>
            <a:r>
              <a:rPr lang="en-IN" sz="1600" b="0" i="0" u="none" strike="noStrike" cap="none">
                <a:solidFill>
                  <a:schemeClr val="lt1"/>
                </a:solidFill>
                <a:latin typeface="Calibri"/>
                <a:ea typeface="Calibri"/>
                <a:cs typeface="Calibri"/>
                <a:sym typeface="Calibri"/>
              </a:rPr>
              <a:t>Understanding Adolescence</a:t>
            </a:r>
            <a:endParaRPr sz="1600" b="0" i="0" u="none" strike="noStrike" cap="none">
              <a:solidFill>
                <a:schemeClr val="lt1"/>
              </a:solidFill>
              <a:latin typeface="Calibri"/>
              <a:ea typeface="Calibri"/>
              <a:cs typeface="Calibri"/>
              <a:sym typeface="Calibri"/>
            </a:endParaRPr>
          </a:p>
        </p:txBody>
      </p:sp>
      <p:sp>
        <p:nvSpPr>
          <p:cNvPr id="15" name="Google Shape;15;p1"/>
          <p:cNvSpPr txBox="1"/>
          <p:nvPr/>
        </p:nvSpPr>
        <p:spPr>
          <a:xfrm>
            <a:off x="6429389" y="6494484"/>
            <a:ext cx="2714612" cy="363517"/>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400"/>
              <a:buFont typeface="Calibri"/>
              <a:buNone/>
            </a:pPr>
            <a:r>
              <a:rPr lang="en-IN" sz="1400" b="0" i="0" u="none" strike="noStrike" cap="none">
                <a:solidFill>
                  <a:schemeClr val="lt1"/>
                </a:solidFill>
                <a:latin typeface="Calibri"/>
                <a:ea typeface="Calibri"/>
                <a:cs typeface="Calibri"/>
                <a:sym typeface="Calibri"/>
              </a:rPr>
              <a:t>©Adolescent Health Academy IAP </a:t>
            </a:r>
            <a:endParaRPr sz="1400" b="0" i="0" u="none" strike="noStrike" cap="none">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Dyslexia"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en.wikipedia.org/wiki/Dyslexia" TargetMode="Externa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Calibri" pitchFamily="34" charset="0"/>
              </a:rPr>
              <a:t>BASICS OF COUNSELLING</a:t>
            </a:r>
            <a:endParaRPr lang="en-US" sz="3600" b="1" dirty="0">
              <a:latin typeface="Calibri" pitchFamily="34" charset="0"/>
            </a:endParaRPr>
          </a:p>
        </p:txBody>
      </p:sp>
      <p:sp>
        <p:nvSpPr>
          <p:cNvPr id="3" name="Content Placeholder 2"/>
          <p:cNvSpPr>
            <a:spLocks noGrp="1"/>
          </p:cNvSpPr>
          <p:nvPr>
            <p:ph idx="1"/>
          </p:nvPr>
        </p:nvSpPr>
        <p:spPr>
          <a:xfrm>
            <a:off x="457200" y="2237031"/>
            <a:ext cx="8229600" cy="4525963"/>
          </a:xfrm>
        </p:spPr>
        <p:txBody>
          <a:bodyPr/>
          <a:lstStyle/>
          <a:p>
            <a:pPr marL="114300" indent="0" algn="ctr">
              <a:buNone/>
            </a:pPr>
            <a:r>
              <a:rPr lang="en-US" b="1" dirty="0" smtClean="0">
                <a:latin typeface="Calibri" pitchFamily="34" charset="0"/>
              </a:rPr>
              <a:t>Please </a:t>
            </a:r>
            <a:r>
              <a:rPr lang="en-US" b="1" dirty="0">
                <a:latin typeface="Calibri" pitchFamily="34" charset="0"/>
              </a:rPr>
              <a:t>read article on this topic first</a:t>
            </a:r>
            <a:r>
              <a:rPr lang="en-US" b="1" dirty="0" smtClean="0">
                <a:latin typeface="Calibri" pitchFamily="34" charset="0"/>
              </a:rPr>
              <a:t>.</a:t>
            </a:r>
          </a:p>
          <a:p>
            <a:pPr marL="114300" indent="0" algn="ctr">
              <a:buNone/>
            </a:pPr>
            <a:r>
              <a:rPr lang="en-US" b="1" dirty="0" smtClean="0">
                <a:latin typeface="Calibri" pitchFamily="34" charset="0"/>
              </a:rPr>
              <a:t>This </a:t>
            </a:r>
            <a:r>
              <a:rPr lang="en-US" b="1" dirty="0">
                <a:latin typeface="Calibri" pitchFamily="34" charset="0"/>
              </a:rPr>
              <a:t>power point presentation is a gist of the </a:t>
            </a:r>
            <a:r>
              <a:rPr lang="en-US" b="1" dirty="0" smtClean="0">
                <a:latin typeface="Calibri" pitchFamily="34" charset="0"/>
              </a:rPr>
              <a:t>article.</a:t>
            </a:r>
          </a:p>
          <a:p>
            <a:pPr algn="ctr"/>
            <a:endParaRPr lang="en-US" b="1" dirty="0" smtClean="0">
              <a:latin typeface="Calibri" pitchFamily="34" charset="0"/>
            </a:endParaRPr>
          </a:p>
          <a:p>
            <a:pPr marL="114300" indent="0" algn="ctr">
              <a:buNone/>
            </a:pPr>
            <a:endParaRPr lang="en-US" b="1" dirty="0">
              <a:latin typeface="Calibri" pitchFamily="34" charset="0"/>
            </a:endParaRPr>
          </a:p>
        </p:txBody>
      </p:sp>
    </p:spTree>
    <p:extLst>
      <p:ext uri="{BB962C8B-B14F-4D97-AF65-F5344CB8AC3E}">
        <p14:creationId xmlns:p14="http://schemas.microsoft.com/office/powerpoint/2010/main" xmlns="" val="2301558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Calibri" pitchFamily="34" charset="0"/>
              </a:rPr>
              <a:t>QUALITIES </a:t>
            </a:r>
            <a:r>
              <a:rPr lang="en-US" sz="3600" dirty="0" smtClean="0">
                <a:latin typeface="Calibri" pitchFamily="34" charset="0"/>
              </a:rPr>
              <a:t> </a:t>
            </a:r>
            <a:r>
              <a:rPr lang="en-US" sz="3600" b="1" dirty="0" smtClean="0">
                <a:latin typeface="Calibri" pitchFamily="34" charset="0"/>
              </a:rPr>
              <a:t>of a COUNSELOR</a:t>
            </a:r>
            <a:endParaRPr lang="en-US" sz="3600" b="1" dirty="0">
              <a:latin typeface="Calibri" pitchFamily="34" charset="0"/>
            </a:endParaRPr>
          </a:p>
        </p:txBody>
      </p:sp>
      <p:sp>
        <p:nvSpPr>
          <p:cNvPr id="3" name="Content Placeholder 2"/>
          <p:cNvSpPr>
            <a:spLocks noGrp="1"/>
          </p:cNvSpPr>
          <p:nvPr>
            <p:ph idx="1"/>
          </p:nvPr>
        </p:nvSpPr>
        <p:spPr/>
        <p:txBody>
          <a:bodyPr/>
          <a:lstStyle/>
          <a:p>
            <a:r>
              <a:rPr lang="en-US" sz="2400" b="1" dirty="0" smtClean="0">
                <a:latin typeface="Calibri" pitchFamily="34" charset="0"/>
              </a:rPr>
              <a:t>Positive Attitude</a:t>
            </a:r>
          </a:p>
          <a:p>
            <a:endParaRPr lang="en-US" sz="2400" b="1" dirty="0" smtClean="0">
              <a:latin typeface="Calibri" pitchFamily="34" charset="0"/>
            </a:endParaRPr>
          </a:p>
          <a:p>
            <a:r>
              <a:rPr lang="en-US" sz="2400" b="1" dirty="0" smtClean="0">
                <a:latin typeface="Calibri" pitchFamily="34" charset="0"/>
              </a:rPr>
              <a:t>Trustworthy </a:t>
            </a:r>
            <a:r>
              <a:rPr lang="en-US" sz="2400" b="1" dirty="0">
                <a:latin typeface="Calibri" pitchFamily="34" charset="0"/>
              </a:rPr>
              <a:t>/ </a:t>
            </a:r>
            <a:r>
              <a:rPr lang="en-US" sz="2400" b="1" dirty="0" smtClean="0">
                <a:latin typeface="Calibri" pitchFamily="34" charset="0"/>
              </a:rPr>
              <a:t>Integrity</a:t>
            </a:r>
          </a:p>
          <a:p>
            <a:endParaRPr lang="en-US" sz="2400" b="1" dirty="0" smtClean="0">
              <a:latin typeface="Calibri" pitchFamily="34" charset="0"/>
            </a:endParaRPr>
          </a:p>
          <a:p>
            <a:r>
              <a:rPr lang="en-US" sz="2400" b="1" dirty="0">
                <a:latin typeface="Calibri" pitchFamily="34" charset="0"/>
              </a:rPr>
              <a:t>Non </a:t>
            </a:r>
            <a:r>
              <a:rPr lang="en-US" sz="2400" b="1" dirty="0" smtClean="0">
                <a:latin typeface="Calibri" pitchFamily="34" charset="0"/>
              </a:rPr>
              <a:t>Judgmental </a:t>
            </a:r>
          </a:p>
          <a:p>
            <a:pPr>
              <a:buNone/>
            </a:pPr>
            <a:endParaRPr lang="en-US" sz="2400" b="1" dirty="0" smtClean="0">
              <a:latin typeface="Calibri" pitchFamily="34" charset="0"/>
            </a:endParaRPr>
          </a:p>
          <a:p>
            <a:r>
              <a:rPr lang="en-US" sz="2400" b="1" dirty="0">
                <a:latin typeface="Calibri" pitchFamily="34" charset="0"/>
              </a:rPr>
              <a:t>Confidentiality</a:t>
            </a:r>
            <a:endParaRPr lang="en-US" sz="2400" dirty="0">
              <a:latin typeface="Calibri" pitchFamily="34" charset="0"/>
            </a:endParaRPr>
          </a:p>
        </p:txBody>
      </p:sp>
      <p:pic>
        <p:nvPicPr>
          <p:cNvPr id="6146" name="Picture 2" descr="D:\win7user\Pictures\t8.jpg"/>
          <p:cNvPicPr>
            <a:picLocks noChangeAspect="1" noChangeArrowheads="1"/>
          </p:cNvPicPr>
          <p:nvPr/>
        </p:nvPicPr>
        <p:blipFill>
          <a:blip r:embed="rId3"/>
          <a:srcRect/>
          <a:stretch>
            <a:fillRect/>
          </a:stretch>
        </p:blipFill>
        <p:spPr bwMode="auto">
          <a:xfrm>
            <a:off x="5105400" y="1676400"/>
            <a:ext cx="3657600" cy="4267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dirty="0">
                <a:latin typeface="Calibri" pitchFamily="34" charset="0"/>
              </a:rPr>
              <a:t> </a:t>
            </a:r>
            <a:br>
              <a:rPr lang="en-US" sz="4000" dirty="0">
                <a:latin typeface="Calibri" pitchFamily="34" charset="0"/>
              </a:rPr>
            </a:br>
            <a:r>
              <a:rPr lang="en-US" sz="4000" b="1" dirty="0">
                <a:latin typeface="Calibri" pitchFamily="34" charset="0"/>
              </a:rPr>
              <a:t>COUNSELLING SKILLS</a:t>
            </a:r>
            <a:r>
              <a:rPr lang="en-US" sz="2400" dirty="0">
                <a:latin typeface="Calibri" pitchFamily="34" charset="0"/>
              </a:rPr>
              <a:t/>
            </a:r>
            <a:br>
              <a:rPr lang="en-US" sz="2400" dirty="0">
                <a:latin typeface="Calibri" pitchFamily="34" charset="0"/>
              </a:rPr>
            </a:br>
            <a:endParaRPr lang="en-US" sz="2400" dirty="0">
              <a:latin typeface="Calibri" pitchFamily="34" charset="0"/>
            </a:endParaRPr>
          </a:p>
        </p:txBody>
      </p:sp>
      <p:sp>
        <p:nvSpPr>
          <p:cNvPr id="3" name="Content Placeholder 2"/>
          <p:cNvSpPr>
            <a:spLocks noGrp="1"/>
          </p:cNvSpPr>
          <p:nvPr>
            <p:ph idx="1"/>
          </p:nvPr>
        </p:nvSpPr>
        <p:spPr>
          <a:xfrm>
            <a:off x="293914" y="1257304"/>
            <a:ext cx="8392886" cy="5078185"/>
          </a:xfrm>
        </p:spPr>
        <p:txBody>
          <a:bodyPr>
            <a:normAutofit fontScale="85000" lnSpcReduction="20000"/>
          </a:bodyPr>
          <a:lstStyle/>
          <a:p>
            <a:r>
              <a:rPr lang="en-US" sz="3300" b="1" dirty="0">
                <a:latin typeface="Calibri" pitchFamily="34" charset="0"/>
              </a:rPr>
              <a:t>Build Rapport</a:t>
            </a:r>
            <a:r>
              <a:rPr lang="en-US" sz="3300" dirty="0">
                <a:latin typeface="Calibri" pitchFamily="34" charset="0"/>
              </a:rPr>
              <a:t>  </a:t>
            </a:r>
            <a:r>
              <a:rPr lang="en-US" sz="3300" b="1" dirty="0">
                <a:latin typeface="Calibri" pitchFamily="34" charset="0"/>
              </a:rPr>
              <a:t>by using following strategy </a:t>
            </a:r>
            <a:endParaRPr lang="en-US" sz="3300" b="1" dirty="0" smtClean="0">
              <a:latin typeface="Calibri" pitchFamily="34" charset="0"/>
            </a:endParaRPr>
          </a:p>
          <a:p>
            <a:pPr marL="114300" indent="0">
              <a:buNone/>
            </a:pPr>
            <a:r>
              <a:rPr lang="en-US" sz="2600" b="1" dirty="0" smtClean="0">
                <a:solidFill>
                  <a:srgbClr val="00B050"/>
                </a:solidFill>
                <a:latin typeface="Calibri" pitchFamily="34" charset="0"/>
              </a:rPr>
              <a:t>      (</a:t>
            </a:r>
            <a:r>
              <a:rPr lang="en-US" sz="3000" b="1" dirty="0">
                <a:solidFill>
                  <a:srgbClr val="00B050"/>
                </a:solidFill>
                <a:latin typeface="Calibri" pitchFamily="34" charset="0"/>
              </a:rPr>
              <a:t>2x10 </a:t>
            </a:r>
            <a:r>
              <a:rPr lang="en-US" sz="3000" b="1" dirty="0" smtClean="0">
                <a:solidFill>
                  <a:srgbClr val="00B050"/>
                </a:solidFill>
                <a:latin typeface="Calibri" pitchFamily="34" charset="0"/>
              </a:rPr>
              <a:t>Strategy)</a:t>
            </a:r>
          </a:p>
          <a:p>
            <a:pPr marL="114300" indent="0">
              <a:buNone/>
            </a:pPr>
            <a:endParaRPr lang="en-US" sz="3000" b="1" dirty="0" smtClean="0">
              <a:latin typeface="Calibri" pitchFamily="34" charset="0"/>
            </a:endParaRPr>
          </a:p>
          <a:p>
            <a:r>
              <a:rPr lang="en-US" sz="3000" b="1" dirty="0" smtClean="0">
                <a:latin typeface="Calibri" pitchFamily="34" charset="0"/>
              </a:rPr>
              <a:t>Communication </a:t>
            </a:r>
            <a:r>
              <a:rPr lang="en-US" sz="3000" b="1" dirty="0">
                <a:latin typeface="Calibri" pitchFamily="34" charset="0"/>
              </a:rPr>
              <a:t>Skills </a:t>
            </a:r>
            <a:r>
              <a:rPr lang="en-US" sz="3000" b="1" dirty="0" smtClean="0">
                <a:latin typeface="Calibri" pitchFamily="34" charset="0"/>
              </a:rPr>
              <a:t>: </a:t>
            </a:r>
          </a:p>
          <a:p>
            <a:pPr marL="114300" indent="0">
              <a:buNone/>
            </a:pPr>
            <a:r>
              <a:rPr lang="en-US" sz="3000" b="1" dirty="0">
                <a:latin typeface="Calibri" pitchFamily="34" charset="0"/>
              </a:rPr>
              <a:t> </a:t>
            </a:r>
            <a:r>
              <a:rPr lang="en-US" sz="3000" b="1" dirty="0" smtClean="0">
                <a:latin typeface="Calibri" pitchFamily="34" charset="0"/>
              </a:rPr>
              <a:t>   (Active </a:t>
            </a:r>
            <a:r>
              <a:rPr lang="en-US" sz="3000" b="1" dirty="0">
                <a:latin typeface="Calibri" pitchFamily="34" charset="0"/>
              </a:rPr>
              <a:t>Listening </a:t>
            </a:r>
            <a:r>
              <a:rPr lang="en-US" sz="3000" b="1" dirty="0" smtClean="0">
                <a:latin typeface="Calibri" pitchFamily="34" charset="0"/>
              </a:rPr>
              <a:t> &amp; Paraphrasing)</a:t>
            </a:r>
          </a:p>
          <a:p>
            <a:pPr marL="114300" indent="0">
              <a:buNone/>
            </a:pPr>
            <a:endParaRPr lang="en-US" sz="3000" b="1" dirty="0" smtClean="0">
              <a:latin typeface="Calibri" pitchFamily="34" charset="0"/>
            </a:endParaRPr>
          </a:p>
          <a:p>
            <a:r>
              <a:rPr lang="en-US" sz="3000" b="1" dirty="0">
                <a:latin typeface="Calibri" pitchFamily="34" charset="0"/>
              </a:rPr>
              <a:t> </a:t>
            </a:r>
            <a:r>
              <a:rPr lang="en-US" sz="3000" b="1" dirty="0" smtClean="0">
                <a:latin typeface="Calibri" pitchFamily="34" charset="0"/>
              </a:rPr>
              <a:t>Being  Non judgmental</a:t>
            </a:r>
            <a:endParaRPr lang="en-US" sz="3000" b="1" dirty="0">
              <a:latin typeface="Calibri" pitchFamily="34" charset="0"/>
            </a:endParaRPr>
          </a:p>
          <a:p>
            <a:pPr marL="114300" indent="0">
              <a:buNone/>
            </a:pPr>
            <a:endParaRPr lang="en-US" sz="3000" dirty="0" smtClean="0">
              <a:latin typeface="Calibri" pitchFamily="34" charset="0"/>
            </a:endParaRPr>
          </a:p>
          <a:p>
            <a:r>
              <a:rPr lang="en-US" sz="3000" b="1" dirty="0" smtClean="0">
                <a:latin typeface="Calibri" pitchFamily="34" charset="0"/>
              </a:rPr>
              <a:t>Self </a:t>
            </a:r>
            <a:r>
              <a:rPr lang="en-US" sz="3000" b="1" dirty="0">
                <a:latin typeface="Calibri" pitchFamily="34" charset="0"/>
              </a:rPr>
              <a:t>Disclosure</a:t>
            </a:r>
            <a:r>
              <a:rPr lang="en-US" sz="3000" dirty="0">
                <a:latin typeface="Calibri" pitchFamily="34" charset="0"/>
              </a:rPr>
              <a:t> </a:t>
            </a:r>
            <a:endParaRPr lang="en-US" sz="3000" dirty="0" smtClean="0">
              <a:latin typeface="Calibri" pitchFamily="34" charset="0"/>
            </a:endParaRPr>
          </a:p>
          <a:p>
            <a:endParaRPr lang="en-US" sz="3000" dirty="0" smtClean="0">
              <a:latin typeface="Calibri" pitchFamily="34" charset="0"/>
            </a:endParaRPr>
          </a:p>
          <a:p>
            <a:r>
              <a:rPr lang="en-US" sz="3000" b="1" dirty="0" err="1" smtClean="0">
                <a:latin typeface="Calibri" pitchFamily="34" charset="0"/>
              </a:rPr>
              <a:t>Humour</a:t>
            </a:r>
            <a:r>
              <a:rPr lang="en-US" sz="3000" b="1" dirty="0" smtClean="0">
                <a:latin typeface="Calibri" pitchFamily="34" charset="0"/>
              </a:rPr>
              <a:t> &amp; Patience</a:t>
            </a:r>
          </a:p>
          <a:p>
            <a:endParaRPr lang="en-US" sz="3000" b="1" dirty="0" smtClean="0">
              <a:latin typeface="Calibri" pitchFamily="34" charset="0"/>
            </a:endParaRPr>
          </a:p>
          <a:p>
            <a:r>
              <a:rPr lang="en-US" sz="3000" b="1" dirty="0">
                <a:latin typeface="Calibri" pitchFamily="34" charset="0"/>
              </a:rPr>
              <a:t>Interpersonal </a:t>
            </a:r>
            <a:r>
              <a:rPr lang="en-US" sz="3000" b="1" dirty="0" smtClean="0">
                <a:latin typeface="Calibri" pitchFamily="34" charset="0"/>
              </a:rPr>
              <a:t>Skills</a:t>
            </a:r>
          </a:p>
          <a:p>
            <a:pPr>
              <a:buNone/>
            </a:pPr>
            <a:endParaRPr lang="en-US" sz="2400" b="1" dirty="0" smtClean="0">
              <a:latin typeface="Calibri" pitchFamily="34" charset="0"/>
            </a:endParaRPr>
          </a:p>
        </p:txBody>
      </p:sp>
      <p:pic>
        <p:nvPicPr>
          <p:cNvPr id="5" name="Picture 2" descr="D:\win7user\Pictures\t2.jpg"/>
          <p:cNvPicPr>
            <a:picLocks noChangeAspect="1" noChangeArrowheads="1"/>
          </p:cNvPicPr>
          <p:nvPr/>
        </p:nvPicPr>
        <p:blipFill>
          <a:blip r:embed="rId3"/>
          <a:srcRect/>
          <a:stretch>
            <a:fillRect/>
          </a:stretch>
        </p:blipFill>
        <p:spPr bwMode="auto">
          <a:xfrm>
            <a:off x="5453742" y="1883084"/>
            <a:ext cx="3405744" cy="346131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alibri" pitchFamily="34" charset="0"/>
              </a:rPr>
              <a:t>TWO-BY-TEN (2x10) STRATEGY</a:t>
            </a:r>
            <a:endParaRPr lang="en-US" sz="3600" b="1" dirty="0">
              <a:latin typeface="Calibri" pitchFamily="34" charset="0"/>
            </a:endParaRPr>
          </a:p>
        </p:txBody>
      </p:sp>
      <p:sp>
        <p:nvSpPr>
          <p:cNvPr id="3" name="Content Placeholder 2"/>
          <p:cNvSpPr>
            <a:spLocks noGrp="1"/>
          </p:cNvSpPr>
          <p:nvPr>
            <p:ph idx="1"/>
          </p:nvPr>
        </p:nvSpPr>
        <p:spPr/>
        <p:txBody>
          <a:bodyPr>
            <a:normAutofit lnSpcReduction="10000"/>
          </a:bodyPr>
          <a:lstStyle/>
          <a:p>
            <a:r>
              <a:rPr lang="en-US" sz="2400" dirty="0" smtClean="0">
                <a:latin typeface="Calibri" pitchFamily="34" charset="0"/>
              </a:rPr>
              <a:t>Strategy by Researcher Raymond </a:t>
            </a:r>
            <a:r>
              <a:rPr lang="en-US" sz="2400" dirty="0" err="1" smtClean="0">
                <a:latin typeface="Calibri" pitchFamily="34" charset="0"/>
              </a:rPr>
              <a:t>Wlodkowski</a:t>
            </a:r>
            <a:r>
              <a:rPr lang="en-US" sz="2400" dirty="0" smtClean="0">
                <a:latin typeface="Calibri" pitchFamily="34" charset="0"/>
              </a:rPr>
              <a:t> , an educator and psychologist</a:t>
            </a:r>
          </a:p>
          <a:p>
            <a:pPr>
              <a:buNone/>
            </a:pPr>
            <a:endParaRPr lang="en-US" sz="2400" dirty="0" smtClean="0">
              <a:latin typeface="Calibri" pitchFamily="34" charset="0"/>
            </a:endParaRPr>
          </a:p>
          <a:p>
            <a:r>
              <a:rPr lang="en-US" sz="2400" dirty="0" smtClean="0">
                <a:latin typeface="Calibri" pitchFamily="34" charset="0"/>
              </a:rPr>
              <a:t>Teacher spend  </a:t>
            </a:r>
            <a:r>
              <a:rPr lang="en-US" sz="2400" b="1" dirty="0" smtClean="0">
                <a:solidFill>
                  <a:srgbClr val="00B050"/>
                </a:solidFill>
                <a:latin typeface="Calibri" pitchFamily="34" charset="0"/>
              </a:rPr>
              <a:t>two minutes each day for ten days </a:t>
            </a:r>
            <a:r>
              <a:rPr lang="en-US" sz="2400" dirty="0" smtClean="0">
                <a:latin typeface="Calibri" pitchFamily="34" charset="0"/>
              </a:rPr>
              <a:t>in a row to have a personal conversation with the most challenging students.</a:t>
            </a:r>
          </a:p>
          <a:p>
            <a:endParaRPr lang="en-US" sz="2400" dirty="0" smtClean="0">
              <a:latin typeface="Calibri" pitchFamily="34" charset="0"/>
            </a:endParaRPr>
          </a:p>
          <a:p>
            <a:r>
              <a:rPr lang="en-US" sz="2400" dirty="0" smtClean="0">
                <a:latin typeface="Calibri" pitchFamily="34" charset="0"/>
              </a:rPr>
              <a:t>Teacher  leave it to the student to talk  about anything the student is interested in (as long as the conversation is appropriate for school). </a:t>
            </a:r>
          </a:p>
          <a:p>
            <a:endParaRPr lang="en-US" sz="2400" dirty="0" smtClean="0">
              <a:latin typeface="Calibri" pitchFamily="34" charset="0"/>
            </a:endParaRPr>
          </a:p>
          <a:p>
            <a:r>
              <a:rPr lang="en-US" sz="1200" dirty="0" smtClean="0">
                <a:latin typeface="Calibri" pitchFamily="34" charset="0"/>
              </a:rPr>
              <a:t>Source: “Assuming the Best”, by R. Smith &amp; M. Lambert, Educational Leadership, September 2008</a:t>
            </a:r>
          </a:p>
          <a:p>
            <a:pPr>
              <a:buNone/>
            </a:pPr>
            <a:r>
              <a:rPr lang="en-US" sz="1200" dirty="0" smtClean="0">
                <a:latin typeface="Calibri" pitchFamily="34" charset="0"/>
              </a:rPr>
              <a:t>            © 2008, Debbie </a:t>
            </a:r>
            <a:r>
              <a:rPr lang="en-US" sz="1200" dirty="0" err="1" smtClean="0">
                <a:latin typeface="Calibri" pitchFamily="34" charset="0"/>
              </a:rPr>
              <a:t>Rickards</a:t>
            </a:r>
            <a:r>
              <a:rPr lang="en-US" sz="1200" dirty="0" smtClean="0">
                <a:latin typeface="Calibri" pitchFamily="34" charset="0"/>
              </a:rPr>
              <a:t>, www.worknotes.com/LA/Shreveport/DebbieRickards </a:t>
            </a:r>
            <a:endParaRPr lang="en-US" sz="1200" dirty="0">
              <a:latin typeface="Calibri" pitchFamily="34" charset="0"/>
            </a:endParaRPr>
          </a:p>
        </p:txBody>
      </p:sp>
      <p:pic>
        <p:nvPicPr>
          <p:cNvPr id="1026" name="Picture 2" descr="D:\win7user\Pictures\teach 3.jpg"/>
          <p:cNvPicPr>
            <a:picLocks noChangeAspect="1" noChangeArrowheads="1"/>
          </p:cNvPicPr>
          <p:nvPr/>
        </p:nvPicPr>
        <p:blipFill>
          <a:blip r:embed="rId3"/>
          <a:srcRect/>
          <a:stretch>
            <a:fillRect/>
          </a:stretch>
        </p:blipFill>
        <p:spPr bwMode="auto">
          <a:xfrm>
            <a:off x="7162799" y="5043055"/>
            <a:ext cx="1746539" cy="127461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win7user\Desktop\ITAPAH AND ADOLESCON ICAMP\every-teacher-is-a-counselorsufia-azmat2014-17-638.jpg"/>
          <p:cNvPicPr>
            <a:picLocks noChangeAspect="1" noChangeArrowheads="1"/>
          </p:cNvPicPr>
          <p:nvPr/>
        </p:nvPicPr>
        <p:blipFill>
          <a:blip r:embed="rId3"/>
          <a:srcRect/>
          <a:stretch>
            <a:fillRect/>
          </a:stretch>
        </p:blipFill>
        <p:spPr bwMode="auto">
          <a:xfrm>
            <a:off x="457200" y="381000"/>
            <a:ext cx="8153400" cy="59436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B050"/>
                </a:solidFill>
                <a:latin typeface="Calibri" pitchFamily="34" charset="0"/>
              </a:rPr>
              <a:t>TWO-BY-TEN (2x10) STRATEGY</a:t>
            </a:r>
            <a:endParaRPr lang="en-US" sz="3600" dirty="0">
              <a:solidFill>
                <a:srgbClr val="00B050"/>
              </a:solidFill>
              <a:latin typeface="Calibri" pitchFamily="34" charset="0"/>
            </a:endParaRPr>
          </a:p>
        </p:txBody>
      </p:sp>
      <p:sp>
        <p:nvSpPr>
          <p:cNvPr id="3" name="Content Placeholder 2"/>
          <p:cNvSpPr>
            <a:spLocks noGrp="1"/>
          </p:cNvSpPr>
          <p:nvPr>
            <p:ph idx="1"/>
          </p:nvPr>
        </p:nvSpPr>
        <p:spPr/>
        <p:txBody>
          <a:bodyPr>
            <a:normAutofit/>
          </a:bodyPr>
          <a:lstStyle/>
          <a:p>
            <a:r>
              <a:rPr lang="en-US" sz="2400" dirty="0">
                <a:latin typeface="Calibri" pitchFamily="34" charset="0"/>
              </a:rPr>
              <a:t>The goal is to connect to the student and </a:t>
            </a:r>
            <a:r>
              <a:rPr lang="en-US" sz="2400" b="1" dirty="0">
                <a:solidFill>
                  <a:srgbClr val="00B050"/>
                </a:solidFill>
                <a:latin typeface="Calibri" pitchFamily="34" charset="0"/>
              </a:rPr>
              <a:t>build trust. </a:t>
            </a:r>
            <a:endParaRPr lang="en-US" sz="2400" b="1" dirty="0" smtClean="0">
              <a:solidFill>
                <a:srgbClr val="00B050"/>
              </a:solidFill>
              <a:latin typeface="Calibri" pitchFamily="34" charset="0"/>
            </a:endParaRPr>
          </a:p>
          <a:p>
            <a:pPr>
              <a:buNone/>
            </a:pPr>
            <a:endParaRPr lang="en-US" sz="2400" dirty="0" smtClean="0">
              <a:latin typeface="Calibri" pitchFamily="34" charset="0"/>
            </a:endParaRPr>
          </a:p>
          <a:p>
            <a:r>
              <a:rPr lang="en-US" sz="2400" dirty="0" smtClean="0">
                <a:latin typeface="Calibri" pitchFamily="34" charset="0"/>
              </a:rPr>
              <a:t>By </a:t>
            </a:r>
            <a:r>
              <a:rPr lang="en-US" sz="2400" dirty="0">
                <a:latin typeface="Calibri" pitchFamily="34" charset="0"/>
              </a:rPr>
              <a:t>taking this time to really </a:t>
            </a:r>
            <a:r>
              <a:rPr lang="en-US" sz="2400" b="1" dirty="0">
                <a:solidFill>
                  <a:srgbClr val="00B050"/>
                </a:solidFill>
                <a:latin typeface="Calibri" pitchFamily="34" charset="0"/>
              </a:rPr>
              <a:t>get to </a:t>
            </a:r>
            <a:r>
              <a:rPr lang="en-US" sz="2400" b="1" dirty="0" smtClean="0">
                <a:solidFill>
                  <a:srgbClr val="00B050"/>
                </a:solidFill>
                <a:latin typeface="Calibri" pitchFamily="34" charset="0"/>
              </a:rPr>
              <a:t>know </a:t>
            </a:r>
            <a:r>
              <a:rPr lang="en-US" sz="2400" b="1" dirty="0">
                <a:solidFill>
                  <a:srgbClr val="00B050"/>
                </a:solidFill>
                <a:latin typeface="Calibri" pitchFamily="34" charset="0"/>
              </a:rPr>
              <a:t>at-risk </a:t>
            </a:r>
            <a:r>
              <a:rPr lang="en-US" sz="2400" b="1" dirty="0" smtClean="0">
                <a:solidFill>
                  <a:srgbClr val="00B050"/>
                </a:solidFill>
                <a:latin typeface="Calibri" pitchFamily="34" charset="0"/>
              </a:rPr>
              <a:t>student </a:t>
            </a:r>
            <a:r>
              <a:rPr lang="en-US" sz="2400" dirty="0" smtClean="0">
                <a:latin typeface="Calibri" pitchFamily="34" charset="0"/>
              </a:rPr>
              <a:t>a teacher can </a:t>
            </a:r>
            <a:r>
              <a:rPr lang="en-US" sz="2400" dirty="0">
                <a:latin typeface="Calibri" pitchFamily="34" charset="0"/>
              </a:rPr>
              <a:t>uncover the reasons behind their misbehavior in </a:t>
            </a:r>
            <a:r>
              <a:rPr lang="en-US" sz="2400" dirty="0" smtClean="0">
                <a:latin typeface="Calibri" pitchFamily="34" charset="0"/>
              </a:rPr>
              <a:t>class</a:t>
            </a:r>
          </a:p>
          <a:p>
            <a:endParaRPr lang="en-US" sz="2400" dirty="0" smtClean="0">
              <a:latin typeface="Calibri" pitchFamily="34" charset="0"/>
            </a:endParaRPr>
          </a:p>
          <a:p>
            <a:r>
              <a:rPr lang="en-US" sz="2400" dirty="0">
                <a:latin typeface="Calibri" pitchFamily="34" charset="0"/>
              </a:rPr>
              <a:t>Two minutes a day seems like a little investment of your time that can really go a long way in helping a child. </a:t>
            </a:r>
            <a:endParaRPr lang="en-US" sz="2400" dirty="0" smtClean="0">
              <a:latin typeface="Calibri" pitchFamily="34" charset="0"/>
            </a:endParaRPr>
          </a:p>
          <a:p>
            <a:pPr>
              <a:buNone/>
            </a:pPr>
            <a:endParaRPr lang="en-US" sz="2400" dirty="0" smtClean="0">
              <a:latin typeface="Calibri" pitchFamily="34" charset="0"/>
            </a:endParaRPr>
          </a:p>
          <a:p>
            <a:r>
              <a:rPr lang="en-US" sz="2400" dirty="0" smtClean="0">
                <a:latin typeface="Calibri" pitchFamily="34" charset="0"/>
              </a:rPr>
              <a:t>This </a:t>
            </a:r>
            <a:r>
              <a:rPr lang="en-US" sz="2400" dirty="0">
                <a:latin typeface="Calibri" pitchFamily="34" charset="0"/>
              </a:rPr>
              <a:t>strategy can help you focus on all </a:t>
            </a:r>
            <a:endParaRPr lang="en-US" sz="2400" dirty="0" smtClean="0">
              <a:latin typeface="Calibri" pitchFamily="34" charset="0"/>
            </a:endParaRPr>
          </a:p>
          <a:p>
            <a:pPr>
              <a:buNone/>
            </a:pPr>
            <a:r>
              <a:rPr lang="en-US" sz="2400" dirty="0" smtClean="0">
                <a:latin typeface="Calibri" pitchFamily="34" charset="0"/>
              </a:rPr>
              <a:t>      the </a:t>
            </a:r>
            <a:r>
              <a:rPr lang="en-US" sz="2400" dirty="0">
                <a:latin typeface="Calibri" pitchFamily="34" charset="0"/>
              </a:rPr>
              <a:t>good that is in the student. </a:t>
            </a:r>
          </a:p>
        </p:txBody>
      </p:sp>
      <p:pic>
        <p:nvPicPr>
          <p:cNvPr id="2051" name="Picture 3" descr="D:\win7user\Pictures\teach 3.jpg"/>
          <p:cNvPicPr>
            <a:picLocks noChangeAspect="1" noChangeArrowheads="1"/>
          </p:cNvPicPr>
          <p:nvPr/>
        </p:nvPicPr>
        <p:blipFill>
          <a:blip r:embed="rId3"/>
          <a:srcRect/>
          <a:stretch>
            <a:fillRect/>
          </a:stretch>
        </p:blipFill>
        <p:spPr bwMode="auto">
          <a:xfrm>
            <a:off x="6580908" y="4668982"/>
            <a:ext cx="2092038" cy="143394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Calibri" pitchFamily="34" charset="0"/>
              </a:rPr>
              <a:t>HOW CAN A TEACHER HELP ?</a:t>
            </a:r>
            <a:endParaRPr lang="en-US" sz="3600" dirty="0">
              <a:latin typeface="Calibri"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729037039"/>
              </p:ext>
            </p:extLst>
          </p:nvPr>
        </p:nvGraphicFramePr>
        <p:xfrm>
          <a:off x="457200" y="1338944"/>
          <a:ext cx="8278586" cy="47872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Calibri" pitchFamily="34" charset="0"/>
              </a:rPr>
              <a:t>DO N’TS OF COUNSELLING </a:t>
            </a:r>
            <a:endParaRPr lang="en-US" sz="3600" b="1" dirty="0">
              <a:latin typeface="Calibri" pitchFamily="34" charset="0"/>
            </a:endParaRPr>
          </a:p>
        </p:txBody>
      </p:sp>
      <p:sp>
        <p:nvSpPr>
          <p:cNvPr id="3" name="Content Placeholder 2"/>
          <p:cNvSpPr>
            <a:spLocks noGrp="1"/>
          </p:cNvSpPr>
          <p:nvPr>
            <p:ph idx="1"/>
          </p:nvPr>
        </p:nvSpPr>
        <p:spPr>
          <a:xfrm>
            <a:off x="146957" y="996043"/>
            <a:ext cx="8539843" cy="5486399"/>
          </a:xfrm>
        </p:spPr>
        <p:txBody>
          <a:bodyPr/>
          <a:lstStyle/>
          <a:p>
            <a:r>
              <a:rPr lang="en-US" sz="2400" b="1" dirty="0" smtClean="0">
                <a:latin typeface="Calibri" pitchFamily="34" charset="0"/>
              </a:rPr>
              <a:t>Preaching /Moralizing</a:t>
            </a:r>
          </a:p>
          <a:p>
            <a:pPr marL="114300" indent="0">
              <a:buNone/>
            </a:pPr>
            <a:endParaRPr lang="en-US" sz="2400" b="1" dirty="0" smtClean="0">
              <a:latin typeface="Calibri" pitchFamily="34" charset="0"/>
            </a:endParaRPr>
          </a:p>
          <a:p>
            <a:r>
              <a:rPr lang="en-US" sz="2400" b="1" dirty="0" smtClean="0">
                <a:latin typeface="Calibri" pitchFamily="34" charset="0"/>
              </a:rPr>
              <a:t>Advising/ Too many suggestions</a:t>
            </a:r>
          </a:p>
          <a:p>
            <a:pPr marL="114300" indent="0">
              <a:buNone/>
            </a:pPr>
            <a:endParaRPr lang="en-US" sz="2400" b="1" dirty="0" smtClean="0">
              <a:latin typeface="Calibri" pitchFamily="34" charset="0"/>
            </a:endParaRPr>
          </a:p>
          <a:p>
            <a:r>
              <a:rPr lang="en-US" sz="2400" b="1" dirty="0" smtClean="0">
                <a:latin typeface="Calibri" pitchFamily="34" charset="0"/>
              </a:rPr>
              <a:t>Criticizing /Ridicule/ Taunting</a:t>
            </a:r>
          </a:p>
          <a:p>
            <a:pPr marL="114300" indent="0">
              <a:buNone/>
            </a:pPr>
            <a:endParaRPr lang="en-US" sz="2400" b="1" dirty="0" smtClean="0">
              <a:latin typeface="Calibri" pitchFamily="34" charset="0"/>
            </a:endParaRPr>
          </a:p>
          <a:p>
            <a:r>
              <a:rPr lang="en-US" sz="2400" b="1" dirty="0" smtClean="0">
                <a:latin typeface="Calibri" pitchFamily="34" charset="0"/>
              </a:rPr>
              <a:t>Unwarranted reassurance</a:t>
            </a:r>
          </a:p>
          <a:p>
            <a:pPr marL="114300" indent="0">
              <a:buNone/>
            </a:pPr>
            <a:endParaRPr lang="en-US" sz="2400" b="1" dirty="0" smtClean="0">
              <a:latin typeface="Calibri" pitchFamily="34" charset="0"/>
            </a:endParaRPr>
          </a:p>
          <a:p>
            <a:r>
              <a:rPr lang="en-US" sz="2400" b="1" dirty="0" smtClean="0">
                <a:latin typeface="Calibri" pitchFamily="34" charset="0"/>
              </a:rPr>
              <a:t>Judging</a:t>
            </a:r>
          </a:p>
          <a:p>
            <a:pPr marL="114300" indent="0">
              <a:buNone/>
            </a:pPr>
            <a:endParaRPr lang="en-US" sz="2400" b="1" dirty="0" smtClean="0">
              <a:latin typeface="Calibri" pitchFamily="34" charset="0"/>
            </a:endParaRPr>
          </a:p>
          <a:p>
            <a:r>
              <a:rPr lang="en-US" sz="2400" b="1" dirty="0" smtClean="0">
                <a:latin typeface="Calibri" pitchFamily="34" charset="0"/>
              </a:rPr>
              <a:t>Interrogating too much</a:t>
            </a:r>
          </a:p>
          <a:p>
            <a:pPr marL="114300" indent="0">
              <a:buNone/>
            </a:pPr>
            <a:endParaRPr lang="en-US" sz="2400" b="1" dirty="0" smtClean="0">
              <a:latin typeface="Calibri" pitchFamily="34" charset="0"/>
            </a:endParaRPr>
          </a:p>
          <a:p>
            <a:r>
              <a:rPr lang="en-US" sz="2400" b="1" dirty="0" smtClean="0">
                <a:latin typeface="Calibri" pitchFamily="34" charset="0"/>
              </a:rPr>
              <a:t>Overconfidence</a:t>
            </a:r>
            <a:endParaRPr lang="en-US" sz="2400" b="1" dirty="0">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Calibri" pitchFamily="34" charset="0"/>
              </a:rPr>
              <a:t>WHEN TO REFER TO OTHER PROFESSIONALS</a:t>
            </a:r>
            <a:endParaRPr lang="en-US" sz="3200" b="1" dirty="0">
              <a:latin typeface="Calibri" pitchFamily="34" charset="0"/>
            </a:endParaRPr>
          </a:p>
        </p:txBody>
      </p:sp>
      <p:sp>
        <p:nvSpPr>
          <p:cNvPr id="3" name="Content Placeholder 2"/>
          <p:cNvSpPr>
            <a:spLocks noGrp="1"/>
          </p:cNvSpPr>
          <p:nvPr>
            <p:ph idx="1"/>
          </p:nvPr>
        </p:nvSpPr>
        <p:spPr>
          <a:xfrm>
            <a:off x="457200" y="1061343"/>
            <a:ext cx="8229600" cy="4525963"/>
          </a:xfrm>
        </p:spPr>
        <p:txBody>
          <a:bodyPr/>
          <a:lstStyle/>
          <a:p>
            <a:endParaRPr lang="en-US" sz="2400" dirty="0" smtClean="0">
              <a:latin typeface="Calibri" pitchFamily="34" charset="0"/>
            </a:endParaRPr>
          </a:p>
          <a:p>
            <a:r>
              <a:rPr lang="en-US" sz="2800" b="1" dirty="0" smtClean="0">
                <a:latin typeface="Calibri" pitchFamily="34" charset="0"/>
              </a:rPr>
              <a:t>If Risk to life or harm is identified.. </a:t>
            </a:r>
          </a:p>
          <a:p>
            <a:r>
              <a:rPr lang="en-US" sz="2800" b="1" dirty="0" smtClean="0">
                <a:latin typeface="Calibri" pitchFamily="34" charset="0"/>
              </a:rPr>
              <a:t>If  one is unable to understand a particular adolescent behavior.</a:t>
            </a:r>
          </a:p>
          <a:p>
            <a:r>
              <a:rPr lang="en-US" sz="2800" b="1" dirty="0" smtClean="0">
                <a:latin typeface="Calibri" pitchFamily="34" charset="0"/>
              </a:rPr>
              <a:t>If a child has  constant disruptive behavior.</a:t>
            </a:r>
          </a:p>
          <a:p>
            <a:r>
              <a:rPr lang="en-US" sz="2800" b="1" dirty="0" smtClean="0">
                <a:latin typeface="Calibri" pitchFamily="34" charset="0"/>
              </a:rPr>
              <a:t>If notices  change in behavior which is severe, long standing and disrupting daily /routine activities.</a:t>
            </a:r>
          </a:p>
          <a:p>
            <a:endParaRPr lang="en-US" sz="2800" b="1" dirty="0">
              <a:latin typeface="Calibri" pitchFamily="34" charset="0"/>
            </a:endParaRPr>
          </a:p>
        </p:txBody>
      </p:sp>
      <p:pic>
        <p:nvPicPr>
          <p:cNvPr id="1026" name="Picture 2" descr="D:\win7user\Pictures\referral.jpg"/>
          <p:cNvPicPr>
            <a:picLocks noChangeAspect="1" noChangeArrowheads="1"/>
          </p:cNvPicPr>
          <p:nvPr/>
        </p:nvPicPr>
        <p:blipFill>
          <a:blip r:embed="rId3"/>
          <a:srcRect/>
          <a:stretch>
            <a:fillRect/>
          </a:stretch>
        </p:blipFill>
        <p:spPr bwMode="auto">
          <a:xfrm>
            <a:off x="3162237" y="4410387"/>
            <a:ext cx="2590800" cy="176212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Calibri" pitchFamily="34" charset="0"/>
              </a:rPr>
              <a:t>BARRIERS TO </a:t>
            </a:r>
            <a:r>
              <a:rPr lang="en-US" sz="3200" b="1" dirty="0" smtClean="0">
                <a:latin typeface="Calibri" pitchFamily="34" charset="0"/>
              </a:rPr>
              <a:t>COUNSELING </a:t>
            </a:r>
            <a:r>
              <a:rPr lang="en-US" sz="2400" dirty="0">
                <a:latin typeface="Calibri" pitchFamily="34" charset="0"/>
              </a:rPr>
              <a:t/>
            </a:r>
            <a:br>
              <a:rPr lang="en-US" sz="2400" dirty="0">
                <a:latin typeface="Calibri" pitchFamily="34" charset="0"/>
              </a:rPr>
            </a:br>
            <a:endParaRPr lang="en-US" sz="2400" dirty="0">
              <a:latin typeface="Calibri" pitchFamily="34" charset="0"/>
            </a:endParaRPr>
          </a:p>
        </p:txBody>
      </p:sp>
      <p:sp>
        <p:nvSpPr>
          <p:cNvPr id="3" name="Content Placeholder 2"/>
          <p:cNvSpPr>
            <a:spLocks noGrp="1"/>
          </p:cNvSpPr>
          <p:nvPr>
            <p:ph idx="1"/>
          </p:nvPr>
        </p:nvSpPr>
        <p:spPr>
          <a:xfrm>
            <a:off x="293914" y="996044"/>
            <a:ext cx="8392886" cy="5130120"/>
          </a:xfrm>
        </p:spPr>
        <p:txBody>
          <a:bodyPr>
            <a:normAutofit lnSpcReduction="10000"/>
          </a:bodyPr>
          <a:lstStyle/>
          <a:p>
            <a:r>
              <a:rPr lang="en-US" sz="2400" b="1" dirty="0" smtClean="0">
                <a:latin typeface="Calibri" pitchFamily="34" charset="0"/>
              </a:rPr>
              <a:t>A teacher is not willing to take additional responsibility</a:t>
            </a:r>
          </a:p>
          <a:p>
            <a:pPr marL="114300" indent="0">
              <a:buNone/>
            </a:pPr>
            <a:endParaRPr lang="en-US" sz="2400" b="1" dirty="0" smtClean="0">
              <a:latin typeface="Calibri" pitchFamily="34" charset="0"/>
            </a:endParaRPr>
          </a:p>
          <a:p>
            <a:r>
              <a:rPr lang="en-US" sz="2400" b="1" dirty="0" smtClean="0">
                <a:latin typeface="Calibri" pitchFamily="34" charset="0"/>
              </a:rPr>
              <a:t>Lack of time</a:t>
            </a:r>
          </a:p>
          <a:p>
            <a:pPr marL="114300" indent="0">
              <a:buNone/>
            </a:pPr>
            <a:endParaRPr lang="en-US" sz="2400" b="1" dirty="0" smtClean="0">
              <a:latin typeface="Calibri" pitchFamily="34" charset="0"/>
            </a:endParaRPr>
          </a:p>
          <a:p>
            <a:r>
              <a:rPr lang="en-US" sz="2400" b="1" dirty="0" smtClean="0">
                <a:latin typeface="Calibri" pitchFamily="34" charset="0"/>
              </a:rPr>
              <a:t>Lack of privacy</a:t>
            </a:r>
          </a:p>
          <a:p>
            <a:pPr marL="114300" indent="0">
              <a:buNone/>
            </a:pPr>
            <a:endParaRPr lang="en-US" sz="2400" b="1" dirty="0" smtClean="0">
              <a:latin typeface="Calibri" pitchFamily="34" charset="0"/>
            </a:endParaRPr>
          </a:p>
          <a:p>
            <a:r>
              <a:rPr lang="en-US" sz="2400" b="1" dirty="0" smtClean="0">
                <a:latin typeface="Calibri" pitchFamily="34" charset="0"/>
              </a:rPr>
              <a:t>No training facility</a:t>
            </a:r>
          </a:p>
          <a:p>
            <a:pPr marL="114300" indent="0">
              <a:buNone/>
            </a:pPr>
            <a:endParaRPr lang="en-US" sz="2400" b="1" dirty="0" smtClean="0">
              <a:latin typeface="Calibri" pitchFamily="34" charset="0"/>
            </a:endParaRPr>
          </a:p>
          <a:p>
            <a:r>
              <a:rPr lang="en-US" sz="2400" b="1" dirty="0" smtClean="0">
                <a:latin typeface="Calibri" pitchFamily="34" charset="0"/>
              </a:rPr>
              <a:t> No monetary benefit</a:t>
            </a:r>
          </a:p>
          <a:p>
            <a:pPr marL="114300" indent="0">
              <a:buNone/>
            </a:pPr>
            <a:endParaRPr lang="en-US" sz="2400" b="1" dirty="0" smtClean="0">
              <a:latin typeface="Calibri" pitchFamily="34" charset="0"/>
            </a:endParaRPr>
          </a:p>
          <a:p>
            <a:r>
              <a:rPr lang="en-US" sz="2400" b="1" dirty="0" smtClean="0">
                <a:latin typeface="Calibri" pitchFamily="34" charset="0"/>
              </a:rPr>
              <a:t>Find themselves overburdened</a:t>
            </a:r>
          </a:p>
          <a:p>
            <a:endParaRPr lang="en-US" sz="2400" b="1" dirty="0" smtClean="0">
              <a:latin typeface="Calibri" pitchFamily="34" charset="0"/>
            </a:endParaRPr>
          </a:p>
          <a:p>
            <a:r>
              <a:rPr lang="en-US" sz="2400" b="1" dirty="0" smtClean="0">
                <a:latin typeface="Calibri" pitchFamily="34" charset="0"/>
              </a:rPr>
              <a:t>Management reluctance to take extra work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solidFill>
                  <a:schemeClr val="bg2">
                    <a:lumMod val="25000"/>
                  </a:schemeClr>
                </a:solidFill>
                <a:latin typeface="Calibri" pitchFamily="34" charset="0"/>
              </a:rPr>
              <a:t>“</a:t>
            </a:r>
            <a:r>
              <a:rPr lang="en-US" sz="2400" b="1" i="1" dirty="0" err="1" smtClean="0">
                <a:solidFill>
                  <a:schemeClr val="bg2">
                    <a:lumMod val="25000"/>
                  </a:schemeClr>
                </a:solidFill>
                <a:latin typeface="Calibri" pitchFamily="34" charset="0"/>
              </a:rPr>
              <a:t>Tarre</a:t>
            </a:r>
            <a:r>
              <a:rPr lang="en-US" sz="2400" b="1" i="1" dirty="0" smtClean="0">
                <a:solidFill>
                  <a:schemeClr val="bg2">
                    <a:lumMod val="25000"/>
                  </a:schemeClr>
                </a:solidFill>
                <a:latin typeface="Calibri" pitchFamily="34" charset="0"/>
              </a:rPr>
              <a:t> </a:t>
            </a:r>
            <a:r>
              <a:rPr lang="en-US" sz="2400" b="1" i="1" dirty="0" err="1" smtClean="0">
                <a:solidFill>
                  <a:schemeClr val="bg2">
                    <a:lumMod val="25000"/>
                  </a:schemeClr>
                </a:solidFill>
                <a:latin typeface="Calibri" pitchFamily="34" charset="0"/>
              </a:rPr>
              <a:t>Jamin</a:t>
            </a:r>
            <a:r>
              <a:rPr lang="en-US" sz="2400" b="1" i="1" dirty="0" smtClean="0">
                <a:solidFill>
                  <a:schemeClr val="bg2">
                    <a:lumMod val="25000"/>
                  </a:schemeClr>
                </a:solidFill>
                <a:latin typeface="Calibri" pitchFamily="34" charset="0"/>
              </a:rPr>
              <a:t> Par”</a:t>
            </a:r>
            <a:br>
              <a:rPr lang="en-US" sz="2400" b="1" i="1" dirty="0" smtClean="0">
                <a:solidFill>
                  <a:schemeClr val="bg2">
                    <a:lumMod val="25000"/>
                  </a:schemeClr>
                </a:solidFill>
                <a:latin typeface="Calibri" pitchFamily="34" charset="0"/>
              </a:rPr>
            </a:br>
            <a:r>
              <a:rPr lang="en-US" sz="2400" b="1" i="1" dirty="0" smtClean="0">
                <a:solidFill>
                  <a:schemeClr val="bg2">
                    <a:lumMod val="25000"/>
                  </a:schemeClr>
                </a:solidFill>
                <a:latin typeface="Calibri" pitchFamily="34" charset="0"/>
              </a:rPr>
              <a:t/>
            </a:r>
            <a:br>
              <a:rPr lang="en-US" sz="2400" b="1" i="1" dirty="0" smtClean="0">
                <a:solidFill>
                  <a:schemeClr val="bg2">
                    <a:lumMod val="25000"/>
                  </a:schemeClr>
                </a:solidFill>
                <a:latin typeface="Calibri" pitchFamily="34" charset="0"/>
              </a:rPr>
            </a:br>
            <a:r>
              <a:rPr lang="en-US" sz="2400" b="1" dirty="0" smtClean="0">
                <a:solidFill>
                  <a:schemeClr val="bg2">
                    <a:lumMod val="25000"/>
                  </a:schemeClr>
                </a:solidFill>
                <a:latin typeface="Calibri" pitchFamily="34" charset="0"/>
              </a:rPr>
              <a:t>PERFECT EXAMPLE OF TEACHER AS COUNSELOR</a:t>
            </a:r>
            <a:endParaRPr lang="en-US" sz="2400" b="1" dirty="0">
              <a:solidFill>
                <a:schemeClr val="bg2">
                  <a:lumMod val="25000"/>
                </a:schemeClr>
              </a:solidFill>
              <a:latin typeface="Calibri" pitchFamily="34" charset="0"/>
            </a:endParaRPr>
          </a:p>
        </p:txBody>
      </p:sp>
      <p:sp>
        <p:nvSpPr>
          <p:cNvPr id="3" name="Content Placeholder 2"/>
          <p:cNvSpPr>
            <a:spLocks noGrp="1"/>
          </p:cNvSpPr>
          <p:nvPr>
            <p:ph idx="1"/>
          </p:nvPr>
        </p:nvSpPr>
        <p:spPr/>
        <p:txBody>
          <a:bodyPr>
            <a:normAutofit fontScale="92500" lnSpcReduction="20000"/>
          </a:bodyPr>
          <a:lstStyle/>
          <a:p>
            <a:r>
              <a:rPr lang="en-US" sz="2400" dirty="0" smtClean="0">
                <a:latin typeface="Calibri" pitchFamily="34" charset="0"/>
              </a:rPr>
              <a:t>He  observes </a:t>
            </a:r>
            <a:r>
              <a:rPr lang="en-US" sz="2400" dirty="0" err="1" smtClean="0">
                <a:latin typeface="Calibri" pitchFamily="34" charset="0"/>
              </a:rPr>
              <a:t>Ishaan's</a:t>
            </a:r>
            <a:r>
              <a:rPr lang="en-US" sz="2400" dirty="0" smtClean="0">
                <a:latin typeface="Calibri" pitchFamily="34" charset="0"/>
              </a:rPr>
              <a:t> unhappiness and impassive participation in class activities. ( </a:t>
            </a:r>
            <a:r>
              <a:rPr lang="en-US" sz="2400" b="1" dirty="0" smtClean="0">
                <a:solidFill>
                  <a:srgbClr val="FF0000"/>
                </a:solidFill>
                <a:latin typeface="Calibri" pitchFamily="34" charset="0"/>
              </a:rPr>
              <a:t>Notices different </a:t>
            </a:r>
            <a:r>
              <a:rPr lang="en-US" sz="2400" b="1" dirty="0" err="1" smtClean="0">
                <a:solidFill>
                  <a:srgbClr val="FF0000"/>
                </a:solidFill>
                <a:latin typeface="Calibri" pitchFamily="34" charset="0"/>
              </a:rPr>
              <a:t>behaviour</a:t>
            </a:r>
            <a:r>
              <a:rPr lang="en-US" sz="2400" dirty="0" smtClean="0">
                <a:latin typeface="Calibri" pitchFamily="34" charset="0"/>
              </a:rPr>
              <a:t>)</a:t>
            </a:r>
          </a:p>
          <a:p>
            <a:pPr>
              <a:buNone/>
            </a:pPr>
            <a:endParaRPr lang="en-US" sz="2400" dirty="0" smtClean="0">
              <a:latin typeface="Calibri" pitchFamily="34" charset="0"/>
            </a:endParaRPr>
          </a:p>
          <a:p>
            <a:r>
              <a:rPr lang="en-US" sz="2400" dirty="0" smtClean="0">
                <a:latin typeface="Calibri" pitchFamily="34" charset="0"/>
              </a:rPr>
              <a:t>He reviews </a:t>
            </a:r>
            <a:r>
              <a:rPr lang="en-US" sz="2400" dirty="0" err="1" smtClean="0">
                <a:latin typeface="Calibri" pitchFamily="34" charset="0"/>
              </a:rPr>
              <a:t>Ishaan's</a:t>
            </a:r>
            <a:r>
              <a:rPr lang="en-US" sz="2400" dirty="0" smtClean="0">
                <a:latin typeface="Calibri" pitchFamily="34" charset="0"/>
              </a:rPr>
              <a:t> work and  knows about </a:t>
            </a:r>
            <a:r>
              <a:rPr lang="en-US" sz="2400" b="1" dirty="0" smtClean="0">
                <a:latin typeface="Calibri" pitchFamily="34" charset="0"/>
                <a:hlinkClick r:id="rId3" tooltip="Dyslexia"/>
              </a:rPr>
              <a:t>dyslexia</a:t>
            </a:r>
            <a:r>
              <a:rPr lang="en-US" sz="2400" b="1" dirty="0" smtClean="0">
                <a:latin typeface="Calibri" pitchFamily="34" charset="0"/>
              </a:rPr>
              <a:t> ( </a:t>
            </a:r>
            <a:r>
              <a:rPr lang="en-US" sz="2400" b="1" dirty="0" smtClean="0">
                <a:solidFill>
                  <a:srgbClr val="FF0000"/>
                </a:solidFill>
                <a:latin typeface="Calibri" pitchFamily="34" charset="0"/>
              </a:rPr>
              <a:t>Give more time  similar to our strategy</a:t>
            </a:r>
            <a:r>
              <a:rPr lang="en-US" sz="2400" b="1" dirty="0" smtClean="0">
                <a:latin typeface="Calibri" pitchFamily="34" charset="0"/>
              </a:rPr>
              <a:t>)</a:t>
            </a:r>
          </a:p>
          <a:p>
            <a:pPr>
              <a:buNone/>
            </a:pPr>
            <a:endParaRPr lang="en-US" sz="2400" dirty="0" smtClean="0">
              <a:latin typeface="Calibri" pitchFamily="34" charset="0"/>
            </a:endParaRPr>
          </a:p>
          <a:p>
            <a:r>
              <a:rPr lang="en-US" sz="2400" dirty="0" smtClean="0">
                <a:latin typeface="Calibri" pitchFamily="34" charset="0"/>
              </a:rPr>
              <a:t>He goes to Mumbai to visit </a:t>
            </a:r>
            <a:r>
              <a:rPr lang="en-US" sz="2400" dirty="0" err="1" smtClean="0">
                <a:latin typeface="Calibri" pitchFamily="34" charset="0"/>
              </a:rPr>
              <a:t>Ishaan's</a:t>
            </a:r>
            <a:r>
              <a:rPr lang="en-US" sz="2400" dirty="0" smtClean="0">
                <a:latin typeface="Calibri" pitchFamily="34" charset="0"/>
              </a:rPr>
              <a:t> parents (</a:t>
            </a:r>
            <a:r>
              <a:rPr lang="en-US" sz="2400" b="1" dirty="0" smtClean="0">
                <a:solidFill>
                  <a:srgbClr val="FF0000"/>
                </a:solidFill>
                <a:latin typeface="Calibri" pitchFamily="34" charset="0"/>
              </a:rPr>
              <a:t>Extra Effort</a:t>
            </a:r>
            <a:r>
              <a:rPr lang="en-US" sz="2400" dirty="0" smtClean="0">
                <a:latin typeface="Calibri" pitchFamily="34" charset="0"/>
              </a:rPr>
              <a:t>)</a:t>
            </a:r>
          </a:p>
          <a:p>
            <a:endParaRPr lang="en-US" sz="2400" dirty="0" smtClean="0">
              <a:latin typeface="Calibri" pitchFamily="34" charset="0"/>
            </a:endParaRPr>
          </a:p>
          <a:p>
            <a:r>
              <a:rPr lang="en-US" sz="2400" dirty="0" smtClean="0">
                <a:latin typeface="Calibri" pitchFamily="34" charset="0"/>
              </a:rPr>
              <a:t>He discover his hidden interest in art </a:t>
            </a:r>
            <a:r>
              <a:rPr lang="en-US" sz="2400" b="1" dirty="0" smtClean="0">
                <a:solidFill>
                  <a:srgbClr val="FF0000"/>
                </a:solidFill>
                <a:latin typeface="Calibri" pitchFamily="34" charset="0"/>
              </a:rPr>
              <a:t>( Identifies His strength</a:t>
            </a:r>
            <a:r>
              <a:rPr lang="en-US" sz="2400" dirty="0" smtClean="0">
                <a:latin typeface="Calibri" pitchFamily="34" charset="0"/>
              </a:rPr>
              <a:t>)</a:t>
            </a:r>
          </a:p>
          <a:p>
            <a:pPr>
              <a:buNone/>
            </a:pPr>
            <a:endParaRPr lang="en-US" sz="2400" dirty="0" smtClean="0">
              <a:latin typeface="Calibri" pitchFamily="34" charset="0"/>
            </a:endParaRPr>
          </a:p>
          <a:p>
            <a:r>
              <a:rPr lang="en-US" sz="2400" dirty="0" smtClean="0">
                <a:latin typeface="Calibri" pitchFamily="34" charset="0"/>
              </a:rPr>
              <a:t>He brings up the topic of dyslexia in class by talking </a:t>
            </a:r>
          </a:p>
          <a:p>
            <a:pPr>
              <a:buNone/>
            </a:pPr>
            <a:r>
              <a:rPr lang="en-US" sz="2400" dirty="0" smtClean="0">
                <a:latin typeface="Calibri" pitchFamily="34" charset="0"/>
              </a:rPr>
              <a:t>      about personalities. </a:t>
            </a:r>
          </a:p>
          <a:p>
            <a:pPr>
              <a:buNone/>
            </a:pPr>
            <a:r>
              <a:rPr lang="en-US" sz="2400" dirty="0" smtClean="0">
                <a:latin typeface="Calibri" pitchFamily="34" charset="0"/>
              </a:rPr>
              <a:t>      ( </a:t>
            </a:r>
            <a:r>
              <a:rPr lang="en-US" sz="2400" b="1" dirty="0" err="1" smtClean="0">
                <a:solidFill>
                  <a:srgbClr val="FF0000"/>
                </a:solidFill>
                <a:latin typeface="Calibri" pitchFamily="34" charset="0"/>
              </a:rPr>
              <a:t>Undestanding</a:t>
            </a:r>
            <a:r>
              <a:rPr lang="en-US" sz="2400" b="1" dirty="0" smtClean="0">
                <a:solidFill>
                  <a:srgbClr val="FF0000"/>
                </a:solidFill>
                <a:latin typeface="Calibri" pitchFamily="34" charset="0"/>
              </a:rPr>
              <a:t> and </a:t>
            </a:r>
            <a:r>
              <a:rPr lang="en-US" sz="2400" b="1" dirty="0" err="1" smtClean="0">
                <a:solidFill>
                  <a:srgbClr val="FF0000"/>
                </a:solidFill>
                <a:latin typeface="Calibri" pitchFamily="34" charset="0"/>
              </a:rPr>
              <a:t>nonjudgemental</a:t>
            </a:r>
            <a:r>
              <a:rPr lang="en-US" sz="2400" b="1" dirty="0" smtClean="0">
                <a:solidFill>
                  <a:srgbClr val="FF0000"/>
                </a:solidFill>
                <a:latin typeface="Calibri" pitchFamily="34" charset="0"/>
              </a:rPr>
              <a:t>)</a:t>
            </a:r>
          </a:p>
          <a:p>
            <a:r>
              <a:rPr lang="en-US" sz="2400" dirty="0" smtClean="0">
                <a:latin typeface="Calibri" pitchFamily="34" charset="0"/>
              </a:rPr>
              <a:t> </a:t>
            </a:r>
            <a:endParaRPr lang="en-US" sz="2400" dirty="0">
              <a:latin typeface="Calibri" pitchFamily="34" charset="0"/>
            </a:endParaRPr>
          </a:p>
        </p:txBody>
      </p:sp>
      <p:pic>
        <p:nvPicPr>
          <p:cNvPr id="3074" name="Picture 2" descr="D:\win7user\Pictures\tarre 1.jpg"/>
          <p:cNvPicPr>
            <a:picLocks noChangeAspect="1" noChangeArrowheads="1"/>
          </p:cNvPicPr>
          <p:nvPr/>
        </p:nvPicPr>
        <p:blipFill>
          <a:blip r:embed="rId4"/>
          <a:srcRect/>
          <a:stretch>
            <a:fillRect/>
          </a:stretch>
        </p:blipFill>
        <p:spPr bwMode="auto">
          <a:xfrm>
            <a:off x="6816436" y="4530436"/>
            <a:ext cx="2147888" cy="184525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endParaRPr lang="en-US" sz="2400" dirty="0">
              <a:latin typeface="+mn-lt"/>
            </a:endParaRPr>
          </a:p>
        </p:txBody>
      </p:sp>
      <p:pic>
        <p:nvPicPr>
          <p:cNvPr id="13315" name="Picture 2"/>
          <p:cNvPicPr>
            <a:picLocks noGrp="1" noChangeAspect="1" noChangeArrowheads="1"/>
          </p:cNvPicPr>
          <p:nvPr>
            <p:ph idx="1"/>
          </p:nvPr>
        </p:nvPicPr>
        <p:blipFill>
          <a:blip r:embed="rId2"/>
          <a:srcRect/>
          <a:stretch>
            <a:fillRect/>
          </a:stretch>
        </p:blipFill>
        <p:spPr>
          <a:xfrm>
            <a:off x="0" y="-137410"/>
            <a:ext cx="8786813" cy="6572250"/>
          </a:xfrm>
          <a:noFill/>
        </p:spPr>
      </p:pic>
    </p:spTree>
    <p:extLst>
      <p:ext uri="{BB962C8B-B14F-4D97-AF65-F5344CB8AC3E}">
        <p14:creationId xmlns:p14="http://schemas.microsoft.com/office/powerpoint/2010/main" xmlns="" val="23639114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n-US" sz="2400" dirty="0" smtClean="0">
                <a:solidFill>
                  <a:schemeClr val="bg2">
                    <a:lumMod val="25000"/>
                  </a:schemeClr>
                </a:solidFill>
                <a:latin typeface="Calibri" pitchFamily="34" charset="0"/>
              </a:rPr>
              <a:t>PERFECT EXAMPLE </a:t>
            </a:r>
            <a:br>
              <a:rPr lang="en-US" sz="2400" dirty="0" smtClean="0">
                <a:solidFill>
                  <a:schemeClr val="bg2">
                    <a:lumMod val="25000"/>
                  </a:schemeClr>
                </a:solidFill>
                <a:latin typeface="Calibri" pitchFamily="34" charset="0"/>
              </a:rPr>
            </a:br>
            <a:r>
              <a:rPr lang="en-US" sz="2400" dirty="0" smtClean="0">
                <a:solidFill>
                  <a:schemeClr val="bg2">
                    <a:lumMod val="25000"/>
                  </a:schemeClr>
                </a:solidFill>
                <a:latin typeface="Calibri" pitchFamily="34" charset="0"/>
              </a:rPr>
              <a:t>OF</a:t>
            </a:r>
            <a:br>
              <a:rPr lang="en-US" sz="2400" dirty="0" smtClean="0">
                <a:solidFill>
                  <a:schemeClr val="bg2">
                    <a:lumMod val="25000"/>
                  </a:schemeClr>
                </a:solidFill>
                <a:latin typeface="Calibri" pitchFamily="34" charset="0"/>
              </a:rPr>
            </a:br>
            <a:r>
              <a:rPr lang="en-US" sz="2400" dirty="0" smtClean="0">
                <a:solidFill>
                  <a:schemeClr val="bg2">
                    <a:lumMod val="25000"/>
                  </a:schemeClr>
                </a:solidFill>
                <a:latin typeface="Calibri" pitchFamily="34" charset="0"/>
              </a:rPr>
              <a:t> </a:t>
            </a:r>
            <a:r>
              <a:rPr lang="en-US" sz="2400" b="1" dirty="0" smtClean="0">
                <a:solidFill>
                  <a:schemeClr val="bg2">
                    <a:lumMod val="25000"/>
                  </a:schemeClr>
                </a:solidFill>
                <a:latin typeface="Calibri" pitchFamily="34" charset="0"/>
              </a:rPr>
              <a:t>TEACHER AS COUNSELOR</a:t>
            </a:r>
            <a:endParaRPr lang="en-US" sz="2400" b="1" dirty="0">
              <a:solidFill>
                <a:schemeClr val="bg2">
                  <a:lumMod val="25000"/>
                </a:schemeClr>
              </a:solidFill>
              <a:latin typeface="Calibri" pitchFamily="34" charset="0"/>
            </a:endParaRPr>
          </a:p>
        </p:txBody>
      </p:sp>
      <p:sp>
        <p:nvSpPr>
          <p:cNvPr id="3" name="Content Placeholder 2"/>
          <p:cNvSpPr>
            <a:spLocks noGrp="1"/>
          </p:cNvSpPr>
          <p:nvPr>
            <p:ph idx="1"/>
          </p:nvPr>
        </p:nvSpPr>
        <p:spPr>
          <a:xfrm>
            <a:off x="440872" y="1584613"/>
            <a:ext cx="8229600" cy="4525963"/>
          </a:xfrm>
        </p:spPr>
        <p:txBody>
          <a:bodyPr>
            <a:normAutofit fontScale="92500" lnSpcReduction="20000"/>
          </a:bodyPr>
          <a:lstStyle/>
          <a:p>
            <a:r>
              <a:rPr lang="en-US" sz="2400" dirty="0" smtClean="0">
                <a:latin typeface="Calibri" pitchFamily="34" charset="0"/>
              </a:rPr>
              <a:t>He comforts </a:t>
            </a:r>
            <a:r>
              <a:rPr lang="en-US" sz="2400" dirty="0" err="1" smtClean="0">
                <a:latin typeface="Calibri" pitchFamily="34" charset="0"/>
              </a:rPr>
              <a:t>Ishaan</a:t>
            </a:r>
            <a:r>
              <a:rPr lang="en-US" sz="2400" dirty="0" smtClean="0">
                <a:latin typeface="Calibri" pitchFamily="34" charset="0"/>
              </a:rPr>
              <a:t> by telling him about his struggle as a child </a:t>
            </a:r>
          </a:p>
          <a:p>
            <a:pPr marL="114300" indent="0">
              <a:buNone/>
            </a:pPr>
            <a:r>
              <a:rPr lang="en-US" sz="2400" dirty="0">
                <a:latin typeface="Calibri" pitchFamily="34" charset="0"/>
              </a:rPr>
              <a:t> </a:t>
            </a:r>
            <a:r>
              <a:rPr lang="en-US" sz="2400" dirty="0" smtClean="0">
                <a:latin typeface="Calibri" pitchFamily="34" charset="0"/>
              </a:rPr>
              <a:t>    (</a:t>
            </a:r>
            <a:r>
              <a:rPr lang="en-US" sz="2400" b="1" dirty="0" smtClean="0">
                <a:solidFill>
                  <a:srgbClr val="FF0000"/>
                </a:solidFill>
                <a:latin typeface="Calibri" pitchFamily="34" charset="0"/>
              </a:rPr>
              <a:t>Self Disclosure and Empathy</a:t>
            </a:r>
            <a:r>
              <a:rPr lang="en-US" sz="2400" dirty="0" smtClean="0">
                <a:latin typeface="Calibri" pitchFamily="34" charset="0"/>
              </a:rPr>
              <a:t>)</a:t>
            </a:r>
          </a:p>
          <a:p>
            <a:pPr>
              <a:buNone/>
            </a:pPr>
            <a:endParaRPr lang="en-US" sz="2400" dirty="0" smtClean="0">
              <a:latin typeface="Calibri" pitchFamily="34" charset="0"/>
            </a:endParaRPr>
          </a:p>
          <a:p>
            <a:r>
              <a:rPr lang="en-US" sz="2400" dirty="0" smtClean="0">
                <a:latin typeface="Calibri" pitchFamily="34" charset="0"/>
              </a:rPr>
              <a:t> With gradual care, he attempts to improve </a:t>
            </a:r>
            <a:r>
              <a:rPr lang="en-US" sz="2400" dirty="0" err="1" smtClean="0">
                <a:latin typeface="Calibri" pitchFamily="34" charset="0"/>
              </a:rPr>
              <a:t>Ishaan's</a:t>
            </a:r>
            <a:r>
              <a:rPr lang="en-US" sz="2400" dirty="0" smtClean="0">
                <a:latin typeface="Calibri" pitchFamily="34" charset="0"/>
              </a:rPr>
              <a:t> reading and writing by using </a:t>
            </a:r>
            <a:r>
              <a:rPr lang="en-US" sz="2400" b="1" dirty="0" smtClean="0">
                <a:latin typeface="Calibri" pitchFamily="34" charset="0"/>
                <a:hlinkClick r:id="rId2" tooltip="Dyslexia"/>
              </a:rPr>
              <a:t>remedial techniques</a:t>
            </a:r>
            <a:r>
              <a:rPr lang="en-US" sz="2400" b="1" dirty="0" smtClean="0">
                <a:latin typeface="Calibri" pitchFamily="34" charset="0"/>
              </a:rPr>
              <a:t> </a:t>
            </a:r>
            <a:r>
              <a:rPr lang="en-US" sz="2400" dirty="0" smtClean="0">
                <a:latin typeface="Calibri" pitchFamily="34" charset="0"/>
              </a:rPr>
              <a:t>developed by dyslexia specialists.(</a:t>
            </a:r>
            <a:r>
              <a:rPr lang="en-US" sz="2400" b="1" dirty="0" smtClean="0">
                <a:solidFill>
                  <a:srgbClr val="FF0000"/>
                </a:solidFill>
                <a:latin typeface="Calibri" pitchFamily="34" charset="0"/>
              </a:rPr>
              <a:t>Uses appropriate helping measures</a:t>
            </a:r>
            <a:r>
              <a:rPr lang="en-US" sz="2400" dirty="0" smtClean="0">
                <a:latin typeface="Calibri" pitchFamily="34" charset="0"/>
              </a:rPr>
              <a:t>)</a:t>
            </a:r>
          </a:p>
          <a:p>
            <a:pPr>
              <a:buNone/>
            </a:pPr>
            <a:endParaRPr lang="en-US" sz="2400" dirty="0" smtClean="0">
              <a:latin typeface="Calibri" pitchFamily="34" charset="0"/>
            </a:endParaRPr>
          </a:p>
          <a:p>
            <a:r>
              <a:rPr lang="en-US" sz="2400" dirty="0" smtClean="0">
                <a:latin typeface="Calibri" pitchFamily="34" charset="0"/>
              </a:rPr>
              <a:t>He organizes an art fair for  staff and students</a:t>
            </a:r>
            <a:r>
              <a:rPr lang="en-US" sz="2400" b="1" dirty="0" smtClean="0">
                <a:latin typeface="Calibri" pitchFamily="34" charset="0"/>
              </a:rPr>
              <a:t>.</a:t>
            </a:r>
          </a:p>
          <a:p>
            <a:pPr marL="114300" indent="0">
              <a:buNone/>
            </a:pPr>
            <a:r>
              <a:rPr lang="en-US" sz="2400" b="1" dirty="0">
                <a:latin typeface="Calibri" pitchFamily="34" charset="0"/>
              </a:rPr>
              <a:t> </a:t>
            </a:r>
            <a:r>
              <a:rPr lang="en-US" sz="2400" b="1" dirty="0" smtClean="0">
                <a:latin typeface="Calibri" pitchFamily="34" charset="0"/>
              </a:rPr>
              <a:t>    (  </a:t>
            </a:r>
            <a:r>
              <a:rPr lang="en-US" sz="2400" b="1" dirty="0" smtClean="0">
                <a:solidFill>
                  <a:srgbClr val="FF0000"/>
                </a:solidFill>
                <a:latin typeface="Calibri" pitchFamily="34" charset="0"/>
              </a:rPr>
              <a:t>Giving encouragement</a:t>
            </a:r>
            <a:r>
              <a:rPr lang="en-US" sz="2400" dirty="0" smtClean="0">
                <a:latin typeface="Calibri" pitchFamily="34" charset="0"/>
              </a:rPr>
              <a:t>)</a:t>
            </a:r>
          </a:p>
          <a:p>
            <a:pPr>
              <a:buNone/>
            </a:pPr>
            <a:endParaRPr lang="en-US" sz="2400" dirty="0" smtClean="0">
              <a:latin typeface="Calibri" pitchFamily="34" charset="0"/>
            </a:endParaRPr>
          </a:p>
          <a:p>
            <a:r>
              <a:rPr lang="en-US" sz="2400" dirty="0" smtClean="0">
                <a:latin typeface="Calibri" pitchFamily="34" charset="0"/>
              </a:rPr>
              <a:t> </a:t>
            </a:r>
            <a:r>
              <a:rPr lang="en-US" sz="2400" dirty="0" err="1" smtClean="0">
                <a:latin typeface="Calibri" pitchFamily="34" charset="0"/>
              </a:rPr>
              <a:t>Ishaan</a:t>
            </a:r>
            <a:r>
              <a:rPr lang="en-US" sz="2400" dirty="0" smtClean="0">
                <a:latin typeface="Calibri" pitchFamily="34" charset="0"/>
              </a:rPr>
              <a:t> soon </a:t>
            </a:r>
            <a:r>
              <a:rPr lang="en-US" sz="2400" dirty="0">
                <a:latin typeface="Calibri" pitchFamily="34" charset="0"/>
              </a:rPr>
              <a:t>d</a:t>
            </a:r>
            <a:r>
              <a:rPr lang="en-US" sz="2400" dirty="0" smtClean="0">
                <a:latin typeface="Calibri" pitchFamily="34" charset="0"/>
              </a:rPr>
              <a:t>evelops </a:t>
            </a:r>
            <a:r>
              <a:rPr lang="en-US" sz="2400" dirty="0">
                <a:latin typeface="Calibri" pitchFamily="34" charset="0"/>
              </a:rPr>
              <a:t>a</a:t>
            </a:r>
            <a:r>
              <a:rPr lang="en-US" sz="2400" dirty="0" smtClean="0">
                <a:latin typeface="Calibri" pitchFamily="34" charset="0"/>
              </a:rPr>
              <a:t>n </a:t>
            </a:r>
            <a:r>
              <a:rPr lang="en-US" sz="2400" dirty="0">
                <a:latin typeface="Calibri" pitchFamily="34" charset="0"/>
              </a:rPr>
              <a:t>i</a:t>
            </a:r>
            <a:r>
              <a:rPr lang="en-US" sz="2400" dirty="0" smtClean="0">
                <a:latin typeface="Calibri" pitchFamily="34" charset="0"/>
              </a:rPr>
              <a:t>nterest </a:t>
            </a:r>
            <a:r>
              <a:rPr lang="en-US" sz="2400" dirty="0">
                <a:latin typeface="Calibri" pitchFamily="34" charset="0"/>
              </a:rPr>
              <a:t>i</a:t>
            </a:r>
            <a:r>
              <a:rPr lang="en-US" sz="2400" dirty="0" smtClean="0">
                <a:latin typeface="Calibri" pitchFamily="34" charset="0"/>
              </a:rPr>
              <a:t>n </a:t>
            </a:r>
            <a:r>
              <a:rPr lang="en-US" sz="2400" dirty="0">
                <a:latin typeface="Calibri" pitchFamily="34" charset="0"/>
              </a:rPr>
              <a:t>h</a:t>
            </a:r>
            <a:r>
              <a:rPr lang="en-US" sz="2400" dirty="0" smtClean="0">
                <a:latin typeface="Calibri" pitchFamily="34" charset="0"/>
              </a:rPr>
              <a:t>is Studies, gains self respect &amp;</a:t>
            </a:r>
            <a:r>
              <a:rPr lang="en-US" sz="2400" dirty="0">
                <a:latin typeface="Calibri" pitchFamily="34" charset="0"/>
              </a:rPr>
              <a:t> </a:t>
            </a:r>
            <a:r>
              <a:rPr lang="en-US" sz="2400" dirty="0" smtClean="0">
                <a:latin typeface="Calibri" pitchFamily="34" charset="0"/>
              </a:rPr>
              <a:t>eventually </a:t>
            </a:r>
            <a:r>
              <a:rPr lang="en-US" sz="2400" dirty="0">
                <a:latin typeface="Calibri" pitchFamily="34" charset="0"/>
              </a:rPr>
              <a:t>h</a:t>
            </a:r>
            <a:r>
              <a:rPr lang="en-US" sz="2400" dirty="0" smtClean="0">
                <a:latin typeface="Calibri" pitchFamily="34" charset="0"/>
              </a:rPr>
              <a:t>is </a:t>
            </a:r>
            <a:r>
              <a:rPr lang="en-US" sz="2400" dirty="0">
                <a:latin typeface="Calibri" pitchFamily="34" charset="0"/>
              </a:rPr>
              <a:t>g</a:t>
            </a:r>
            <a:r>
              <a:rPr lang="en-US" sz="2400" dirty="0" smtClean="0">
                <a:latin typeface="Calibri" pitchFamily="34" charset="0"/>
              </a:rPr>
              <a:t>rades </a:t>
            </a:r>
            <a:r>
              <a:rPr lang="en-US" sz="2400" dirty="0">
                <a:latin typeface="Calibri" pitchFamily="34" charset="0"/>
              </a:rPr>
              <a:t>i</a:t>
            </a:r>
            <a:r>
              <a:rPr lang="en-US" sz="2400" dirty="0" smtClean="0">
                <a:latin typeface="Calibri" pitchFamily="34" charset="0"/>
              </a:rPr>
              <a:t>mprove and  he is declared a winner ! </a:t>
            </a:r>
          </a:p>
          <a:p>
            <a:pPr>
              <a:buNone/>
            </a:pPr>
            <a:endParaRPr lang="en-US" sz="2400" dirty="0" smtClean="0">
              <a:latin typeface="Calibri" pitchFamily="34" charset="0"/>
            </a:endParaRPr>
          </a:p>
          <a:p>
            <a:pPr algn="ctr">
              <a:buNone/>
            </a:pPr>
            <a:r>
              <a:rPr lang="en-US" sz="2400" b="1" dirty="0" smtClean="0">
                <a:solidFill>
                  <a:srgbClr val="FF0000"/>
                </a:solidFill>
                <a:latin typeface="Calibri" pitchFamily="34" charset="0"/>
              </a:rPr>
              <a:t>END RESULT IS “NEW AND TRANSFORMED LIFE”  </a:t>
            </a:r>
          </a:p>
          <a:p>
            <a:endParaRPr lang="en-US" sz="2400" b="1" dirty="0">
              <a:latin typeface="Calibri" pitchFamily="34" charset="0"/>
            </a:endParaRPr>
          </a:p>
        </p:txBody>
      </p:sp>
      <p:pic>
        <p:nvPicPr>
          <p:cNvPr id="4098" name="Picture 2" descr="D:\win7user\Pictures\tarre 3.jpg"/>
          <p:cNvPicPr>
            <a:picLocks noChangeAspect="1" noChangeArrowheads="1"/>
          </p:cNvPicPr>
          <p:nvPr/>
        </p:nvPicPr>
        <p:blipFill>
          <a:blip r:embed="rId3"/>
          <a:srcRect/>
          <a:stretch>
            <a:fillRect/>
          </a:stretch>
        </p:blipFill>
        <p:spPr bwMode="auto">
          <a:xfrm>
            <a:off x="734290" y="174913"/>
            <a:ext cx="1828801" cy="1409700"/>
          </a:xfrm>
          <a:prstGeom prst="rect">
            <a:avLst/>
          </a:prstGeom>
          <a:noFill/>
        </p:spPr>
      </p:pic>
      <p:pic>
        <p:nvPicPr>
          <p:cNvPr id="4099" name="Picture 3" descr="D:\win7user\Pictures\tarre2.jpg"/>
          <p:cNvPicPr>
            <a:picLocks noChangeAspect="1" noChangeArrowheads="1"/>
          </p:cNvPicPr>
          <p:nvPr/>
        </p:nvPicPr>
        <p:blipFill>
          <a:blip r:embed="rId4"/>
          <a:srcRect/>
          <a:stretch>
            <a:fillRect/>
          </a:stretch>
        </p:blipFill>
        <p:spPr bwMode="auto">
          <a:xfrm>
            <a:off x="6400800" y="204354"/>
            <a:ext cx="1801091" cy="1375064"/>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Calibri" pitchFamily="34" charset="0"/>
              </a:rPr>
              <a:t>POWER OF A TEACHER</a:t>
            </a:r>
            <a:endParaRPr lang="en-US" sz="3600" b="1" dirty="0">
              <a:latin typeface="Calibri" pitchFamily="34" charset="0"/>
            </a:endParaRPr>
          </a:p>
        </p:txBody>
      </p:sp>
      <p:sp>
        <p:nvSpPr>
          <p:cNvPr id="3" name="Content Placeholder 2"/>
          <p:cNvSpPr>
            <a:spLocks noGrp="1"/>
          </p:cNvSpPr>
          <p:nvPr>
            <p:ph idx="1"/>
          </p:nvPr>
        </p:nvSpPr>
        <p:spPr/>
        <p:txBody>
          <a:bodyPr/>
          <a:lstStyle/>
          <a:p>
            <a:pPr marL="114300" indent="0" algn="ctr">
              <a:buNone/>
            </a:pPr>
            <a:r>
              <a:rPr lang="en-US" sz="2400" i="1" dirty="0" smtClean="0">
                <a:latin typeface="Calibri" pitchFamily="34" charset="0"/>
              </a:rPr>
              <a:t> Every child may not be the brightest star</a:t>
            </a:r>
            <a:r>
              <a:rPr lang="en-US" sz="2400" i="1" dirty="0">
                <a:latin typeface="Calibri" pitchFamily="34" charset="0"/>
              </a:rPr>
              <a:t>,</a:t>
            </a:r>
            <a:r>
              <a:rPr lang="en-US" sz="2400" i="1" dirty="0" smtClean="0">
                <a:latin typeface="Calibri" pitchFamily="34" charset="0"/>
              </a:rPr>
              <a:t> but they are still their own stars. Let them shine brightly, reflecting your love. </a:t>
            </a:r>
          </a:p>
          <a:p>
            <a:pPr algn="ctr"/>
            <a:endParaRPr lang="en-US" sz="2400" b="1" i="1" dirty="0" smtClean="0">
              <a:latin typeface="Calibri" pitchFamily="34" charset="0"/>
            </a:endParaRPr>
          </a:p>
          <a:p>
            <a:pPr marL="114300" indent="0" algn="ctr">
              <a:buNone/>
            </a:pPr>
            <a:r>
              <a:rPr lang="en-US" sz="2400" b="1" i="1" dirty="0" smtClean="0">
                <a:solidFill>
                  <a:srgbClr val="FF0000"/>
                </a:solidFill>
                <a:latin typeface="Calibri" pitchFamily="34" charset="0"/>
              </a:rPr>
              <a:t>A teacher as a counselor has a power to make every child a star!</a:t>
            </a:r>
            <a:endParaRPr lang="en-US" sz="2400" dirty="0" smtClean="0">
              <a:solidFill>
                <a:srgbClr val="FF0000"/>
              </a:solidFill>
              <a:latin typeface="Calibri" pitchFamily="34" charset="0"/>
            </a:endParaRPr>
          </a:p>
          <a:p>
            <a:endParaRPr lang="en-US" sz="2400" dirty="0">
              <a:latin typeface="Calibri" pitchFamily="34" charset="0"/>
            </a:endParaRPr>
          </a:p>
        </p:txBody>
      </p:sp>
      <p:pic>
        <p:nvPicPr>
          <p:cNvPr id="5122" name="Picture 2" descr="D:\win7user\Pictures\t 2.jpg"/>
          <p:cNvPicPr>
            <a:picLocks noChangeAspect="1" noChangeArrowheads="1"/>
          </p:cNvPicPr>
          <p:nvPr/>
        </p:nvPicPr>
        <p:blipFill>
          <a:blip r:embed="rId2"/>
          <a:srcRect/>
          <a:stretch>
            <a:fillRect/>
          </a:stretch>
        </p:blipFill>
        <p:spPr bwMode="auto">
          <a:xfrm>
            <a:off x="3033713" y="3851564"/>
            <a:ext cx="3339378" cy="2094633"/>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alibri" pitchFamily="34" charset="0"/>
              </a:rPr>
              <a:t>THANK YOU !</a:t>
            </a:r>
            <a:endParaRPr lang="en-US" sz="3600" b="1" dirty="0">
              <a:latin typeface="Calibri" pitchFamily="34" charset="0"/>
            </a:endParaRPr>
          </a:p>
        </p:txBody>
      </p:sp>
      <p:pic>
        <p:nvPicPr>
          <p:cNvPr id="8194" name="Picture 2" descr="D:\win7user\Pictures\t10.jpg"/>
          <p:cNvPicPr>
            <a:picLocks noGrp="1" noChangeAspect="1" noChangeArrowheads="1"/>
          </p:cNvPicPr>
          <p:nvPr>
            <p:ph idx="1"/>
          </p:nvPr>
        </p:nvPicPr>
        <p:blipFill>
          <a:blip r:embed="rId3"/>
          <a:srcRect/>
          <a:stretch>
            <a:fillRect/>
          </a:stretch>
        </p:blipFill>
        <p:spPr bwMode="auto">
          <a:xfrm>
            <a:off x="1028713" y="1420571"/>
            <a:ext cx="6908566" cy="443049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alibri" pitchFamily="34" charset="0"/>
              </a:rPr>
              <a:t> A TEACHER</a:t>
            </a:r>
            <a:endParaRPr lang="en-US" sz="3600" dirty="0">
              <a:latin typeface="Calibri" pitchFamily="34" charset="0"/>
            </a:endParaRPr>
          </a:p>
        </p:txBody>
      </p:sp>
      <p:sp>
        <p:nvSpPr>
          <p:cNvPr id="3" name="Content Placeholder 2"/>
          <p:cNvSpPr>
            <a:spLocks noGrp="1"/>
          </p:cNvSpPr>
          <p:nvPr>
            <p:ph idx="1"/>
          </p:nvPr>
        </p:nvSpPr>
        <p:spPr/>
        <p:txBody>
          <a:bodyPr/>
          <a:lstStyle/>
          <a:p>
            <a:pPr algn="ctr"/>
            <a:r>
              <a:rPr lang="en-US" sz="2400" i="1" dirty="0" smtClean="0">
                <a:latin typeface="Calibri" pitchFamily="34" charset="0"/>
              </a:rPr>
              <a:t>“A student spends 25000 hours in the campus. The school must have the best of teachers who have ability to teach, love teaching and build moral quality.”</a:t>
            </a:r>
            <a:r>
              <a:rPr lang="en-US" sz="2400" dirty="0" smtClean="0">
                <a:latin typeface="Calibri" pitchFamily="34" charset="0"/>
              </a:rPr>
              <a:t> </a:t>
            </a:r>
          </a:p>
          <a:p>
            <a:pPr algn="ctr"/>
            <a:endParaRPr lang="en-US" sz="2400" b="1" dirty="0" smtClean="0">
              <a:latin typeface="Calibri" pitchFamily="34" charset="0"/>
            </a:endParaRPr>
          </a:p>
          <a:p>
            <a:pPr algn="ctr"/>
            <a:r>
              <a:rPr lang="en-US" sz="2400" b="1" dirty="0" smtClean="0">
                <a:latin typeface="Calibri" pitchFamily="34" charset="0"/>
              </a:rPr>
              <a:t>A.P.J </a:t>
            </a:r>
            <a:r>
              <a:rPr lang="en-US" sz="2400" b="1" dirty="0">
                <a:latin typeface="Calibri" pitchFamily="34" charset="0"/>
              </a:rPr>
              <a:t>.ABDUL KALAM</a:t>
            </a:r>
            <a:r>
              <a:rPr lang="en-US" sz="2400" dirty="0">
                <a:latin typeface="Calibri" pitchFamily="34" charset="0"/>
              </a:rPr>
              <a:t>.</a:t>
            </a:r>
          </a:p>
          <a:p>
            <a:endParaRPr lang="en-US" sz="2400" dirty="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Calibri" pitchFamily="34" charset="0"/>
              </a:rPr>
              <a:t>ROLE OF A TEACHER</a:t>
            </a:r>
            <a:endParaRPr lang="en-US" sz="3600" b="1" dirty="0">
              <a:latin typeface="Calibri" pitchFamily="34" charset="0"/>
            </a:endParaRPr>
          </a:p>
        </p:txBody>
      </p:sp>
      <p:sp>
        <p:nvSpPr>
          <p:cNvPr id="3" name="Content Placeholder 2"/>
          <p:cNvSpPr>
            <a:spLocks noGrp="1"/>
          </p:cNvSpPr>
          <p:nvPr>
            <p:ph idx="1"/>
          </p:nvPr>
        </p:nvSpPr>
        <p:spPr/>
        <p:txBody>
          <a:bodyPr/>
          <a:lstStyle/>
          <a:p>
            <a:r>
              <a:rPr lang="en-US" sz="2400" b="1" dirty="0" smtClean="0">
                <a:solidFill>
                  <a:srgbClr val="FF0000"/>
                </a:solidFill>
                <a:latin typeface="Calibri" pitchFamily="34" charset="0"/>
              </a:rPr>
              <a:t>T</a:t>
            </a:r>
            <a:r>
              <a:rPr lang="en-US" sz="2400" b="1" dirty="0" smtClean="0">
                <a:latin typeface="Calibri" pitchFamily="34" charset="0"/>
              </a:rPr>
              <a:t>alented</a:t>
            </a:r>
          </a:p>
          <a:p>
            <a:r>
              <a:rPr lang="en-US" sz="2400" b="1" dirty="0" smtClean="0">
                <a:solidFill>
                  <a:srgbClr val="FF0000"/>
                </a:solidFill>
                <a:latin typeface="Calibri" pitchFamily="34" charset="0"/>
              </a:rPr>
              <a:t>E</a:t>
            </a:r>
            <a:r>
              <a:rPr lang="en-US" sz="2400" b="1" dirty="0" smtClean="0">
                <a:latin typeface="Calibri" pitchFamily="34" charset="0"/>
              </a:rPr>
              <a:t>xemplary </a:t>
            </a:r>
          </a:p>
          <a:p>
            <a:r>
              <a:rPr lang="en-US" sz="2400" b="1" dirty="0" smtClean="0">
                <a:solidFill>
                  <a:srgbClr val="FF0000"/>
                </a:solidFill>
                <a:latin typeface="Calibri" pitchFamily="34" charset="0"/>
              </a:rPr>
              <a:t>A</a:t>
            </a:r>
            <a:r>
              <a:rPr lang="en-US" sz="2400" b="1" dirty="0" smtClean="0">
                <a:latin typeface="Calibri" pitchFamily="34" charset="0"/>
              </a:rPr>
              <a:t>ccurate</a:t>
            </a:r>
          </a:p>
          <a:p>
            <a:r>
              <a:rPr lang="en-US" sz="2400" b="1" dirty="0" smtClean="0">
                <a:solidFill>
                  <a:srgbClr val="FF0000"/>
                </a:solidFill>
                <a:latin typeface="Calibri" pitchFamily="34" charset="0"/>
              </a:rPr>
              <a:t>C</a:t>
            </a:r>
            <a:r>
              <a:rPr lang="en-US" sz="2400" b="1" dirty="0" smtClean="0">
                <a:latin typeface="Calibri" pitchFamily="34" charset="0"/>
              </a:rPr>
              <a:t>reative </a:t>
            </a:r>
          </a:p>
          <a:p>
            <a:r>
              <a:rPr lang="en-US" sz="2400" b="1" dirty="0" smtClean="0">
                <a:solidFill>
                  <a:srgbClr val="FF0000"/>
                </a:solidFill>
                <a:latin typeface="Calibri" pitchFamily="34" charset="0"/>
              </a:rPr>
              <a:t>H</a:t>
            </a:r>
            <a:r>
              <a:rPr lang="en-US" sz="2400" b="1" dirty="0" smtClean="0">
                <a:latin typeface="Calibri" pitchFamily="34" charset="0"/>
              </a:rPr>
              <a:t>ard-working</a:t>
            </a:r>
          </a:p>
          <a:p>
            <a:r>
              <a:rPr lang="en-US" sz="2400" b="1" dirty="0" smtClean="0">
                <a:solidFill>
                  <a:srgbClr val="FF0000"/>
                </a:solidFill>
                <a:latin typeface="Calibri" pitchFamily="34" charset="0"/>
              </a:rPr>
              <a:t>E</a:t>
            </a:r>
            <a:r>
              <a:rPr lang="en-US" sz="2400" b="1" dirty="0" smtClean="0">
                <a:latin typeface="Calibri" pitchFamily="34" charset="0"/>
              </a:rPr>
              <a:t>ducated </a:t>
            </a:r>
          </a:p>
          <a:p>
            <a:r>
              <a:rPr lang="en-US" sz="2400" b="1" dirty="0" smtClean="0">
                <a:solidFill>
                  <a:srgbClr val="FF0000"/>
                </a:solidFill>
                <a:latin typeface="Calibri" pitchFamily="34" charset="0"/>
              </a:rPr>
              <a:t>R</a:t>
            </a:r>
            <a:r>
              <a:rPr lang="en-US" sz="2400" b="1" dirty="0" smtClean="0">
                <a:latin typeface="Calibri" pitchFamily="34" charset="0"/>
              </a:rPr>
              <a:t>esourceful</a:t>
            </a:r>
          </a:p>
          <a:p>
            <a:endParaRPr lang="en-US" sz="2400" b="1" dirty="0">
              <a:latin typeface="Calibri" pitchFamily="34" charset="0"/>
            </a:endParaRPr>
          </a:p>
        </p:txBody>
      </p:sp>
      <p:pic>
        <p:nvPicPr>
          <p:cNvPr id="2050" name="Picture 2" descr="D:\win7user\Pictures\t6.png"/>
          <p:cNvPicPr>
            <a:picLocks noChangeAspect="1" noChangeArrowheads="1"/>
          </p:cNvPicPr>
          <p:nvPr/>
        </p:nvPicPr>
        <p:blipFill>
          <a:blip r:embed="rId3"/>
          <a:srcRect/>
          <a:stretch>
            <a:fillRect/>
          </a:stretch>
        </p:blipFill>
        <p:spPr bwMode="auto">
          <a:xfrm>
            <a:off x="6019800" y="3352800"/>
            <a:ext cx="2752725" cy="2895600"/>
          </a:xfrm>
          <a:prstGeom prst="rect">
            <a:avLst/>
          </a:prstGeom>
          <a:noFill/>
        </p:spPr>
      </p:pic>
      <p:pic>
        <p:nvPicPr>
          <p:cNvPr id="2051" name="Picture 3" descr="D:\win7user\Pictures\t9.jpg"/>
          <p:cNvPicPr>
            <a:picLocks noChangeAspect="1" noChangeArrowheads="1"/>
          </p:cNvPicPr>
          <p:nvPr/>
        </p:nvPicPr>
        <p:blipFill>
          <a:blip r:embed="rId4"/>
          <a:srcRect/>
          <a:stretch>
            <a:fillRect/>
          </a:stretch>
        </p:blipFill>
        <p:spPr bwMode="auto">
          <a:xfrm>
            <a:off x="6019800" y="1417320"/>
            <a:ext cx="2667000" cy="17621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Calibri" pitchFamily="34" charset="0"/>
              </a:rPr>
              <a:t>WHY TEACHER AS COUNSELLOR ?</a:t>
            </a:r>
            <a:endParaRPr lang="en-US" sz="3600" b="1" dirty="0">
              <a:latin typeface="Calibri" pitchFamily="34" charset="0"/>
            </a:endParaRPr>
          </a:p>
        </p:txBody>
      </p:sp>
      <p:sp>
        <p:nvSpPr>
          <p:cNvPr id="3" name="Content Placeholder 2"/>
          <p:cNvSpPr>
            <a:spLocks noGrp="1"/>
          </p:cNvSpPr>
          <p:nvPr>
            <p:ph idx="1"/>
          </p:nvPr>
        </p:nvSpPr>
        <p:spPr>
          <a:xfrm>
            <a:off x="1289979" y="1600200"/>
            <a:ext cx="6705600" cy="4525963"/>
          </a:xfrm>
        </p:spPr>
        <p:txBody>
          <a:bodyPr/>
          <a:lstStyle/>
          <a:p>
            <a:pPr>
              <a:buNone/>
            </a:pPr>
            <a:endParaRPr lang="en-US" sz="2400" dirty="0" smtClean="0">
              <a:latin typeface="Calibri" pitchFamily="34" charset="0"/>
            </a:endParaRPr>
          </a:p>
          <a:p>
            <a:pPr algn="ctr">
              <a:buNone/>
            </a:pPr>
            <a:r>
              <a:rPr lang="en-US" sz="2400" dirty="0" smtClean="0">
                <a:latin typeface="Calibri" pitchFamily="34" charset="0"/>
              </a:rPr>
              <a:t>CHANGE IN LIFE STYLE</a:t>
            </a:r>
          </a:p>
          <a:p>
            <a:pPr algn="ctr">
              <a:buNone/>
            </a:pPr>
            <a:r>
              <a:rPr lang="en-US" sz="2400" dirty="0" smtClean="0">
                <a:latin typeface="Calibri" pitchFamily="34" charset="0"/>
              </a:rPr>
              <a:t>CHANGE IN EXPECTATIONS</a:t>
            </a:r>
          </a:p>
          <a:p>
            <a:pPr algn="ctr">
              <a:buNone/>
            </a:pPr>
            <a:r>
              <a:rPr lang="en-US" sz="2400" dirty="0" smtClean="0">
                <a:latin typeface="Calibri" pitchFamily="34" charset="0"/>
              </a:rPr>
              <a:t>CHANGE IN STUDENTS’ ISSUES</a:t>
            </a:r>
          </a:p>
          <a:p>
            <a:pPr algn="ctr">
              <a:buNone/>
            </a:pPr>
            <a:r>
              <a:rPr lang="en-US" sz="2400" dirty="0" smtClean="0">
                <a:latin typeface="Calibri" pitchFamily="34" charset="0"/>
              </a:rPr>
              <a:t> SO </a:t>
            </a:r>
          </a:p>
          <a:p>
            <a:pPr algn="ctr">
              <a:buNone/>
            </a:pPr>
            <a:r>
              <a:rPr lang="en-US" sz="2400" b="1" dirty="0" smtClean="0">
                <a:solidFill>
                  <a:srgbClr val="FF0000"/>
                </a:solidFill>
                <a:latin typeface="Calibri" pitchFamily="34" charset="0"/>
              </a:rPr>
              <a:t>NEED OF CHANGE IN ROLE OF A TEACHER</a:t>
            </a:r>
            <a:endParaRPr lang="en-US" sz="2400" b="1" dirty="0">
              <a:solidFill>
                <a:srgbClr val="FF0000"/>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win7user\Pictures\t4.jpg"/>
          <p:cNvPicPr>
            <a:picLocks noChangeAspect="1" noChangeArrowheads="1"/>
          </p:cNvPicPr>
          <p:nvPr/>
        </p:nvPicPr>
        <p:blipFill>
          <a:blip r:embed="rId3"/>
          <a:srcRect/>
          <a:stretch>
            <a:fillRect/>
          </a:stretch>
        </p:blipFill>
        <p:spPr bwMode="auto">
          <a:xfrm>
            <a:off x="1502229" y="1158240"/>
            <a:ext cx="5959928" cy="4937760"/>
          </a:xfrm>
          <a:prstGeom prst="rect">
            <a:avLst/>
          </a:prstGeom>
          <a:noFill/>
        </p:spPr>
      </p:pic>
    </p:spTree>
    <p:extLst>
      <p:ext uri="{BB962C8B-B14F-4D97-AF65-F5344CB8AC3E}">
        <p14:creationId xmlns:p14="http://schemas.microsoft.com/office/powerpoint/2010/main" xmlns="" val="3128962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Calibri" pitchFamily="34" charset="0"/>
              </a:rPr>
              <a:t>WHY TEACHER AS COUNSELLOR ?</a:t>
            </a:r>
            <a:endParaRPr lang="en-US" sz="3600" dirty="0">
              <a:latin typeface="Calibri" pitchFamily="34" charset="0"/>
            </a:endParaRPr>
          </a:p>
        </p:txBody>
      </p:sp>
      <p:sp>
        <p:nvSpPr>
          <p:cNvPr id="3" name="Content Placeholder 2"/>
          <p:cNvSpPr>
            <a:spLocks noGrp="1"/>
          </p:cNvSpPr>
          <p:nvPr>
            <p:ph idx="1"/>
          </p:nvPr>
        </p:nvSpPr>
        <p:spPr>
          <a:xfrm>
            <a:off x="457200" y="1295400"/>
            <a:ext cx="8229600" cy="5105400"/>
          </a:xfrm>
        </p:spPr>
        <p:txBody>
          <a:bodyPr>
            <a:normAutofit/>
          </a:bodyPr>
          <a:lstStyle/>
          <a:p>
            <a:r>
              <a:rPr lang="en-US" sz="2400" dirty="0" smtClean="0">
                <a:latin typeface="Calibri" pitchFamily="34" charset="0"/>
              </a:rPr>
              <a:t>Range of issues of students such as  </a:t>
            </a:r>
            <a:r>
              <a:rPr lang="en-US" sz="2400" b="1" dirty="0" smtClean="0">
                <a:latin typeface="Calibri" pitchFamily="34" charset="0"/>
              </a:rPr>
              <a:t>growing conflicts </a:t>
            </a:r>
            <a:r>
              <a:rPr lang="en-US" sz="2400" dirty="0" smtClean="0">
                <a:latin typeface="Calibri" pitchFamily="34" charset="0"/>
              </a:rPr>
              <a:t>with parents, </a:t>
            </a:r>
            <a:r>
              <a:rPr lang="en-US" sz="2400" b="1" dirty="0" smtClean="0">
                <a:latin typeface="Calibri" pitchFamily="34" charset="0"/>
              </a:rPr>
              <a:t>self-esteem</a:t>
            </a:r>
            <a:r>
              <a:rPr lang="en-US" sz="2400" dirty="0" smtClean="0">
                <a:latin typeface="Calibri" pitchFamily="34" charset="0"/>
              </a:rPr>
              <a:t> and </a:t>
            </a:r>
            <a:r>
              <a:rPr lang="en-US" sz="2400" b="1" dirty="0" smtClean="0">
                <a:latin typeface="Calibri" pitchFamily="34" charset="0"/>
              </a:rPr>
              <a:t>body-image issues</a:t>
            </a:r>
            <a:r>
              <a:rPr lang="en-US" sz="2400" dirty="0" smtClean="0">
                <a:latin typeface="Calibri" pitchFamily="34" charset="0"/>
              </a:rPr>
              <a:t>, exam anxiety , </a:t>
            </a:r>
            <a:r>
              <a:rPr lang="en-US" sz="2400" b="1" dirty="0" smtClean="0">
                <a:latin typeface="Calibri" pitchFamily="34" charset="0"/>
              </a:rPr>
              <a:t>Stress </a:t>
            </a:r>
            <a:r>
              <a:rPr lang="en-US" sz="2400" dirty="0" smtClean="0">
                <a:latin typeface="Calibri" pitchFamily="34" charset="0"/>
              </a:rPr>
              <a:t>,addiction and </a:t>
            </a:r>
            <a:r>
              <a:rPr lang="en-US" sz="2400" b="1" dirty="0" smtClean="0">
                <a:latin typeface="Calibri" pitchFamily="34" charset="0"/>
              </a:rPr>
              <a:t>thoughts of suicide </a:t>
            </a:r>
            <a:r>
              <a:rPr lang="en-US" sz="2400" dirty="0" smtClean="0">
                <a:latin typeface="Calibri" pitchFamily="34" charset="0"/>
              </a:rPr>
              <a:t>or potential </a:t>
            </a:r>
            <a:r>
              <a:rPr lang="en-US" sz="2400" b="1" dirty="0" smtClean="0">
                <a:latin typeface="Calibri" pitchFamily="34" charset="0"/>
              </a:rPr>
              <a:t>career </a:t>
            </a:r>
            <a:r>
              <a:rPr lang="en-US" sz="2400" dirty="0" smtClean="0">
                <a:latin typeface="Calibri" pitchFamily="34" charset="0"/>
              </a:rPr>
              <a:t>paths </a:t>
            </a:r>
            <a:r>
              <a:rPr lang="en-US" sz="2400" dirty="0" smtClean="0">
                <a:solidFill>
                  <a:srgbClr val="FF0000"/>
                </a:solidFill>
                <a:latin typeface="Calibri" pitchFamily="34" charset="0"/>
              </a:rPr>
              <a:t>NEEDS ADDRESSING at the earliest.</a:t>
            </a:r>
          </a:p>
          <a:p>
            <a:endParaRPr lang="en-US" sz="2400" dirty="0" smtClean="0">
              <a:solidFill>
                <a:srgbClr val="FF0000"/>
              </a:solidFill>
              <a:latin typeface="Calibri" pitchFamily="34" charset="0"/>
              <a:cs typeface="Arial" pitchFamily="34" charset="0"/>
            </a:endParaRPr>
          </a:p>
          <a:p>
            <a:r>
              <a:rPr lang="en-US" sz="2400" dirty="0" smtClean="0">
                <a:latin typeface="Calibri" pitchFamily="34" charset="0"/>
                <a:cs typeface="Arial" pitchFamily="34" charset="0"/>
              </a:rPr>
              <a:t>Non availability of Counselor in every school. </a:t>
            </a:r>
          </a:p>
          <a:p>
            <a:endParaRPr lang="en-US" sz="2400" dirty="0" smtClean="0">
              <a:latin typeface="Calibri" pitchFamily="34" charset="0"/>
              <a:cs typeface="Arial" pitchFamily="34" charset="0"/>
            </a:endParaRPr>
          </a:p>
          <a:p>
            <a:r>
              <a:rPr lang="en-US" sz="2400" dirty="0" smtClean="0">
                <a:latin typeface="Calibri" pitchFamily="34" charset="0"/>
                <a:cs typeface="Arial" pitchFamily="34" charset="0"/>
              </a:rPr>
              <a:t>Hesitation of students to meet school counselors ( If there is one ) when they find themselves in troubled situations. </a:t>
            </a:r>
          </a:p>
          <a:p>
            <a:endParaRPr lang="en-US" sz="2400" dirty="0" smtClean="0">
              <a:latin typeface="Calibri" pitchFamily="34" charset="0"/>
              <a:cs typeface="Arial" pitchFamily="34" charset="0"/>
            </a:endParaRPr>
          </a:p>
          <a:p>
            <a:r>
              <a:rPr lang="en-US" sz="2400" b="1" dirty="0" smtClean="0">
                <a:solidFill>
                  <a:srgbClr val="FF0000"/>
                </a:solidFill>
                <a:latin typeface="Calibri" pitchFamily="34" charset="0"/>
                <a:cs typeface="Arial" pitchFamily="34" charset="0"/>
              </a:rPr>
              <a:t>Teachers play an important role in bridging this gap as they are in constant touch with the students.</a:t>
            </a:r>
          </a:p>
          <a:p>
            <a:endParaRPr lang="en-US" sz="2400" dirty="0" smtClean="0">
              <a:latin typeface="Calibri" pitchFamily="34" charset="0"/>
            </a:endParaRPr>
          </a:p>
          <a:p>
            <a:endParaRPr lang="en-US" sz="2400" dirty="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alibri" pitchFamily="34" charset="0"/>
              </a:rPr>
              <a:t>TEACHER AS A COUNSELOR</a:t>
            </a:r>
            <a:endParaRPr lang="en-US" sz="3600" dirty="0">
              <a:latin typeface="Calibri" pitchFamily="34" charset="0"/>
            </a:endParaRPr>
          </a:p>
        </p:txBody>
      </p:sp>
      <p:sp>
        <p:nvSpPr>
          <p:cNvPr id="3" name="Content Placeholder 2"/>
          <p:cNvSpPr>
            <a:spLocks noGrp="1"/>
          </p:cNvSpPr>
          <p:nvPr>
            <p:ph idx="1"/>
          </p:nvPr>
        </p:nvSpPr>
        <p:spPr>
          <a:xfrm>
            <a:off x="457200" y="1600201"/>
            <a:ext cx="8229600" cy="2895600"/>
          </a:xfrm>
        </p:spPr>
        <p:txBody>
          <a:bodyPr/>
          <a:lstStyle/>
          <a:p>
            <a:r>
              <a:rPr lang="en-US" sz="2400" dirty="0">
                <a:latin typeface="Calibri" pitchFamily="34" charset="0"/>
              </a:rPr>
              <a:t>Taking the responsibility for </a:t>
            </a:r>
            <a:r>
              <a:rPr lang="en-US" sz="2400" dirty="0">
                <a:solidFill>
                  <a:srgbClr val="FF0000"/>
                </a:solidFill>
                <a:latin typeface="Calibri" pitchFamily="34" charset="0"/>
              </a:rPr>
              <a:t>a </a:t>
            </a:r>
            <a:r>
              <a:rPr lang="en-US" sz="2400" b="1" dirty="0" smtClean="0">
                <a:solidFill>
                  <a:srgbClr val="FF0000"/>
                </a:solidFill>
                <a:latin typeface="Calibri" pitchFamily="34" charset="0"/>
              </a:rPr>
              <a:t>“Relationship Role” </a:t>
            </a:r>
            <a:r>
              <a:rPr lang="en-US" sz="2400" dirty="0">
                <a:latin typeface="Calibri" pitchFamily="34" charset="0"/>
              </a:rPr>
              <a:t>in teaching, gives “</a:t>
            </a:r>
            <a:r>
              <a:rPr lang="en-US" sz="2400" b="1" dirty="0">
                <a:latin typeface="Calibri" pitchFamily="34" charset="0"/>
              </a:rPr>
              <a:t>TEACHER </a:t>
            </a:r>
            <a:r>
              <a:rPr lang="en-US" sz="2400" b="1" dirty="0" smtClean="0">
                <a:latin typeface="Calibri" pitchFamily="34" charset="0"/>
              </a:rPr>
              <a:t>AS A </a:t>
            </a:r>
            <a:r>
              <a:rPr lang="en-US" sz="2400" b="1" dirty="0">
                <a:latin typeface="Calibri" pitchFamily="34" charset="0"/>
              </a:rPr>
              <a:t>COUNSELOR”</a:t>
            </a:r>
            <a:r>
              <a:rPr lang="en-US" sz="2400" dirty="0">
                <a:latin typeface="Calibri" pitchFamily="34" charset="0"/>
              </a:rPr>
              <a:t> a new importance. </a:t>
            </a:r>
            <a:endParaRPr lang="en-US" sz="2400" dirty="0" smtClean="0">
              <a:latin typeface="Calibri" pitchFamily="34" charset="0"/>
            </a:endParaRPr>
          </a:p>
          <a:p>
            <a:pPr>
              <a:buNone/>
            </a:pPr>
            <a:endParaRPr lang="en-US" sz="2400" dirty="0" smtClean="0">
              <a:latin typeface="Calibri" pitchFamily="34" charset="0"/>
            </a:endParaRPr>
          </a:p>
          <a:p>
            <a:r>
              <a:rPr lang="en-US" sz="2400" dirty="0" smtClean="0">
                <a:latin typeface="Calibri" pitchFamily="34" charset="0"/>
              </a:rPr>
              <a:t>The </a:t>
            </a:r>
            <a:r>
              <a:rPr lang="en-US" sz="2400" dirty="0">
                <a:latin typeface="Calibri" pitchFamily="34" charset="0"/>
              </a:rPr>
              <a:t>historic nature of this role can be traced at least as far back as </a:t>
            </a:r>
            <a:r>
              <a:rPr lang="en-US" sz="2400" b="1" dirty="0" smtClean="0">
                <a:solidFill>
                  <a:srgbClr val="FF0000"/>
                </a:solidFill>
                <a:latin typeface="Calibri" pitchFamily="34" charset="0"/>
              </a:rPr>
              <a:t>Socrates!</a:t>
            </a:r>
            <a:endParaRPr lang="en-US" sz="2400" b="1" dirty="0">
              <a:latin typeface="Calibri" pitchFamily="34" charset="0"/>
            </a:endParaRPr>
          </a:p>
          <a:p>
            <a:endParaRPr lang="en-US" sz="2400" dirty="0">
              <a:latin typeface="Calibri" pitchFamily="34" charset="0"/>
            </a:endParaRPr>
          </a:p>
        </p:txBody>
      </p:sp>
      <p:pic>
        <p:nvPicPr>
          <p:cNvPr id="3075" name="Picture 3" descr="D:\win7user\Pictures\T 12.jpg"/>
          <p:cNvPicPr>
            <a:picLocks noChangeAspect="1" noChangeArrowheads="1"/>
          </p:cNvPicPr>
          <p:nvPr/>
        </p:nvPicPr>
        <p:blipFill>
          <a:blip r:embed="rId3"/>
          <a:srcRect/>
          <a:stretch>
            <a:fillRect/>
          </a:stretch>
        </p:blipFill>
        <p:spPr bwMode="auto">
          <a:xfrm>
            <a:off x="5015345" y="3879274"/>
            <a:ext cx="3865417" cy="242714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alibri" pitchFamily="34" charset="0"/>
              </a:rPr>
              <a:t>TEACHER AS COUNSELOR</a:t>
            </a:r>
            <a:endParaRPr lang="en-US" sz="3600" b="1" dirty="0">
              <a:latin typeface="Calibri" pitchFamily="34" charset="0"/>
            </a:endParaRPr>
          </a:p>
        </p:txBody>
      </p:sp>
      <p:sp>
        <p:nvSpPr>
          <p:cNvPr id="3" name="Content Placeholder 2"/>
          <p:cNvSpPr>
            <a:spLocks noGrp="1"/>
          </p:cNvSpPr>
          <p:nvPr>
            <p:ph idx="1"/>
          </p:nvPr>
        </p:nvSpPr>
        <p:spPr/>
        <p:txBody>
          <a:bodyPr>
            <a:normAutofit/>
          </a:bodyPr>
          <a:lstStyle/>
          <a:p>
            <a:r>
              <a:rPr lang="en-US" sz="2400" b="1" dirty="0" smtClean="0">
                <a:solidFill>
                  <a:srgbClr val="FF0000"/>
                </a:solidFill>
                <a:latin typeface="Calibri" pitchFamily="34" charset="0"/>
              </a:rPr>
              <a:t>T</a:t>
            </a:r>
            <a:r>
              <a:rPr lang="en-US" sz="2400" b="1" dirty="0" smtClean="0">
                <a:latin typeface="Calibri" pitchFamily="34" charset="0"/>
              </a:rPr>
              <a:t>rustworthy / Tolerant</a:t>
            </a:r>
          </a:p>
          <a:p>
            <a:r>
              <a:rPr lang="en-US" sz="2400" b="1" dirty="0" smtClean="0">
                <a:solidFill>
                  <a:srgbClr val="FF0000"/>
                </a:solidFill>
                <a:latin typeface="Calibri" pitchFamily="34" charset="0"/>
              </a:rPr>
              <a:t>E</a:t>
            </a:r>
            <a:r>
              <a:rPr lang="en-US" sz="2400" b="1" dirty="0" smtClean="0">
                <a:latin typeface="Calibri" pitchFamily="34" charset="0"/>
              </a:rPr>
              <a:t>nergetic</a:t>
            </a:r>
          </a:p>
          <a:p>
            <a:r>
              <a:rPr lang="en-US" sz="2400" b="1" dirty="0" smtClean="0">
                <a:solidFill>
                  <a:srgbClr val="FF0000"/>
                </a:solidFill>
                <a:latin typeface="Calibri" pitchFamily="34" charset="0"/>
              </a:rPr>
              <a:t>A</a:t>
            </a:r>
            <a:r>
              <a:rPr lang="en-US" sz="2400" b="1" dirty="0" smtClean="0">
                <a:latin typeface="Calibri" pitchFamily="34" charset="0"/>
              </a:rPr>
              <a:t>wesome </a:t>
            </a:r>
          </a:p>
          <a:p>
            <a:r>
              <a:rPr lang="en-US" sz="2400" b="1" dirty="0" smtClean="0">
                <a:solidFill>
                  <a:srgbClr val="FF0000"/>
                </a:solidFill>
                <a:latin typeface="Calibri" pitchFamily="34" charset="0"/>
              </a:rPr>
              <a:t>C</a:t>
            </a:r>
            <a:r>
              <a:rPr lang="en-US" sz="2400" b="1" dirty="0" smtClean="0">
                <a:latin typeface="Calibri" pitchFamily="34" charset="0"/>
              </a:rPr>
              <a:t>aring</a:t>
            </a:r>
          </a:p>
          <a:p>
            <a:r>
              <a:rPr lang="en-US" sz="2400" b="1" dirty="0" smtClean="0">
                <a:solidFill>
                  <a:srgbClr val="FF0000"/>
                </a:solidFill>
                <a:latin typeface="Calibri" pitchFamily="34" charset="0"/>
              </a:rPr>
              <a:t>H</a:t>
            </a:r>
            <a:r>
              <a:rPr lang="en-US" sz="2400" b="1" dirty="0" smtClean="0">
                <a:latin typeface="Calibri" pitchFamily="34" charset="0"/>
              </a:rPr>
              <a:t>elper / Humble</a:t>
            </a:r>
          </a:p>
          <a:p>
            <a:r>
              <a:rPr lang="en-US" sz="2400" b="1" dirty="0" smtClean="0">
                <a:solidFill>
                  <a:srgbClr val="FF0000"/>
                </a:solidFill>
                <a:latin typeface="Calibri" pitchFamily="34" charset="0"/>
              </a:rPr>
              <a:t>E</a:t>
            </a:r>
            <a:r>
              <a:rPr lang="en-US" sz="2400" b="1" dirty="0" smtClean="0">
                <a:latin typeface="Calibri" pitchFamily="34" charset="0"/>
              </a:rPr>
              <a:t>ncouraging</a:t>
            </a:r>
          </a:p>
          <a:p>
            <a:r>
              <a:rPr lang="en-US" sz="2400" b="1" dirty="0" smtClean="0">
                <a:solidFill>
                  <a:srgbClr val="FF0000"/>
                </a:solidFill>
                <a:latin typeface="Calibri" pitchFamily="34" charset="0"/>
              </a:rPr>
              <a:t>R</a:t>
            </a:r>
            <a:r>
              <a:rPr lang="en-US" sz="2400" b="1" dirty="0" smtClean="0">
                <a:latin typeface="Calibri" pitchFamily="34" charset="0"/>
              </a:rPr>
              <a:t>esponsible</a:t>
            </a:r>
          </a:p>
          <a:p>
            <a:endParaRPr lang="en-US" sz="2400" dirty="0">
              <a:latin typeface="Calibri" pitchFamily="34" charset="0"/>
            </a:endParaRPr>
          </a:p>
        </p:txBody>
      </p:sp>
      <p:pic>
        <p:nvPicPr>
          <p:cNvPr id="5" name="Picture 2" descr="D:\win7user\Pictures\t3.jpg"/>
          <p:cNvPicPr>
            <a:picLocks noChangeAspect="1" noChangeArrowheads="1"/>
          </p:cNvPicPr>
          <p:nvPr/>
        </p:nvPicPr>
        <p:blipFill>
          <a:blip r:embed="rId3" cstate="print"/>
          <a:srcRect/>
          <a:stretch>
            <a:fillRect/>
          </a:stretch>
        </p:blipFill>
        <p:spPr bwMode="auto">
          <a:xfrm>
            <a:off x="4474020" y="1253206"/>
            <a:ext cx="3853542" cy="4020912"/>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1356</Words>
  <Application>Microsoft Office PowerPoint</Application>
  <PresentationFormat>On-screen Show (4:3)</PresentationFormat>
  <Paragraphs>205</Paragraphs>
  <Slides>22</Slides>
  <Notes>18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BASICS OF COUNSELLING</vt:lpstr>
      <vt:lpstr>Slide 2</vt:lpstr>
      <vt:lpstr> A TEACHER</vt:lpstr>
      <vt:lpstr>ROLE OF A TEACHER</vt:lpstr>
      <vt:lpstr>WHY TEACHER AS COUNSELLOR ?</vt:lpstr>
      <vt:lpstr>Slide 6</vt:lpstr>
      <vt:lpstr>WHY TEACHER AS COUNSELLOR ?</vt:lpstr>
      <vt:lpstr>TEACHER AS A COUNSELOR</vt:lpstr>
      <vt:lpstr>TEACHER AS COUNSELOR</vt:lpstr>
      <vt:lpstr>QUALITIES  of a COUNSELOR</vt:lpstr>
      <vt:lpstr>  COUNSELLING SKILLS </vt:lpstr>
      <vt:lpstr>TWO-BY-TEN (2x10) STRATEGY</vt:lpstr>
      <vt:lpstr>Slide 13</vt:lpstr>
      <vt:lpstr>TWO-BY-TEN (2x10) STRATEGY</vt:lpstr>
      <vt:lpstr>HOW CAN A TEACHER HELP ?</vt:lpstr>
      <vt:lpstr>DO N’TS OF COUNSELLING </vt:lpstr>
      <vt:lpstr>WHEN TO REFER TO OTHER PROFESSIONALS</vt:lpstr>
      <vt:lpstr>BARRIERS TO COUNSELING  </vt:lpstr>
      <vt:lpstr>“Tarre Jamin Par”  PERFECT EXAMPLE OF TEACHER AS COUNSELOR</vt:lpstr>
      <vt:lpstr>PERFECT EXAMPLE  OF  TEACHER AS COUNSELOR</vt:lpstr>
      <vt:lpstr>POWER OF A TEACHER</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Sunita</dc:creator>
  <cp:lastModifiedBy>HIMANI</cp:lastModifiedBy>
  <cp:revision>26</cp:revision>
  <dcterms:modified xsi:type="dcterms:W3CDTF">2019-08-30T21:48:53Z</dcterms:modified>
</cp:coreProperties>
</file>