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84" r:id="rId2"/>
    <p:sldMasterId id="2147483696" r:id="rId3"/>
    <p:sldMasterId id="2147483708" r:id="rId4"/>
  </p:sldMasterIdLst>
  <p:notesMasterIdLst>
    <p:notesMasterId r:id="rId43"/>
  </p:notesMasterIdLst>
  <p:sldIdLst>
    <p:sldId id="1254" r:id="rId5"/>
    <p:sldId id="1256" r:id="rId6"/>
    <p:sldId id="1255" r:id="rId7"/>
    <p:sldId id="1218" r:id="rId8"/>
    <p:sldId id="1222" r:id="rId9"/>
    <p:sldId id="1253" r:id="rId10"/>
    <p:sldId id="1212" r:id="rId11"/>
    <p:sldId id="1224" r:id="rId12"/>
    <p:sldId id="1223" r:id="rId13"/>
    <p:sldId id="1169" r:id="rId14"/>
    <p:sldId id="1226" r:id="rId15"/>
    <p:sldId id="1225" r:id="rId16"/>
    <p:sldId id="1227" r:id="rId17"/>
    <p:sldId id="1228" r:id="rId18"/>
    <p:sldId id="1229" r:id="rId19"/>
    <p:sldId id="1258" r:id="rId20"/>
    <p:sldId id="1231" r:id="rId21"/>
    <p:sldId id="1232" r:id="rId22"/>
    <p:sldId id="1233" r:id="rId23"/>
    <p:sldId id="1234" r:id="rId24"/>
    <p:sldId id="1235" r:id="rId25"/>
    <p:sldId id="1236" r:id="rId26"/>
    <p:sldId id="1237" r:id="rId27"/>
    <p:sldId id="1238" r:id="rId28"/>
    <p:sldId id="1239" r:id="rId29"/>
    <p:sldId id="1240" r:id="rId30"/>
    <p:sldId id="1259" r:id="rId31"/>
    <p:sldId id="1242" r:id="rId32"/>
    <p:sldId id="1243" r:id="rId33"/>
    <p:sldId id="1244" r:id="rId34"/>
    <p:sldId id="1250" r:id="rId35"/>
    <p:sldId id="1251" r:id="rId36"/>
    <p:sldId id="1252" r:id="rId37"/>
    <p:sldId id="1245" r:id="rId38"/>
    <p:sldId id="1246" r:id="rId39"/>
    <p:sldId id="1247" r:id="rId40"/>
    <p:sldId id="1248" r:id="rId41"/>
    <p:sldId id="124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v8Weuj+eU0BOg4p7wTfDw==" hashData="CjwXRwiOuWY+LkvbgBpuZrd2b3L2a2Yh345GTX3nKS8Cox3m8l8DYwsfySjQDreNNKMMWrS7mP6e+M/oVsp0P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EFB"/>
    <a:srgbClr val="0F9E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85506" autoAdjust="0"/>
  </p:normalViewPr>
  <p:slideViewPr>
    <p:cSldViewPr snapToGrid="0">
      <p:cViewPr varScale="1">
        <p:scale>
          <a:sx n="72" d="100"/>
          <a:sy n="72" d="100"/>
        </p:scale>
        <p:origin x="789" y="27"/>
      </p:cViewPr>
      <p:guideLst/>
    </p:cSldViewPr>
  </p:slideViewPr>
  <p:notesTextViewPr>
    <p:cViewPr>
      <p:scale>
        <a:sx n="114" d="100"/>
        <a:sy n="114"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8T18:04:45.428"/>
    </inkml:context>
    <inkml:brush xml:id="br0">
      <inkml:brushProperty name="width" value="0.2" units="cm"/>
      <inkml:brushProperty name="height" value="0.2" units="cm"/>
      <inkml:brushProperty name="color" value="#E71224"/>
    </inkml:brush>
  </inkml:definitions>
  <inkml:trace contextRef="#ctx0" brushRef="#br0">2519 88 24575,'-49'0'0,"2"0"0,0 0 0,4 0 0,0 0 0,0-2 0,-1-2 0,0 0 0,-4-2 0,-3-3 0,-6-1 0,-2-2 0,-1 2 0,-1 2 0,1 0 0,4 1 0,4 2 0,5 2 0,3 3 0,1 0 0,2 0 0,2 0 0,4 0 0,4 0 0,-1 0 0,-2 0 0,-4 0 0,0 0 0,2 0 0,6 0 0,5 0 0,0 0 0,6 3 0,-3 3 0,1 2 0,-1 3 0,-2 1 0,-1 0 0,-3 1 0,-1 1 0,0 2 0,0 0 0,5-1 0,1-1 0,2-2 0,-1 2 0,1-1 0,0 0 0,0 3 0,3-1 0,-1 2 0,-2 1 0,2 1 0,-2 2 0,0 1 0,-5 6 0,-3 4 0,-5 2 0,-1 2 0,5-2 0,2 2 0,5-3 0,1 1 0,1-1 0,0-3 0,-2 3 0,3 0 0,-2 3 0,2 0 0,0 0 0,0-3 0,2-2 0,1-2 0,4-3 0,1 2 0,-1 2 0,-1 3 0,0 4 0,2-3 0,2-2 0,1-3 0,4-3 0,0 3 0,0 0 0,-1 3 0,-1-1 0,3-2 0,-2 0 0,3-4 0,-3 4 0,0 4 0,2 4 0,-2 3 0,3-3 0,0 0 0,1-4 0,2-1 0,0-1 0,0-2 0,0 1 0,0 2 0,0-2 0,0-1 0,0-1 0,0-4 0,0 1 0,0-1 0,0 1 0,0-4 0,0 0 0,0 0 0,0 0 0,0 7 0,4 5 0,3 5 0,8 4 0,3 0 0,1-4 0,-1-5 0,-4-7 0,-3-6 0,-2-5 0,-1-3 0,1-1 0,5 0 0,1 4 0,4 3 0,2 4 0,2 2 0,9 2 0,8 1 0,9 5 0,5 4 0,1 1 0,2 1 0,-4-5 0,-2-9 0,-5-7 0,-3-4 0,-1-5 0,-3 2 0,-2-4 0,0 1 0,-1-2 0,3 0 0,-1-2 0,-1-3 0,2 0 0,0 0 0,0 0 0,-2 0 0,-4 0 0,-4 0 0,-1 0 0,-3-4 0,-1-4 0,4-3 0,1-6 0,1 1 0,-2-2 0,-4-3 0,1-1 0,-1-2 0,0-1 0,1 1 0,-2-1 0,-1 1 0,-1 0 0,-2 0 0,1-3 0,2-2 0,1 0 0,1 0 0,1 0 0,-3 2 0,0 1 0,0 1 0,-4 4 0,3 0 0,1 0 0,-2-1 0,1-3 0,-2-4 0,1-4 0,0 0 0,-2-2 0,1 2 0,-3 4 0,-2 1 0,-2 3 0,-2 1 0,-1 0 0,2-1 0,0 1 0,-1-1 0,2 1 0,1 1 0,-2 2 0,1 0 0,-1-4 0,1-8 0,2-6 0,1-8 0,3-3 0,0-1 0,-1 0 0,1 6 0,-4 3 0,-2 5 0,-1 3 0,-1 1 0,3-1 0,0-3 0,1-1 0,1-1 0,-1 2 0,0 2 0,0 2 0,1-3 0,-2 3 0,-3 2 0,0 3 0,-4 3 0,0 1 0,0 0 0,-2 2 0,1 1 0,-2 4 0,0-2 0,0 2 0,-1 0 0,2-1 0,-1 3 0,0-2 0,-3 1 0,0-2 0,0-3 0,0 0 0,0-4 0,0 1 0,0 0 0,0 0 0,0 3 0,0 0 0,0 1 0,0 3 0,0 1 0,0 2 0,0 3 0,0 0 0,0 1 0,0 0 0,0-2 0,0-1 0,0-2 0,0 1 0,0 2 0,0 1 0,0 2 0,0 0 0,0-2 0,0-3 0,-3-5 0,0 3 0,0-1 0,-4 4 0,5 5 0,-3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75F863-1131-1446-A63C-8B14EC2BC00C}"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D4315-208F-FC49-97E5-C8429A9E8B8B}" type="slidenum">
              <a:rPr lang="en-US" smtClean="0"/>
              <a:t>‹#›</a:t>
            </a:fld>
            <a:endParaRPr lang="en-US"/>
          </a:p>
        </p:txBody>
      </p:sp>
    </p:spTree>
    <p:extLst>
      <p:ext uri="{BB962C8B-B14F-4D97-AF65-F5344CB8AC3E}">
        <p14:creationId xmlns:p14="http://schemas.microsoft.com/office/powerpoint/2010/main" val="375374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This module aims to  empower teachers to enhance lesson delivery, address adolescent </a:t>
            </a:r>
            <a:r>
              <a:rPr lang="en-IN" dirty="0" err="1"/>
              <a:t>behavioral</a:t>
            </a:r>
            <a:r>
              <a:rPr lang="en-IN" dirty="0"/>
              <a:t> challenges non-judgmentally, and identify gaps effectively. Equipped with these skills, teachers become true mentors, positively impacting adolescents’ academic, emotional, and social growth</a:t>
            </a:r>
            <a:endParaRPr lang="en-US" dirty="0"/>
          </a:p>
        </p:txBody>
      </p:sp>
      <p:sp>
        <p:nvSpPr>
          <p:cNvPr id="4" name="Slide Number Placeholder 3"/>
          <p:cNvSpPr>
            <a:spLocks noGrp="1"/>
          </p:cNvSpPr>
          <p:nvPr>
            <p:ph type="sldNum" sz="quarter" idx="5"/>
          </p:nvPr>
        </p:nvSpPr>
        <p:spPr/>
        <p:txBody>
          <a:bodyPr/>
          <a:lstStyle/>
          <a:p>
            <a:fld id="{F44D4315-208F-FC49-97E5-C8429A9E8B8B}" type="slidenum">
              <a:rPr lang="en-US" smtClean="0"/>
              <a:t>3</a:t>
            </a:fld>
            <a:endParaRPr lang="en-US"/>
          </a:p>
        </p:txBody>
      </p:sp>
    </p:spTree>
    <p:extLst>
      <p:ext uri="{BB962C8B-B14F-4D97-AF65-F5344CB8AC3E}">
        <p14:creationId xmlns:p14="http://schemas.microsoft.com/office/powerpoint/2010/main" val="26099456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99A-76D9-4199-818A-F64F78523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3276A-E1D8-B07B-345A-35B0274B0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9D17B-7846-2B61-57C7-857391166B0B}"/>
              </a:ext>
            </a:extLst>
          </p:cNvPr>
          <p:cNvSpPr>
            <a:spLocks noGrp="1"/>
          </p:cNvSpPr>
          <p:nvPr>
            <p:ph type="body" idx="1"/>
          </p:nvPr>
        </p:nvSpPr>
        <p:spPr/>
        <p:txBody>
          <a:bodyPr/>
          <a:lstStyle/>
          <a:p>
            <a:r>
              <a:rPr lang="en-US" dirty="0"/>
              <a:t>Brain is moldable during teen years. </a:t>
            </a:r>
            <a:r>
              <a:rPr lang="en-US" b="1" dirty="0"/>
              <a:t>It is like a sponge and absorbs new thing quickly</a:t>
            </a:r>
            <a:r>
              <a:rPr lang="en-US" dirty="0"/>
              <a:t>. </a:t>
            </a:r>
          </a:p>
          <a:p>
            <a:r>
              <a:rPr lang="en-US" dirty="0"/>
              <a:t>So we have to be careful to what it is exposed and what it picks up. </a:t>
            </a:r>
          </a:p>
          <a:p>
            <a:endParaRPr lang="en-US" dirty="0"/>
          </a:p>
        </p:txBody>
      </p:sp>
      <p:sp>
        <p:nvSpPr>
          <p:cNvPr id="4" name="Slide Number Placeholder 3">
            <a:extLst>
              <a:ext uri="{FF2B5EF4-FFF2-40B4-BE49-F238E27FC236}">
                <a16:creationId xmlns:a16="http://schemas.microsoft.com/office/drawing/2014/main" id="{110AAE7D-FF0D-4FCA-8473-3A2D3DA29B46}"/>
              </a:ext>
            </a:extLst>
          </p:cNvPr>
          <p:cNvSpPr>
            <a:spLocks noGrp="1"/>
          </p:cNvSpPr>
          <p:nvPr>
            <p:ph type="sldNum" sz="quarter" idx="5"/>
          </p:nvPr>
        </p:nvSpPr>
        <p:spPr/>
        <p:txBody>
          <a:bodyPr/>
          <a:lstStyle/>
          <a:p>
            <a:fld id="{F44D4315-208F-FC49-97E5-C8429A9E8B8B}" type="slidenum">
              <a:rPr lang="en-US" smtClean="0"/>
              <a:t>12</a:t>
            </a:fld>
            <a:endParaRPr lang="en-US"/>
          </a:p>
        </p:txBody>
      </p:sp>
    </p:spTree>
    <p:extLst>
      <p:ext uri="{BB962C8B-B14F-4D97-AF65-F5344CB8AC3E}">
        <p14:creationId xmlns:p14="http://schemas.microsoft.com/office/powerpoint/2010/main" val="1720479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centre for emotions in brain (</a:t>
            </a:r>
            <a:r>
              <a:rPr lang="en-IN" baseline="0" dirty="0"/>
              <a:t> amygdala),  develops faster than, the seat for thinking (prefrontal cortex) . Hence, they display a lot of emotional instability for long period.</a:t>
            </a:r>
          </a:p>
          <a:p>
            <a:r>
              <a:rPr lang="en-IN" baseline="0" dirty="0"/>
              <a:t>Anger outbursts, arguments, crying spells, irritability are commonly seen as a result of poor emotional control. Romantic love,  attraction, possessiveness for persons outside of  family is experienced. Getting markedly  influenced by  someone, a teacher, a mentor, a celebrity, a religious or social leader etc. and trying to achieve some virtues like him is common. </a:t>
            </a:r>
          </a:p>
          <a:p>
            <a:r>
              <a:rPr lang="en-IN" baseline="0" dirty="0"/>
              <a:t>Mood swings last only for a few minutes to hours. Any mood deviation lasting persistently for more than two weeks needs to be addressed. Sad mood manifested by remaining aloof, not enjoying previously enjoyable activities, remaining silent,  disinterested in surroundings, talking low about self, situation and future etc. I am worthless, future is hopeless, I am helpless etc. </a:t>
            </a:r>
            <a:endParaRPr lang="en-IN" dirty="0"/>
          </a:p>
          <a:p>
            <a:endParaRPr lang="en-US" dirty="0"/>
          </a:p>
          <a:p>
            <a:endParaRPr lang="en-US" dirty="0"/>
          </a:p>
        </p:txBody>
      </p:sp>
      <p:sp>
        <p:nvSpPr>
          <p:cNvPr id="4" name="Slide Number Placeholder 3"/>
          <p:cNvSpPr>
            <a:spLocks noGrp="1"/>
          </p:cNvSpPr>
          <p:nvPr>
            <p:ph type="sldNum" sz="quarter" idx="5"/>
          </p:nvPr>
        </p:nvSpPr>
        <p:spPr/>
        <p:txBody>
          <a:bodyPr/>
          <a:lstStyle/>
          <a:p>
            <a:fld id="{F44D4315-208F-FC49-97E5-C8429A9E8B8B}" type="slidenum">
              <a:rPr lang="en-US" smtClean="0"/>
              <a:t>13</a:t>
            </a:fld>
            <a:endParaRPr lang="en-US"/>
          </a:p>
        </p:txBody>
      </p:sp>
    </p:spTree>
    <p:extLst>
      <p:ext uri="{BB962C8B-B14F-4D97-AF65-F5344CB8AC3E}">
        <p14:creationId xmlns:p14="http://schemas.microsoft.com/office/powerpoint/2010/main" val="1648608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Early adolescents are confused about their changing body and mind. They want repeated assurance that what they are going through is “ normal”. Hence they are curiously looking for knowledge in this regard, from friends and other available ( authentic/unauthentic) sources. </a:t>
            </a:r>
          </a:p>
          <a:p>
            <a:r>
              <a:rPr lang="en-IN" dirty="0"/>
              <a:t>They always have a feeling that</a:t>
            </a:r>
            <a:r>
              <a:rPr lang="en-IN" baseline="0" dirty="0"/>
              <a:t> the world is watching them. Hence, they are very much conscious of their looks and bearing. On stage phenomenon. </a:t>
            </a:r>
          </a:p>
          <a:p>
            <a:r>
              <a:rPr lang="en-IN" baseline="0" dirty="0"/>
              <a:t>In the process of defining self, the  middle adolescents, they try and explore different styles of thinking and behaviour. They demand a lot of independence, privacy and ‘me time’ for the same.</a:t>
            </a:r>
          </a:p>
          <a:p>
            <a:r>
              <a:rPr lang="en-IN" baseline="0" dirty="0"/>
              <a:t>By late adolescence, they have found out what type of persona they hold and are comfortably adjusted with it.</a:t>
            </a:r>
            <a:endParaRPr lang="en-IN"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14</a:t>
            </a:fld>
            <a:endParaRPr lang="en-US"/>
          </a:p>
        </p:txBody>
      </p:sp>
    </p:spTree>
    <p:extLst>
      <p:ext uri="{BB962C8B-B14F-4D97-AF65-F5344CB8AC3E}">
        <p14:creationId xmlns:p14="http://schemas.microsoft.com/office/powerpoint/2010/main" val="49669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For achieving self identity, adolescents need to break away from the</a:t>
            </a:r>
            <a:r>
              <a:rPr lang="en-IN" baseline="0" dirty="0"/>
              <a:t> (</a:t>
            </a:r>
            <a:r>
              <a:rPr lang="en-IN" dirty="0"/>
              <a:t>emotional) shelter</a:t>
            </a:r>
            <a:r>
              <a:rPr lang="en-IN" baseline="0" dirty="0"/>
              <a:t> of the parents. Hence they start distancing.</a:t>
            </a:r>
          </a:p>
          <a:p>
            <a:r>
              <a:rPr lang="en-IN" baseline="0" dirty="0"/>
              <a:t>In the middle adolescents, they use their newly acquired skills  on two safest platforms, the home and the school.  They argue, misbehave, break the rules and try all sorts of power struggle, (basically and unknowingly to learn from it). They thus get confidence in their newly learnt abilities and feel equipped to face the larger world outside.</a:t>
            </a:r>
          </a:p>
          <a:p>
            <a:r>
              <a:rPr lang="en-IN" baseline="0" dirty="0"/>
              <a:t>As late adolescents, they come back to family as independent persons and join hands with parents.</a:t>
            </a:r>
          </a:p>
          <a:p>
            <a:endParaRPr lang="en-IN" baseline="0" dirty="0"/>
          </a:p>
          <a:p>
            <a:endParaRPr lang="en-IN" baseline="0" dirty="0"/>
          </a:p>
          <a:p>
            <a:r>
              <a:rPr lang="en-IN" baseline="0" dirty="0"/>
              <a:t>Early: Doesn’t like being instructed by parents, sulks </a:t>
            </a:r>
          </a:p>
          <a:p>
            <a:r>
              <a:rPr lang="en-IN" baseline="0" dirty="0"/>
              <a:t>Middle: Openly questions and argues</a:t>
            </a:r>
          </a:p>
          <a:p>
            <a:r>
              <a:rPr lang="en-IN" baseline="0" dirty="0"/>
              <a:t>Late: starts understanding  parents’ intentions and view points </a:t>
            </a:r>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15</a:t>
            </a:fld>
            <a:endParaRPr lang="en-US"/>
          </a:p>
        </p:txBody>
      </p:sp>
    </p:spTree>
    <p:extLst>
      <p:ext uri="{BB962C8B-B14F-4D97-AF65-F5344CB8AC3E}">
        <p14:creationId xmlns:p14="http://schemas.microsoft.com/office/powerpoint/2010/main" val="435990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45E64-6041-01CA-AB83-2392F0FC8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3F62BA-3741-7317-657A-59B5DDD6D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77A086-97A5-D5BB-AFEB-728A5B3F866C}"/>
              </a:ext>
            </a:extLst>
          </p:cNvPr>
          <p:cNvSpPr>
            <a:spLocks noGrp="1"/>
          </p:cNvSpPr>
          <p:nvPr>
            <p:ph type="body" idx="1"/>
          </p:nvPr>
        </p:nvSpPr>
        <p:spPr/>
        <p:txBody>
          <a:bodyPr/>
          <a:lstStyle/>
          <a:p>
            <a:r>
              <a:rPr lang="en-IN" dirty="0"/>
              <a:t>With the new hormonal surges</a:t>
            </a:r>
            <a:r>
              <a:rPr lang="en-IN" baseline="0" dirty="0"/>
              <a:t> and the sexual urges, early adolescents seek solace in their peers. Sharing perceptions (presented as knowledge) is common, more so with wide media usage. Self exploration is almost universal.</a:t>
            </a:r>
          </a:p>
          <a:p>
            <a:r>
              <a:rPr lang="en-IN" baseline="0" dirty="0"/>
              <a:t>Middle adolescents face even  more of the hormonal dance within. Self gratification naturally follows. Simultaneously, they start getting idea of their homo, hetero, or bisexual orientation. They fall for their crushes accordingly . They indulge in a lot of sexual experimentation.</a:t>
            </a:r>
          </a:p>
          <a:p>
            <a:r>
              <a:rPr lang="en-IN" baseline="0" dirty="0"/>
              <a:t>In late adolescence, the sexual orientation is well established. Long term commitments may follow. </a:t>
            </a:r>
          </a:p>
          <a:p>
            <a:endParaRPr lang="en-US" dirty="0"/>
          </a:p>
          <a:p>
            <a:endParaRPr lang="en-IN" baseline="0" dirty="0"/>
          </a:p>
        </p:txBody>
      </p:sp>
      <p:sp>
        <p:nvSpPr>
          <p:cNvPr id="4" name="Slide Number Placeholder 3">
            <a:extLst>
              <a:ext uri="{FF2B5EF4-FFF2-40B4-BE49-F238E27FC236}">
                <a16:creationId xmlns:a16="http://schemas.microsoft.com/office/drawing/2014/main" id="{AB720C7E-AE7A-B5E4-8653-666ECDEDACBF}"/>
              </a:ext>
            </a:extLst>
          </p:cNvPr>
          <p:cNvSpPr>
            <a:spLocks noGrp="1"/>
          </p:cNvSpPr>
          <p:nvPr>
            <p:ph type="sldNum" sz="quarter" idx="5"/>
          </p:nvPr>
        </p:nvSpPr>
        <p:spPr/>
        <p:txBody>
          <a:bodyPr/>
          <a:lstStyle/>
          <a:p>
            <a:fld id="{F44D4315-208F-FC49-97E5-C8429A9E8B8B}" type="slidenum">
              <a:rPr lang="en-US" smtClean="0"/>
              <a:t>16</a:t>
            </a:fld>
            <a:endParaRPr lang="en-US"/>
          </a:p>
        </p:txBody>
      </p:sp>
    </p:spTree>
    <p:extLst>
      <p:ext uri="{BB962C8B-B14F-4D97-AF65-F5344CB8AC3E}">
        <p14:creationId xmlns:p14="http://schemas.microsoft.com/office/powerpoint/2010/main" val="4153424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This slide explains how</a:t>
            </a:r>
            <a:r>
              <a:rPr lang="en-IN" baseline="0" dirty="0"/>
              <a:t> the curriculum could be designed according to cognitive stages.</a:t>
            </a:r>
            <a:endParaRPr lang="en-IN"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17</a:t>
            </a:fld>
            <a:endParaRPr lang="en-US"/>
          </a:p>
        </p:txBody>
      </p:sp>
    </p:spTree>
    <p:extLst>
      <p:ext uri="{BB962C8B-B14F-4D97-AF65-F5344CB8AC3E}">
        <p14:creationId xmlns:p14="http://schemas.microsoft.com/office/powerpoint/2010/main" val="1193553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For children, teacher is an ideal person and follow her faithfully.  It is no more so as adolescence sets in . They understand that teacher is not perfect.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dirty="0"/>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Early teenager-Not as obedient as younger children, </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Form close groups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Teacher is judged and commented upon.</a:t>
            </a:r>
          </a:p>
          <a:p>
            <a:pPr marL="342900" indent="-342900">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Middle teenager </a:t>
            </a:r>
            <a:r>
              <a:rPr lang="en-IN" dirty="0">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r>
              <a:rPr lang="en-IN" b="1" dirty="0"/>
              <a:t>Foster Inclusion: Create a supportive environment where all students feel accepted</a:t>
            </a:r>
            <a:r>
              <a:rPr lang="en-IN" dirty="0"/>
              <a:t>, reducing the pressure to "fit in" by celebrating diversity and individuality.</a:t>
            </a:r>
          </a:p>
          <a:p>
            <a:r>
              <a:rPr lang="en-IN" b="1" dirty="0"/>
              <a:t>Set Clear Expectations</a:t>
            </a:r>
            <a:r>
              <a:rPr lang="en-IN" dirty="0"/>
              <a:t>: Establish and consistently enforce clear boundaries while explaining their importance, helping students balance group belonging with discipline.</a:t>
            </a:r>
          </a:p>
          <a:p>
            <a:r>
              <a:rPr lang="en-IN" b="1" dirty="0"/>
              <a:t>Engage Actively: Incorporate interactive and relatable teaching </a:t>
            </a:r>
            <a:r>
              <a:rPr lang="en-IN" dirty="0"/>
              <a:t>methods that resonate with their need for social connection and reduce perceived undisciplined </a:t>
            </a:r>
            <a:r>
              <a:rPr lang="en-IN" dirty="0" err="1"/>
              <a:t>behavior</a:t>
            </a:r>
            <a:r>
              <a:rPr lang="en-IN" dirty="0"/>
              <a:t>.</a:t>
            </a:r>
          </a:p>
          <a:p>
            <a:pPr marL="457200" indent="-457200">
              <a:buFont typeface="Arial" panose="020B0604020202020204" pitchFamily="34" charset="0"/>
              <a:buChar char="•"/>
            </a:pPr>
            <a:endParaRPr lang="en-IN" dirty="0">
              <a:latin typeface="Times New Roman" panose="02020603050405020304" pitchFamily="18" charset="0"/>
              <a:cs typeface="Times New Roman" panose="02020603050405020304" pitchFamily="18" charset="0"/>
            </a:endParaRPr>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18</a:t>
            </a:fld>
            <a:endParaRPr lang="en-US"/>
          </a:p>
        </p:txBody>
      </p:sp>
    </p:spTree>
    <p:extLst>
      <p:ext uri="{BB962C8B-B14F-4D97-AF65-F5344CB8AC3E}">
        <p14:creationId xmlns:p14="http://schemas.microsoft.com/office/powerpoint/2010/main" val="207285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adolescents  form gangs. They are rigid regarding whom to accommodate and whom to refuse. </a:t>
            </a:r>
          </a:p>
          <a:p>
            <a:r>
              <a:rPr lang="en-US" dirty="0"/>
              <a:t>Students who are different from the average group members are less likely to be accommodated. </a:t>
            </a:r>
          </a:p>
          <a:p>
            <a:r>
              <a:rPr lang="en-US" dirty="0"/>
              <a:t>Toppers, achievers and bookworms are outcast by average students.   </a:t>
            </a:r>
          </a:p>
          <a:p>
            <a:r>
              <a:rPr lang="en-US" dirty="0"/>
              <a:t>Accepting the differences is not very easy. </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19</a:t>
            </a:fld>
            <a:endParaRPr lang="en-US"/>
          </a:p>
        </p:txBody>
      </p:sp>
    </p:spTree>
    <p:extLst>
      <p:ext uri="{BB962C8B-B14F-4D97-AF65-F5344CB8AC3E}">
        <p14:creationId xmlns:p14="http://schemas.microsoft.com/office/powerpoint/2010/main" val="287115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At this stage, the adolescents</a:t>
            </a:r>
            <a:r>
              <a:rPr lang="en-IN" baseline="0" dirty="0"/>
              <a:t> live for the moment. They can not connect past or future with the present. </a:t>
            </a:r>
          </a:p>
          <a:p>
            <a:r>
              <a:rPr lang="en-IN" baseline="0" dirty="0"/>
              <a:t>Hence “study hard if you want to be a doctor” carries no meaning . Instead, they would happily study for an immediate reward like a pat from the teacher.</a:t>
            </a:r>
          </a:p>
          <a:p>
            <a:r>
              <a:rPr lang="en-IN" baseline="0" dirty="0"/>
              <a:t>This poor connection makes them commit “silly” mistakes. </a:t>
            </a:r>
          </a:p>
          <a:p>
            <a:r>
              <a:rPr lang="en-IN" baseline="0" dirty="0"/>
              <a:t>Since they can not find out alternate pathways, they get fumbled by small hurdles.</a:t>
            </a:r>
            <a:endParaRPr lang="en-IN" dirty="0"/>
          </a:p>
          <a:p>
            <a:endParaRPr lang="en-US" dirty="0"/>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20</a:t>
            </a:fld>
            <a:endParaRPr lang="en-US"/>
          </a:p>
        </p:txBody>
      </p:sp>
    </p:spTree>
    <p:extLst>
      <p:ext uri="{BB962C8B-B14F-4D97-AF65-F5344CB8AC3E}">
        <p14:creationId xmlns:p14="http://schemas.microsoft.com/office/powerpoint/2010/main" val="198799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a:t>Peer affiliation : following the group norm, is the most important for adolescents. They disobey the elders and choose to be with their peers.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baseline="0" dirty="0"/>
              <a:t>They sometimes just want to test the waters… and check how the teacher reacts </a:t>
            </a:r>
          </a:p>
          <a:p>
            <a:endParaRPr lang="en-IN" baseline="0" dirty="0"/>
          </a:p>
          <a:p>
            <a:r>
              <a:rPr lang="en-IN" baseline="0" dirty="0"/>
              <a:t>Experimentation and trying out new styles, new ideas, new hobbies, new concepts is a part of growing up. </a:t>
            </a:r>
          </a:p>
          <a:p>
            <a:r>
              <a:rPr lang="en-IN" baseline="0" dirty="0"/>
              <a:t>It might result from following the current trend.  </a:t>
            </a:r>
          </a:p>
        </p:txBody>
      </p:sp>
      <p:sp>
        <p:nvSpPr>
          <p:cNvPr id="4" name="Slide Number Placeholder 3"/>
          <p:cNvSpPr>
            <a:spLocks noGrp="1"/>
          </p:cNvSpPr>
          <p:nvPr>
            <p:ph type="sldNum" sz="quarter" idx="5"/>
          </p:nvPr>
        </p:nvSpPr>
        <p:spPr/>
        <p:txBody>
          <a:bodyPr/>
          <a:lstStyle/>
          <a:p>
            <a:fld id="{F44D4315-208F-FC49-97E5-C8429A9E8B8B}" type="slidenum">
              <a:rPr lang="en-US" smtClean="0"/>
              <a:t>21</a:t>
            </a:fld>
            <a:endParaRPr lang="en-US"/>
          </a:p>
        </p:txBody>
      </p:sp>
    </p:spTree>
    <p:extLst>
      <p:ext uri="{BB962C8B-B14F-4D97-AF65-F5344CB8AC3E}">
        <p14:creationId xmlns:p14="http://schemas.microsoft.com/office/powerpoint/2010/main" val="425546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4D4315-208F-FC49-97E5-C8429A9E8B8B}" type="slidenum">
              <a:rPr lang="en-US" smtClean="0"/>
              <a:t>4</a:t>
            </a:fld>
            <a:endParaRPr lang="en-US"/>
          </a:p>
        </p:txBody>
      </p:sp>
    </p:spTree>
    <p:extLst>
      <p:ext uri="{BB962C8B-B14F-4D97-AF65-F5344CB8AC3E}">
        <p14:creationId xmlns:p14="http://schemas.microsoft.com/office/powerpoint/2010/main" val="1617364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this stage, adolescents start thinking beyond what is observable. They can understand abstract concepts of higher mathematics, science</a:t>
            </a:r>
            <a:r>
              <a:rPr lang="en-IN" baseline="0" dirty="0"/>
              <a:t> and</a:t>
            </a:r>
            <a:r>
              <a:rPr lang="en-IN" dirty="0"/>
              <a:t> literature.</a:t>
            </a:r>
          </a:p>
          <a:p>
            <a:r>
              <a:rPr lang="en-IN" dirty="0"/>
              <a:t>They</a:t>
            </a:r>
            <a:r>
              <a:rPr lang="en-IN" baseline="0" dirty="0"/>
              <a:t> can think of possible consequences of current actions, but only in calm state of mind. During any type of stress, they revert back and are highly likely to commit mistakes. Peer pressure, exam anxiety, threat to self esteem, relationship issues etc are stressors which culminate into impulsive high risk behaviours. </a:t>
            </a:r>
            <a:endParaRPr lang="en-IN" dirty="0"/>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22</a:t>
            </a:fld>
            <a:endParaRPr lang="en-US"/>
          </a:p>
        </p:txBody>
      </p:sp>
    </p:spTree>
    <p:extLst>
      <p:ext uri="{BB962C8B-B14F-4D97-AF65-F5344CB8AC3E}">
        <p14:creationId xmlns:p14="http://schemas.microsoft.com/office/powerpoint/2010/main" val="3163847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Abstraction widens and late teenagers can think beyond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likes and dislikes become more clear, late adolescents know for what they should fight.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are also attached strongly to their chosen paths of thoughts and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sports is their passion, they will vehemently vouch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can now view the situation in the context of a group that is being dealt with by an authority. Concept of justice is understood and checked.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sense makes them think and act cohesively.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In case of children,  team-work needs to be supervised by elders.  Adolescents can navigate themselves in flocks. </a:t>
            </a:r>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23</a:t>
            </a:fld>
            <a:endParaRPr lang="en-US"/>
          </a:p>
        </p:txBody>
      </p:sp>
    </p:spTree>
    <p:extLst>
      <p:ext uri="{BB962C8B-B14F-4D97-AF65-F5344CB8AC3E}">
        <p14:creationId xmlns:p14="http://schemas.microsoft.com/office/powerpoint/2010/main" val="1895013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1" i="0" dirty="0"/>
              <a:t>Think of what is ‘possible’, beyond what is ‘observable</a:t>
            </a:r>
            <a:r>
              <a:rPr lang="en-IN" sz="1200" b="0" i="0" dirty="0"/>
              <a:t>’. Can derive meanings out of actions and intentions.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dirty="0"/>
              <a:t>Can understand others’ point of views. Agrees to differ from others’ thought processes and prefers sticking to his own values and beliefs.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dirty="0"/>
              <a:t>More aware of burning social issues, develops his own opinions about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dirty="0"/>
              <a:t>Can think of pros and cons of 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IN" b="1" i="0" dirty="0"/>
              <a:t>Understand long term consequences of current actions</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24</a:t>
            </a:fld>
            <a:endParaRPr lang="en-US"/>
          </a:p>
        </p:txBody>
      </p:sp>
    </p:spTree>
    <p:extLst>
      <p:ext uri="{BB962C8B-B14F-4D97-AF65-F5344CB8AC3E}">
        <p14:creationId xmlns:p14="http://schemas.microsoft.com/office/powerpoint/2010/main" val="2492366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Recurrently looking in the mirror, dressing hair, styling like celebrities, wishing to have perfect figure  etc. are  all normal and a temporary phenomenon. </a:t>
            </a:r>
          </a:p>
          <a:p>
            <a:r>
              <a:rPr lang="en-US" dirty="0"/>
              <a:t>But when the thoughts actions and feelings keep the teen over occupied and disturb his daily routine, studies or relationship with others, it is a cause of concern. </a:t>
            </a:r>
          </a:p>
          <a:p>
            <a:endParaRPr lang="en-US" dirty="0"/>
          </a:p>
          <a:p>
            <a:r>
              <a:rPr lang="en-US" dirty="0"/>
              <a:t>Ups and downs of mood are normal as long as they subside in a span of hours and do not result into abrasive or harmful </a:t>
            </a:r>
            <a:r>
              <a:rPr lang="en-US" dirty="0" err="1"/>
              <a:t>behaviours</a:t>
            </a:r>
            <a:r>
              <a:rPr lang="en-US" dirty="0"/>
              <a:t> for self or others. </a:t>
            </a:r>
          </a:p>
          <a:p>
            <a:endParaRPr lang="en-US" dirty="0"/>
          </a:p>
          <a:p>
            <a:r>
              <a:rPr lang="en-US" dirty="0"/>
              <a:t>Most teens will try out some thrilling experiences like a substance abuse, speedy driving, breaking the rules, visiting night clubs, playing online games,  watching porn. As long as they exert control and stop doing so timely, there is less likelihood of a long term consequence. It should be handled with an attitude of concern without being punitive. As caretakers, we should always promote total abstinence from these activities, better as an  anticipatory guidance.  </a:t>
            </a:r>
          </a:p>
          <a:p>
            <a:endParaRPr lang="en-US" dirty="0"/>
          </a:p>
          <a:p>
            <a:r>
              <a:rPr lang="en-US" dirty="0"/>
              <a:t>Crushes, attractions and sexual experimentations are part of growing up. They should be dealt with non- judgmentally. The risks of unprotected sexual activity and POCSO should be explained to them to save them from being a victim or a culprit.  In India sexual intimacy among teenagers, even consensual, below the age of 18 is a crime. </a:t>
            </a:r>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25</a:t>
            </a:fld>
            <a:endParaRPr lang="en-US"/>
          </a:p>
        </p:txBody>
      </p:sp>
    </p:spTree>
    <p:extLst>
      <p:ext uri="{BB962C8B-B14F-4D97-AF65-F5344CB8AC3E}">
        <p14:creationId xmlns:p14="http://schemas.microsoft.com/office/powerpoint/2010/main" val="2684598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a:t>These behaviours indicate significant mental health disturbances. They are discussed in details in other modules.  </a:t>
            </a:r>
          </a:p>
        </p:txBody>
      </p:sp>
      <p:sp>
        <p:nvSpPr>
          <p:cNvPr id="4" name="Slide Number Placeholder 3"/>
          <p:cNvSpPr>
            <a:spLocks noGrp="1"/>
          </p:cNvSpPr>
          <p:nvPr>
            <p:ph type="sldNum" sz="quarter" idx="5"/>
          </p:nvPr>
        </p:nvSpPr>
        <p:spPr/>
        <p:txBody>
          <a:bodyPr/>
          <a:lstStyle/>
          <a:p>
            <a:fld id="{F44D4315-208F-FC49-97E5-C8429A9E8B8B}" type="slidenum">
              <a:rPr lang="en-US" smtClean="0"/>
              <a:t>26</a:t>
            </a:fld>
            <a:endParaRPr lang="en-US"/>
          </a:p>
        </p:txBody>
      </p:sp>
    </p:spTree>
    <p:extLst>
      <p:ext uri="{BB962C8B-B14F-4D97-AF65-F5344CB8AC3E}">
        <p14:creationId xmlns:p14="http://schemas.microsoft.com/office/powerpoint/2010/main" val="77729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DF6A-070D-6B88-B046-F8E181680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4641E-D684-7FFB-6B4A-642C537B1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D7280-6AE3-C3D5-9345-A83FCE171323}"/>
              </a:ext>
            </a:extLst>
          </p:cNvPr>
          <p:cNvSpPr>
            <a:spLocks noGrp="1"/>
          </p:cNvSpPr>
          <p:nvPr>
            <p:ph type="body" idx="1"/>
          </p:nvPr>
        </p:nvSpPr>
        <p:spPr/>
        <p:txBody>
          <a:bodyPr/>
          <a:lstStyle/>
          <a:p>
            <a:r>
              <a:rPr lang="en-IN" dirty="0"/>
              <a:t>Here, we are trying to recollect</a:t>
            </a:r>
            <a:r>
              <a:rPr lang="en-IN" baseline="0" dirty="0"/>
              <a:t> the thought processes of different stages of development, from primitive thinking  to higher abstraction.</a:t>
            </a:r>
          </a:p>
          <a:p>
            <a:endParaRPr lang="en-IN" baseline="0" dirty="0"/>
          </a:p>
          <a:p>
            <a:r>
              <a:rPr lang="en-IN" baseline="0" dirty="0"/>
              <a:t>The presenter should read out the situation and ask the participants to narrate how the adolescents in three different stages would most likely respond?</a:t>
            </a:r>
          </a:p>
          <a:p>
            <a:endParaRPr lang="en-IN" baseline="0" dirty="0"/>
          </a:p>
          <a:p>
            <a:r>
              <a:rPr lang="en-IN" baseline="0" dirty="0"/>
              <a:t>The next slide should be shown at the end of the discussion. </a:t>
            </a:r>
          </a:p>
          <a:p>
            <a:pPr marL="158750" indent="0">
              <a:buNone/>
            </a:pPr>
            <a:r>
              <a:rPr lang="en-IN" baseline="0" dirty="0"/>
              <a:t> </a:t>
            </a:r>
            <a:endParaRPr lang="en-IN" dirty="0"/>
          </a:p>
          <a:p>
            <a:endParaRPr lang="en-US" dirty="0"/>
          </a:p>
          <a:p>
            <a:endParaRPr lang="en-IN" baseline="0" dirty="0"/>
          </a:p>
        </p:txBody>
      </p:sp>
      <p:sp>
        <p:nvSpPr>
          <p:cNvPr id="4" name="Slide Number Placeholder 3">
            <a:extLst>
              <a:ext uri="{FF2B5EF4-FFF2-40B4-BE49-F238E27FC236}">
                <a16:creationId xmlns:a16="http://schemas.microsoft.com/office/drawing/2014/main" id="{75B5303D-F8A5-40DE-EE4F-DE77D60CFDA8}"/>
              </a:ext>
            </a:extLst>
          </p:cNvPr>
          <p:cNvSpPr>
            <a:spLocks noGrp="1"/>
          </p:cNvSpPr>
          <p:nvPr>
            <p:ph type="sldNum" sz="quarter" idx="5"/>
          </p:nvPr>
        </p:nvSpPr>
        <p:spPr/>
        <p:txBody>
          <a:bodyPr/>
          <a:lstStyle/>
          <a:p>
            <a:fld id="{F44D4315-208F-FC49-97E5-C8429A9E8B8B}" type="slidenum">
              <a:rPr lang="en-US" smtClean="0"/>
              <a:t>27</a:t>
            </a:fld>
            <a:endParaRPr lang="en-US"/>
          </a:p>
        </p:txBody>
      </p:sp>
    </p:spTree>
    <p:extLst>
      <p:ext uri="{BB962C8B-B14F-4D97-AF65-F5344CB8AC3E}">
        <p14:creationId xmlns:p14="http://schemas.microsoft.com/office/powerpoint/2010/main" val="125420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Early Adolescents : This age group is still developing a sense of security and understanding of relationships, so witnessing conflict can be particularly unsettling.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may feel sad or guilty, may or may not fully understand the reasons behind the conflict, which can lead to misconceptions or unrealistic fears about the  breaking apart.</a:t>
            </a:r>
          </a:p>
          <a:p>
            <a:r>
              <a:rPr lang="en-US" b="1" dirty="0"/>
              <a:t>Middle adolescents </a:t>
            </a:r>
            <a:r>
              <a:rPr lang="en-US" dirty="0"/>
              <a:t>may experience a mixture of emotions, including anger, embarrassment, or sadness</a:t>
            </a:r>
          </a:p>
          <a:p>
            <a:r>
              <a:rPr lang="en-US" dirty="0"/>
              <a:t>They might react by distancing themselves emotionally from the teachers/school, , seeking solace with friends . Discuss with friends and family. Alternatively, some may engage in argumentative or defiant behavior, reflecting their internal conflict.</a:t>
            </a:r>
          </a:p>
          <a:p>
            <a:r>
              <a:rPr lang="en-US" dirty="0"/>
              <a:t>Adolescents in this group have a better understanding of relationships and may try to rationalize the arguments, sometimes blaming one  teacher over the other something they should solve or mediate.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Late adolescents </a:t>
            </a:r>
            <a:r>
              <a:rPr lang="en-US" dirty="0"/>
              <a:t>individuals have a more mature understanding of complex relationship dynamics They might choose to confront their parents directly about the conflict or express their concerns openly. Others may opt for avoidance, or immersing themselves in personal activities or relationships to 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They are more likely to view  the conflicts in context, understanding that disagreements can be a normal part of relationships, but they may also critically assess how conflicts are managed.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Disheartened, as teachers are role models.</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28</a:t>
            </a:fld>
            <a:endParaRPr lang="en-US"/>
          </a:p>
        </p:txBody>
      </p:sp>
    </p:spTree>
    <p:extLst>
      <p:ext uri="{BB962C8B-B14F-4D97-AF65-F5344CB8AC3E}">
        <p14:creationId xmlns:p14="http://schemas.microsoft.com/office/powerpoint/2010/main" val="3756244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Here, we are revising the psychosocial framework of different developmental</a:t>
            </a:r>
            <a:r>
              <a:rPr lang="en-IN" baseline="0" dirty="0"/>
              <a:t> stages. The presenter should encourage the discussion, before showing the results on the next slide. </a:t>
            </a:r>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29</a:t>
            </a:fld>
            <a:endParaRPr lang="en-US"/>
          </a:p>
        </p:txBody>
      </p:sp>
    </p:spTree>
    <p:extLst>
      <p:ext uri="{BB962C8B-B14F-4D97-AF65-F5344CB8AC3E}">
        <p14:creationId xmlns:p14="http://schemas.microsoft.com/office/powerpoint/2010/main" val="1304836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children, teachers are very important. They  seek attention, rewards and love from teachers. </a:t>
            </a:r>
          </a:p>
          <a:p>
            <a:r>
              <a:rPr lang="en-US" b="1" dirty="0"/>
              <a:t>Early adolescent</a:t>
            </a:r>
            <a:r>
              <a:rPr lang="en-US" dirty="0"/>
              <a:t>s are confused about self. They lose self esteem very easily, more so if if humiliated publicly.  Such a remark makes them feel guilty and lose confidence. </a:t>
            </a:r>
          </a:p>
          <a:p>
            <a:r>
              <a:rPr lang="en-US" dirty="0"/>
              <a:t>For </a:t>
            </a:r>
            <a:r>
              <a:rPr lang="en-US" b="1" dirty="0"/>
              <a:t>middle adolescents</a:t>
            </a:r>
            <a:r>
              <a:rPr lang="en-US" dirty="0"/>
              <a:t>, peers are more important that teachers. They are fine with misbehaving as long as they get their peers’ approval. They may take  irritating the teacher as an achievement. If teacher shouts at them in front of others and the peers distance from them on that issue, they feel insulted, get agitated or nervous.</a:t>
            </a:r>
          </a:p>
          <a:p>
            <a:pPr marL="342900" indent="-342900">
              <a:buFont typeface="Arial" panose="020B0604020202020204" pitchFamily="34" charset="0"/>
              <a:buChar char="•"/>
            </a:pPr>
            <a:r>
              <a:rPr lang="en-IN" sz="1200" b="1" dirty="0"/>
              <a:t>Considers peer reaction,  indifferent, neutral  if they appear supportive…</a:t>
            </a:r>
          </a:p>
          <a:p>
            <a:pPr marL="342900" indent="-342900">
              <a:buFont typeface="Arial" panose="020B0604020202020204" pitchFamily="34" charset="0"/>
              <a:buChar char="•"/>
            </a:pPr>
            <a:r>
              <a:rPr lang="en-IN" sz="1400" b="1" dirty="0">
                <a:solidFill>
                  <a:srgbClr val="FF0000"/>
                </a:solidFill>
              </a:rPr>
              <a:t>if not</a:t>
            </a:r>
            <a:r>
              <a:rPr lang="en-IN" sz="1200" b="1" dirty="0"/>
              <a:t>, gets irritated and angry, may argue illogically, defends self vehemently</a:t>
            </a:r>
            <a:endParaRPr lang="en-US" dirty="0"/>
          </a:p>
          <a:p>
            <a:r>
              <a:rPr lang="en-US" b="1" dirty="0"/>
              <a:t>Late adolescen</a:t>
            </a:r>
            <a:r>
              <a:rPr lang="en-US" dirty="0"/>
              <a:t>ts are mature to look into why teacher is getting angry. They are likely to understand and accept their mistake. They may feel hurt and sad but can think from other perspectives as well. </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30</a:t>
            </a:fld>
            <a:endParaRPr lang="en-US"/>
          </a:p>
        </p:txBody>
      </p:sp>
    </p:spTree>
    <p:extLst>
      <p:ext uri="{BB962C8B-B14F-4D97-AF65-F5344CB8AC3E}">
        <p14:creationId xmlns:p14="http://schemas.microsoft.com/office/powerpoint/2010/main" val="1604290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a:t>Adolescence is the last chance to help brain grow maximally. By systematically planning useful strategies, caretakers can help in enhancing their potentials and make them more productive.  </a:t>
            </a:r>
          </a:p>
          <a:p>
            <a:r>
              <a:rPr lang="en-IN" baseline="0" dirty="0"/>
              <a:t>Don’t stop them from taking new experiences.</a:t>
            </a:r>
          </a:p>
          <a:p>
            <a:r>
              <a:rPr lang="en-IN" baseline="0" dirty="0"/>
              <a:t>Let them take decisions and feel; confident. </a:t>
            </a:r>
          </a:p>
          <a:p>
            <a:r>
              <a:rPr lang="en-IN" baseline="0" dirty="0"/>
              <a:t>. Let them learn from mistakes. Just be by their side. </a:t>
            </a:r>
          </a:p>
          <a:p>
            <a:r>
              <a:rPr lang="en-IN" baseline="0" dirty="0"/>
              <a:t>Offer various art forms and platforms. They express their concerns, emotions and find solace and solutions through writing, painting, drama, dance etc. </a:t>
            </a:r>
          </a:p>
          <a:p>
            <a:r>
              <a:rPr lang="en-IN" baseline="0" dirty="0"/>
              <a:t>Let them spend a lot of time with their peers. That is how they learn socialization beyond family. </a:t>
            </a:r>
          </a:p>
          <a:p>
            <a:r>
              <a:rPr lang="en-IN" baseline="0" dirty="0"/>
              <a:t>If they are teaming up for a good reason, they should be encouraged. They might not learn all these things through their curriculum and formal learning, but such  experiences  make them more competent to live by themselves and take their and others’ care.  </a:t>
            </a:r>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31</a:t>
            </a:fld>
            <a:endParaRPr lang="en-US"/>
          </a:p>
        </p:txBody>
      </p:sp>
    </p:spTree>
    <p:extLst>
      <p:ext uri="{BB962C8B-B14F-4D97-AF65-F5344CB8AC3E}">
        <p14:creationId xmlns:p14="http://schemas.microsoft.com/office/powerpoint/2010/main" val="976338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objectives</a:t>
            </a:r>
            <a:r>
              <a:rPr lang="en-I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of this talk are to understand brain changes and psychological development during adolescence, identify typical adolescent </a:t>
            </a:r>
            <a:r>
              <a:rPr lang="en-I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behaviors</a:t>
            </a:r>
            <a:r>
              <a:rPr lang="en-I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differentiate between normal and abnormal </a:t>
            </a:r>
            <a:r>
              <a:rPr lang="en-IN"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behaviors</a:t>
            </a:r>
            <a:r>
              <a:rPr lang="en-IN"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introduce adolescent-friendly strategies that can be effectively implemented in schools.</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44D4315-208F-FC49-97E5-C8429A9E8B8B}" type="slidenum">
              <a:rPr lang="en-US" smtClean="0"/>
              <a:t>5</a:t>
            </a:fld>
            <a:endParaRPr lang="en-US"/>
          </a:p>
        </p:txBody>
      </p:sp>
    </p:spTree>
    <p:extLst>
      <p:ext uri="{BB962C8B-B14F-4D97-AF65-F5344CB8AC3E}">
        <p14:creationId xmlns:p14="http://schemas.microsoft.com/office/powerpoint/2010/main" val="2365493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Activity: </a:t>
            </a:r>
            <a:r>
              <a:rPr lang="en-US" b="1" dirty="0"/>
              <a:t>Engage in hands-on STEM </a:t>
            </a:r>
            <a:r>
              <a:rPr lang="en-US" dirty="0"/>
              <a:t>(Science, Technology, Engineering, Math) projects or experiments, such as building a simple robot, coding a basic game, or conducting a science experiment. For </a:t>
            </a:r>
            <a:r>
              <a:rPr lang="en-US" sz="1200" dirty="0"/>
              <a:t>Logical reasoning, creativity, experimentation, and technical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1" dirty="0"/>
              <a:t>Sports, Strategy Games and Board Games</a:t>
            </a:r>
          </a:p>
          <a:p>
            <a:r>
              <a:rPr lang="en-US" sz="1200" dirty="0"/>
              <a:t>Strategic thinking, planning, adaptability, and foresight.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Utilize online platforms </a:t>
            </a:r>
            <a:r>
              <a:rPr lang="en-US" dirty="0"/>
              <a:t>that offer simulations or problem-solving challenges, like coding challenges on </a:t>
            </a:r>
            <a:r>
              <a:rPr lang="en-US" dirty="0" err="1"/>
              <a:t>Code.org</a:t>
            </a:r>
            <a:r>
              <a:rPr lang="en-US" dirty="0"/>
              <a:t> or financial literacy simulations.</a:t>
            </a:r>
          </a:p>
          <a:p>
            <a:r>
              <a:rPr lang="en-US" sz="1200" dirty="0"/>
              <a:t>For Digital literacy, logical thinking, and adaptive learning</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32</a:t>
            </a:fld>
            <a:endParaRPr lang="en-US"/>
          </a:p>
        </p:txBody>
      </p:sp>
    </p:spTree>
    <p:extLst>
      <p:ext uri="{BB962C8B-B14F-4D97-AF65-F5344CB8AC3E}">
        <p14:creationId xmlns:p14="http://schemas.microsoft.com/office/powerpoint/2010/main" val="233242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strategy games like chess, checkers, These games require players to think ahead, strategize, and make decisions based on limited information.</a:t>
            </a:r>
          </a:p>
          <a:p>
            <a:r>
              <a:rPr lang="en-US" dirty="0"/>
              <a:t>Encourage teens to volunteer or participate in community service projects. Working on projects like organizing a charity event or helping at a local shelter can involve problem-solving on the spot.</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33</a:t>
            </a:fld>
            <a:endParaRPr lang="en-US"/>
          </a:p>
        </p:txBody>
      </p:sp>
    </p:spTree>
    <p:extLst>
      <p:ext uri="{BB962C8B-B14F-4D97-AF65-F5344CB8AC3E}">
        <p14:creationId xmlns:p14="http://schemas.microsoft.com/office/powerpoint/2010/main" val="2229285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Organize storytelling </a:t>
            </a:r>
            <a:r>
              <a:rPr lang="en-US" dirty="0"/>
              <a:t>or role-playing sessions where teens create and act out stories that require characters to solve a problem. This could be done in person or through writing exercises.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It Yourself </a:t>
            </a:r>
          </a:p>
          <a:p>
            <a:r>
              <a:rPr lang="en-US" dirty="0"/>
              <a:t>Skills Developed Engage teens in DIY projects, like building a birdhouse, crafting, or creating art from recycled materials. These projects require planning, creativity, and adaptability to complete.</a:t>
            </a:r>
          </a:p>
          <a:p>
            <a:r>
              <a:rPr lang="en-US" b="1" dirty="0"/>
              <a:t>Journaling and Reflection. </a:t>
            </a:r>
            <a:r>
              <a:rPr lang="en-US" dirty="0"/>
              <a:t>Encourage teens to keep a journal where they write about challenges they face and brainstorm potential solutions. They can reflect on past experiences and how they handled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activities provides a unique opportunity for teenagers to practice and enhance their problem-solving abilities in a fun and engaging </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34</a:t>
            </a:fld>
            <a:endParaRPr lang="en-US"/>
          </a:p>
        </p:txBody>
      </p:sp>
    </p:spTree>
    <p:extLst>
      <p:ext uri="{BB962C8B-B14F-4D97-AF65-F5344CB8AC3E}">
        <p14:creationId xmlns:p14="http://schemas.microsoft.com/office/powerpoint/2010/main" val="3501763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dirty="0">
                <a:solidFill>
                  <a:srgbClr val="000000"/>
                </a:solidFill>
                <a:ea typeface="Times New Roman" panose="02020603050405020304" pitchFamily="18" charset="0"/>
                <a:cs typeface="Arial"/>
                <a:sym typeface="Arial"/>
              </a:rPr>
              <a:t>A</a:t>
            </a:r>
            <a:r>
              <a:rPr lang="en-IN" sz="1200" b="0" i="0" u="none" strike="noStrike" cap="none" dirty="0">
                <a:solidFill>
                  <a:srgbClr val="000000"/>
                </a:solidFill>
                <a:effectLst/>
                <a:ea typeface="Arial"/>
                <a:cs typeface="Arial"/>
                <a:sym typeface="Arial"/>
              </a:rPr>
              <a:t>llow peers to critique each other’s schoolwork, establish a peer governance system in school. </a:t>
            </a:r>
          </a:p>
          <a:p>
            <a:endParaRPr lang="en-IN" sz="1200" b="0" i="0" u="none" strike="noStrike" cap="none" dirty="0">
              <a:solidFill>
                <a:srgbClr val="000000"/>
              </a:solidFill>
              <a:effectLst/>
              <a:ea typeface="Times New Roman" panose="02020603050405020304" pitchFamily="18" charset="0"/>
              <a:cs typeface="Arial"/>
              <a:sym typeface="Arial"/>
            </a:endParaRPr>
          </a:p>
          <a:p>
            <a:r>
              <a:rPr lang="en-US" sz="1200" b="1" dirty="0"/>
              <a:t>Volunteer Work and Community Service</a:t>
            </a:r>
          </a:p>
          <a:p>
            <a:r>
              <a:rPr lang="en-US" sz="1200" dirty="0"/>
              <a:t>Resource management, empathy, leadership, and real-world problem-solving.</a:t>
            </a:r>
          </a:p>
          <a:p>
            <a:endParaRPr lang="en-US" dirty="0"/>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35</a:t>
            </a:fld>
            <a:endParaRPr lang="en-US"/>
          </a:p>
        </p:txBody>
      </p:sp>
    </p:spTree>
    <p:extLst>
      <p:ext uri="{BB962C8B-B14F-4D97-AF65-F5344CB8AC3E}">
        <p14:creationId xmlns:p14="http://schemas.microsoft.com/office/powerpoint/2010/main" val="234900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36</a:t>
            </a:fld>
            <a:endParaRPr lang="en-US"/>
          </a:p>
        </p:txBody>
      </p:sp>
    </p:spTree>
    <p:extLst>
      <p:ext uri="{BB962C8B-B14F-4D97-AF65-F5344CB8AC3E}">
        <p14:creationId xmlns:p14="http://schemas.microsoft.com/office/powerpoint/2010/main" val="12205483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Adolescence is a  transient phase of confusion while heading toward independence.</a:t>
            </a:r>
          </a:p>
          <a:p>
            <a:r>
              <a:rPr lang="en-US" dirty="0"/>
              <a:t>Teen </a:t>
            </a:r>
            <a:r>
              <a:rPr lang="en-US" dirty="0" err="1"/>
              <a:t>behaviour</a:t>
            </a:r>
            <a:r>
              <a:rPr lang="en-US" dirty="0"/>
              <a:t> reflects growing brain capacities </a:t>
            </a:r>
          </a:p>
          <a:p>
            <a:r>
              <a:rPr lang="en-US" dirty="0"/>
              <a:t>Predominance of Emotionality  results in </a:t>
            </a:r>
            <a:r>
              <a:rPr lang="en-US" dirty="0" err="1"/>
              <a:t>misbehaviour</a:t>
            </a:r>
            <a:endParaRPr lang="en-US" dirty="0"/>
          </a:p>
          <a:p>
            <a:r>
              <a:rPr lang="en-US" dirty="0"/>
              <a:t>Atypical </a:t>
            </a:r>
            <a:r>
              <a:rPr lang="en-US" dirty="0" err="1"/>
              <a:t>behaviour</a:t>
            </a:r>
            <a:r>
              <a:rPr lang="en-US" dirty="0"/>
              <a:t> falling  beyond normalcy needs to be picked up and addressed appropriately. </a:t>
            </a:r>
          </a:p>
          <a:p>
            <a:r>
              <a:rPr lang="en-US" dirty="0"/>
              <a:t>Teenagers need compassionate support of care takers throughout their journey</a:t>
            </a:r>
          </a:p>
          <a:p>
            <a:r>
              <a:rPr lang="en-US" dirty="0"/>
              <a:t>Teachers should use this window of opportunity for societal well being .</a:t>
            </a:r>
          </a:p>
          <a:p>
            <a:endParaRPr lang="en-US"/>
          </a:p>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37</a:t>
            </a:fld>
            <a:endParaRPr lang="en-US"/>
          </a:p>
        </p:txBody>
      </p:sp>
    </p:spTree>
    <p:extLst>
      <p:ext uri="{BB962C8B-B14F-4D97-AF65-F5344CB8AC3E}">
        <p14:creationId xmlns:p14="http://schemas.microsoft.com/office/powerpoint/2010/main" val="1358313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baseline="0" dirty="0"/>
          </a:p>
        </p:txBody>
      </p:sp>
      <p:sp>
        <p:nvSpPr>
          <p:cNvPr id="4" name="Slide Number Placeholder 3"/>
          <p:cNvSpPr>
            <a:spLocks noGrp="1"/>
          </p:cNvSpPr>
          <p:nvPr>
            <p:ph type="sldNum" sz="quarter" idx="5"/>
          </p:nvPr>
        </p:nvSpPr>
        <p:spPr/>
        <p:txBody>
          <a:bodyPr/>
          <a:lstStyle/>
          <a:p>
            <a:fld id="{F44D4315-208F-FC49-97E5-C8429A9E8B8B}" type="slidenum">
              <a:rPr lang="en-US" smtClean="0"/>
              <a:t>38</a:t>
            </a:fld>
            <a:endParaRPr lang="en-US"/>
          </a:p>
        </p:txBody>
      </p:sp>
    </p:spTree>
    <p:extLst>
      <p:ext uri="{BB962C8B-B14F-4D97-AF65-F5344CB8AC3E}">
        <p14:creationId xmlns:p14="http://schemas.microsoft.com/office/powerpoint/2010/main" val="355143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99A-76D9-4199-818A-F64F78523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3276A-E1D8-B07B-345A-35B0274B0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9D17B-7846-2B61-57C7-857391166B0B}"/>
              </a:ext>
            </a:extLst>
          </p:cNvPr>
          <p:cNvSpPr>
            <a:spLocks noGrp="1"/>
          </p:cNvSpPr>
          <p:nvPr>
            <p:ph type="body" idx="1"/>
          </p:nvPr>
        </p:nvSpPr>
        <p:spPr/>
        <p:txBody>
          <a:bodyPr/>
          <a:lstStyle/>
          <a:p>
            <a:r>
              <a:rPr lang="en-IN" dirty="0"/>
              <a:t>Through the thinking  and psychosocial development,</a:t>
            </a:r>
            <a:r>
              <a:rPr lang="en-IN" baseline="0" dirty="0"/>
              <a:t> adolescents attain their major goal of forming an identity of their own. It is independent of their parents but influenced by genes. Their surroundings, including family atmosphere, schooling, societal influence, opportunities available to them and many more factors, play  major roles in shaping their identity. Nature plus nurture .Hence, the role of a caretakers is very crucial in  this  phase of life.</a:t>
            </a:r>
          </a:p>
          <a:p>
            <a:r>
              <a:rPr lang="en-IN" baseline="0" dirty="0"/>
              <a:t> By the end of adolescence, the individual has chosen a path into these three domains.</a:t>
            </a:r>
            <a:endParaRPr lang="en-IN" dirty="0"/>
          </a:p>
          <a:p>
            <a:endParaRPr lang="en-US" dirty="0"/>
          </a:p>
        </p:txBody>
      </p:sp>
      <p:sp>
        <p:nvSpPr>
          <p:cNvPr id="4" name="Slide Number Placeholder 3">
            <a:extLst>
              <a:ext uri="{FF2B5EF4-FFF2-40B4-BE49-F238E27FC236}">
                <a16:creationId xmlns:a16="http://schemas.microsoft.com/office/drawing/2014/main" id="{110AAE7D-FF0D-4FCA-8473-3A2D3DA29B46}"/>
              </a:ext>
            </a:extLst>
          </p:cNvPr>
          <p:cNvSpPr>
            <a:spLocks noGrp="1"/>
          </p:cNvSpPr>
          <p:nvPr>
            <p:ph type="sldNum" sz="quarter" idx="5"/>
          </p:nvPr>
        </p:nvSpPr>
        <p:spPr/>
        <p:txBody>
          <a:bodyPr/>
          <a:lstStyle/>
          <a:p>
            <a:fld id="{F44D4315-208F-FC49-97E5-C8429A9E8B8B}" type="slidenum">
              <a:rPr lang="en-US" smtClean="0"/>
              <a:t>6</a:t>
            </a:fld>
            <a:endParaRPr lang="en-US"/>
          </a:p>
        </p:txBody>
      </p:sp>
    </p:spTree>
    <p:extLst>
      <p:ext uri="{BB962C8B-B14F-4D97-AF65-F5344CB8AC3E}">
        <p14:creationId xmlns:p14="http://schemas.microsoft.com/office/powerpoint/2010/main" val="796967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99A-76D9-4199-818A-F64F78523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3276A-E1D8-B07B-345A-35B0274B0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9D17B-7846-2B61-57C7-857391166B0B}"/>
              </a:ext>
            </a:extLst>
          </p:cNvPr>
          <p:cNvSpPr>
            <a:spLocks noGrp="1"/>
          </p:cNvSpPr>
          <p:nvPr>
            <p:ph type="body" idx="1"/>
          </p:nvPr>
        </p:nvSpPr>
        <p:spPr/>
        <p:txBody>
          <a:bodyPr/>
          <a:lstStyle/>
          <a:p>
            <a:r>
              <a:rPr lang="en-IN" dirty="0"/>
              <a:t>Through the thinking  and psychosocial development,</a:t>
            </a:r>
            <a:r>
              <a:rPr lang="en-IN" baseline="0" dirty="0"/>
              <a:t> adolescents attain their major goal of forming an identity of their own. It is independent of their parents but influenced by genes. Their surroundings, including family atmosphere, schooling, societal influence, opportunities available to them and many more factors, play  major roles in shaping their identity. Nature plus nurture .Hence, the role of a caretakers is very crucial in  this  phase of life.</a:t>
            </a:r>
          </a:p>
          <a:p>
            <a:r>
              <a:rPr lang="en-IN" baseline="0" dirty="0"/>
              <a:t> By the end of adolescence, the individual has chosen a path into these three domains.</a:t>
            </a:r>
            <a:endParaRPr lang="en-IN" dirty="0"/>
          </a:p>
          <a:p>
            <a:endParaRPr lang="en-US" dirty="0"/>
          </a:p>
        </p:txBody>
      </p:sp>
      <p:sp>
        <p:nvSpPr>
          <p:cNvPr id="4" name="Slide Number Placeholder 3">
            <a:extLst>
              <a:ext uri="{FF2B5EF4-FFF2-40B4-BE49-F238E27FC236}">
                <a16:creationId xmlns:a16="http://schemas.microsoft.com/office/drawing/2014/main" id="{110AAE7D-FF0D-4FCA-8473-3A2D3DA29B46}"/>
              </a:ext>
            </a:extLst>
          </p:cNvPr>
          <p:cNvSpPr>
            <a:spLocks noGrp="1"/>
          </p:cNvSpPr>
          <p:nvPr>
            <p:ph type="sldNum" sz="quarter" idx="5"/>
          </p:nvPr>
        </p:nvSpPr>
        <p:spPr/>
        <p:txBody>
          <a:bodyPr/>
          <a:lstStyle/>
          <a:p>
            <a:fld id="{F44D4315-208F-FC49-97E5-C8429A9E8B8B}" type="slidenum">
              <a:rPr lang="en-US" smtClean="0"/>
              <a:t>7</a:t>
            </a:fld>
            <a:endParaRPr lang="en-US"/>
          </a:p>
        </p:txBody>
      </p:sp>
    </p:spTree>
    <p:extLst>
      <p:ext uri="{BB962C8B-B14F-4D97-AF65-F5344CB8AC3E}">
        <p14:creationId xmlns:p14="http://schemas.microsoft.com/office/powerpoint/2010/main" val="1681915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99A-76D9-4199-818A-F64F78523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3276A-E1D8-B07B-345A-35B0274B0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9D17B-7846-2B61-57C7-857391166B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0AAE7D-FF0D-4FCA-8473-3A2D3DA29B46}"/>
              </a:ext>
            </a:extLst>
          </p:cNvPr>
          <p:cNvSpPr>
            <a:spLocks noGrp="1"/>
          </p:cNvSpPr>
          <p:nvPr>
            <p:ph type="sldNum" sz="quarter" idx="5"/>
          </p:nvPr>
        </p:nvSpPr>
        <p:spPr/>
        <p:txBody>
          <a:bodyPr/>
          <a:lstStyle/>
          <a:p>
            <a:fld id="{F44D4315-208F-FC49-97E5-C8429A9E8B8B}" type="slidenum">
              <a:rPr lang="en-US" smtClean="0"/>
              <a:t>8</a:t>
            </a:fld>
            <a:endParaRPr lang="en-US"/>
          </a:p>
        </p:txBody>
      </p:sp>
    </p:spTree>
    <p:extLst>
      <p:ext uri="{BB962C8B-B14F-4D97-AF65-F5344CB8AC3E}">
        <p14:creationId xmlns:p14="http://schemas.microsoft.com/office/powerpoint/2010/main" val="360800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E099A-76D9-4199-818A-F64F78523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3276A-E1D8-B07B-345A-35B0274B0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49D17B-7846-2B61-57C7-857391166B0B}"/>
              </a:ext>
            </a:extLst>
          </p:cNvPr>
          <p:cNvSpPr>
            <a:spLocks noGrp="1"/>
          </p:cNvSpPr>
          <p:nvPr>
            <p:ph type="body" idx="1"/>
          </p:nvPr>
        </p:nvSpPr>
        <p:spPr/>
        <p:txBody>
          <a:bodyPr/>
          <a:lstStyle/>
          <a:p>
            <a:r>
              <a:rPr lang="en-US" dirty="0"/>
              <a:t>Buds unfold themselves petal by petal while they bloom into flowers. They look different at different stages. Each one takes its own time and course to blossom. Similarly, children pass through their own unique ways of maturing on different domains.  Their course is roughly the same, but speed may vary. Hence, we may come across children with different physical maturity and understanding capacity in the same class. </a:t>
            </a:r>
          </a:p>
        </p:txBody>
      </p:sp>
      <p:sp>
        <p:nvSpPr>
          <p:cNvPr id="4" name="Slide Number Placeholder 3">
            <a:extLst>
              <a:ext uri="{FF2B5EF4-FFF2-40B4-BE49-F238E27FC236}">
                <a16:creationId xmlns:a16="http://schemas.microsoft.com/office/drawing/2014/main" id="{110AAE7D-FF0D-4FCA-8473-3A2D3DA29B46}"/>
              </a:ext>
            </a:extLst>
          </p:cNvPr>
          <p:cNvSpPr>
            <a:spLocks noGrp="1"/>
          </p:cNvSpPr>
          <p:nvPr>
            <p:ph type="sldNum" sz="quarter" idx="5"/>
          </p:nvPr>
        </p:nvSpPr>
        <p:spPr/>
        <p:txBody>
          <a:bodyPr/>
          <a:lstStyle/>
          <a:p>
            <a:fld id="{F44D4315-208F-FC49-97E5-C8429A9E8B8B}" type="slidenum">
              <a:rPr lang="en-US" smtClean="0"/>
              <a:t>9</a:t>
            </a:fld>
            <a:endParaRPr lang="en-US"/>
          </a:p>
        </p:txBody>
      </p:sp>
    </p:spTree>
    <p:extLst>
      <p:ext uri="{BB962C8B-B14F-4D97-AF65-F5344CB8AC3E}">
        <p14:creationId xmlns:p14="http://schemas.microsoft.com/office/powerpoint/2010/main" val="1294085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There is sculpting of brain during teen years. The brain cells used during teen years become strong and parts of the brain not used during these formative years are lost. So what they learn and do, result in  life time consequences. The habits,  the lifestyles take their shape  and the likes and dislikes make their impressions, which are difficult to erase. </a:t>
            </a:r>
          </a:p>
          <a:p>
            <a:endParaRPr lang="en-US" dirty="0"/>
          </a:p>
        </p:txBody>
      </p:sp>
      <p:sp>
        <p:nvSpPr>
          <p:cNvPr id="4" name="Slide Number Placeholder 3"/>
          <p:cNvSpPr>
            <a:spLocks noGrp="1"/>
          </p:cNvSpPr>
          <p:nvPr>
            <p:ph type="sldNum" sz="quarter" idx="5"/>
          </p:nvPr>
        </p:nvSpPr>
        <p:spPr/>
        <p:txBody>
          <a:bodyPr/>
          <a:lstStyle/>
          <a:p>
            <a:fld id="{F44D4315-208F-FC49-97E5-C8429A9E8B8B}" type="slidenum">
              <a:rPr lang="en-US" smtClean="0"/>
              <a:t>10</a:t>
            </a:fld>
            <a:endParaRPr lang="en-US"/>
          </a:p>
        </p:txBody>
      </p:sp>
    </p:spTree>
    <p:extLst>
      <p:ext uri="{BB962C8B-B14F-4D97-AF65-F5344CB8AC3E}">
        <p14:creationId xmlns:p14="http://schemas.microsoft.com/office/powerpoint/2010/main" val="571571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differences in thought processes of children and adolescents. Children can understand only those things which have a physical existence like mass, weight, shape, size, </a:t>
            </a:r>
            <a:r>
              <a:rPr lang="en-US" dirty="0" err="1"/>
              <a:t>colour</a:t>
            </a:r>
            <a:r>
              <a:rPr lang="en-US" dirty="0"/>
              <a:t>, etc. As the brain develops, adolescents can think of some ideas which are only imaginary and beyond our five senses. They can understand what is an atom or  how microscopic  cells make our body. They understand the hidden meanings in languages like figures of speech or abstract mathematical concept. They can think of community, society beyond just a group of people and can appreciate their qualities as a group. </a:t>
            </a:r>
          </a:p>
          <a:p>
            <a:r>
              <a:rPr lang="en-US" dirty="0"/>
              <a:t>Children just know whether he is a boy or a girl, and the social expectations thereof, particularly for their own age. Sexuality comes into play in adolescents as an altogether different shade of personality, as the sex hormones start appearing.  </a:t>
            </a:r>
          </a:p>
          <a:p>
            <a:r>
              <a:rPr lang="en-US" dirty="0"/>
              <a:t>Children need and desire for caretakers’ love and protection. Adolescents want to be independent, hence openly distance from the elders. But, from within, they need and desire a trustworthy place to seek comfort, during their  bouncy journey to adulthood. </a:t>
            </a:r>
          </a:p>
        </p:txBody>
      </p:sp>
      <p:sp>
        <p:nvSpPr>
          <p:cNvPr id="4" name="Slide Number Placeholder 3"/>
          <p:cNvSpPr>
            <a:spLocks noGrp="1"/>
          </p:cNvSpPr>
          <p:nvPr>
            <p:ph type="sldNum" sz="quarter" idx="5"/>
          </p:nvPr>
        </p:nvSpPr>
        <p:spPr/>
        <p:txBody>
          <a:bodyPr/>
          <a:lstStyle/>
          <a:p>
            <a:fld id="{F44D4315-208F-FC49-97E5-C8429A9E8B8B}" type="slidenum">
              <a:rPr lang="en-US" smtClean="0"/>
              <a:t>11</a:t>
            </a:fld>
            <a:endParaRPr lang="en-US"/>
          </a:p>
        </p:txBody>
      </p:sp>
    </p:spTree>
    <p:extLst>
      <p:ext uri="{BB962C8B-B14F-4D97-AF65-F5344CB8AC3E}">
        <p14:creationId xmlns:p14="http://schemas.microsoft.com/office/powerpoint/2010/main" val="2897637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p:nvSpPr>
        <p:spPr>
          <a:xfrm>
            <a:off x="0" y="6492875"/>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42262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976939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732049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49772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803598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99497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616047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638282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51656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854025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66869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p:nvSpPr>
        <p:spPr>
          <a:xfrm>
            <a:off x="13860" y="647902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4180069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26886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992198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859819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p:nvSpPr>
        <p:spPr>
          <a:xfrm>
            <a:off x="0" y="6492875"/>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4000503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FBB-73F2-978E-DA04-86953740202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Footer Placeholder 4">
            <a:extLst>
              <a:ext uri="{FF2B5EF4-FFF2-40B4-BE49-F238E27FC236}">
                <a16:creationId xmlns:a16="http://schemas.microsoft.com/office/drawing/2014/main" id="{C900B0E9-C1EB-5C9C-18AA-CB3B2FADA092}"/>
              </a:ext>
            </a:extLst>
          </p:cNvPr>
          <p:cNvSpPr txBox="1">
            <a:spLocks/>
          </p:cNvSpPr>
          <p:nvPr/>
        </p:nvSpPr>
        <p:spPr>
          <a:xfrm>
            <a:off x="13860" y="647902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94324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99172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85233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217081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801614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73981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020006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645672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029458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393730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8159374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CEAD3-2573-0194-6C7B-2A0A357A49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6E8B0B98-474A-1953-FB87-5F4E87925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B6B02262-A015-092A-12F5-9D12B450236F}"/>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95B5F864-9F96-07ED-2688-638913101C0D}"/>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EA1915-768F-9DE5-A055-611382DD175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540336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FAECD-C8AC-4753-0860-823B9F41DC6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8AAFBE-4561-64B5-C7C3-8BD94C285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CF3184-497A-1AB6-AD69-6AF8F8C1E46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3FD3EDAD-29FF-654F-B495-3C01773ED0C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24A66A6-D249-D7F4-7D4F-06AFB879801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669447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B255-459F-E165-763F-AD5B78872C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09FE96B5-9E4B-9393-1B93-18FC4B6232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14D7CB-75D2-C4C0-89FB-D371BA1285BD}"/>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F4EBC926-A84F-F6E7-6CD9-EAB49CFAB44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EAEF2DB-AC9B-0E86-4A79-B17F7EA38705}"/>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76306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E75E-827A-774F-1F17-3786D491E10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638E815-8350-9C5E-7A27-D5015D5BF8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E4DDDA8-7336-1862-0F68-E899C6C3D7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4EA54E8-9E54-C1DB-141E-1E7EF3D0BACB}"/>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9136BDA9-58DB-3168-4AFD-B598C574FC0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0DF3D33-F0A9-BD46-CDE8-96D54FDD5299}"/>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592767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8AF3-EACE-F2E9-BDF7-BD0EEF658BF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FC99E50C-7D63-E14B-98EC-9FA2EE7F1B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189DBD-F0F2-BB8F-2103-B972C2631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BAF8FAF-883D-063E-4D15-DB5640A639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AEBB3-9157-C10F-9CCB-9E5D1FB942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A5FE6F7C-E284-C14F-CA9E-306B6CC7BC94}"/>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FDAE80E7-A0E1-8D21-166E-B079ADFEC78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D097CFE-C0AD-F294-846C-43FEB9110CC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747001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4DF8C-469C-6FFE-F9E4-8F7D7E775D93}"/>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298F299-88B7-4965-6B3B-7744BA2465E7}"/>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DA6517E2-F069-2677-BD85-28A640FDB0F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EF074132-9326-131A-5AB4-43406752C7E3}"/>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1934072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4530042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FB30C-3753-FDCE-BE54-549DF56DEBDC}"/>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5185DB72-EBE6-6B51-BCAD-90FEE3B70DA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C6ABB907-C6D2-328B-2DD2-695EC8D261E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276400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A8A25-21CA-72ED-8761-3F469C4EF8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B3700C9-2857-A927-EC8A-8ABC6148FC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86A489C-D04A-1F63-13D8-2A3012D4C1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5A7440-7C63-EEDB-C105-31797B933B20}"/>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706BC4FA-A58F-0D24-15E9-2AC092FF512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AC73E65-DFED-6F62-83BF-A679660108E1}"/>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2901706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950B5-E7AE-024E-C0AF-4421480FA9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1D95AC6-E0DF-C5BE-FAE0-B829A0BAB8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666AA80A-418A-9543-6387-92A1A824C4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D993F1-272D-660A-5A90-EF9371898C55}"/>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2F958FE0-3951-A349-DFE5-A553882A5F2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79136A32-8169-9E15-0905-962CF075A3C8}"/>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64602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1C53C-4D39-752E-848D-0563787C875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5C195D30-8FC5-251E-C87A-230BF3C1E7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02EC0EA-08FD-B076-A841-304523D14F36}"/>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0DBE0BC7-5C9C-3125-84F1-97AF5356776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428E09A-5E58-A0BD-B195-8788859CBB5B}"/>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018792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066808-17F9-C790-7B39-A79477BE9C8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3C9953F-9FF4-DF19-44F0-8E117D54A1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578864-A5E4-159D-0313-0812F2E590D2}"/>
              </a:ext>
            </a:extLst>
          </p:cNvPr>
          <p:cNvSpPr>
            <a:spLocks noGrp="1"/>
          </p:cNvSpPr>
          <p:nvPr>
            <p:ph type="dt" sz="half" idx="10"/>
          </p:nvPr>
        </p:nvSpPr>
        <p:spPr/>
        <p:txBody>
          <a:body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83ED431E-62F8-F786-8F5A-D72995405CB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090BE7-1179-8381-19B4-018FAAEFDB32}"/>
              </a:ext>
            </a:extLst>
          </p:cNvPr>
          <p:cNvSpPr>
            <a:spLocks noGrp="1"/>
          </p:cNvSpPr>
          <p:nvPr>
            <p:ph type="sldNum" sz="quarter" idx="12"/>
          </p:nvPr>
        </p:nvSpPr>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468883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360286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4201407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2554922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347031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838200" y="6356350"/>
            <a:ext cx="2743200" cy="365125"/>
          </a:xfrm>
          <a:prstGeom prst="rect">
            <a:avLst/>
          </a:prstGeom>
        </p:spPr>
        <p:txBody>
          <a:bodyPr/>
          <a:lstStyle/>
          <a:p>
            <a:fld id="{F9673FD4-0A8D-40B8-87EA-4B00F248503F}"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8610600" y="6356350"/>
            <a:ext cx="2743200" cy="365125"/>
          </a:xfrm>
          <a:prstGeom prst="rect">
            <a:avLst/>
          </a:prstGeom>
        </p:spPr>
        <p:txBody>
          <a:bodyPr/>
          <a:lstStyle/>
          <a:p>
            <a:fld id="{150234B7-FDBF-4028-9B0F-D00D1FB368E5}" type="slidenum">
              <a:rPr lang="en-IN" smtClean="0"/>
              <a:t>‹#›</a:t>
            </a:fld>
            <a:endParaRPr lang="en-IN"/>
          </a:p>
        </p:txBody>
      </p:sp>
    </p:spTree>
    <p:extLst>
      <p:ext uri="{BB962C8B-B14F-4D97-AF65-F5344CB8AC3E}">
        <p14:creationId xmlns:p14="http://schemas.microsoft.com/office/powerpoint/2010/main" val="53819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6492875"/>
            <a:ext cx="12192000" cy="365125"/>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IN"/>
          </a:p>
        </p:txBody>
      </p:sp>
    </p:spTree>
    <p:extLst>
      <p:ext uri="{BB962C8B-B14F-4D97-AF65-F5344CB8AC3E}">
        <p14:creationId xmlns:p14="http://schemas.microsoft.com/office/powerpoint/2010/main" val="435668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313167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6492875"/>
            <a:ext cx="12192000" cy="365125"/>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IN"/>
          </a:p>
        </p:txBody>
      </p:sp>
    </p:spTree>
    <p:extLst>
      <p:ext uri="{BB962C8B-B14F-4D97-AF65-F5344CB8AC3E}">
        <p14:creationId xmlns:p14="http://schemas.microsoft.com/office/powerpoint/2010/main" val="20647815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CD821-E7BD-0DC7-1C70-B3D6D197E5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992889CB-5D64-2580-09A7-7A9442F10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AD895D9-5CA6-A916-97FE-AE2BCBD023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9673FD4-0A8D-40B8-87EA-4B00F248503F}" type="datetimeFigureOut">
              <a:rPr lang="en-IN" smtClean="0"/>
              <a:t>19-01-2025</a:t>
            </a:fld>
            <a:endParaRPr lang="en-IN"/>
          </a:p>
        </p:txBody>
      </p:sp>
      <p:sp>
        <p:nvSpPr>
          <p:cNvPr id="5" name="Footer Placeholder 4">
            <a:extLst>
              <a:ext uri="{FF2B5EF4-FFF2-40B4-BE49-F238E27FC236}">
                <a16:creationId xmlns:a16="http://schemas.microsoft.com/office/drawing/2014/main" id="{B243621A-7A95-155D-7CFD-9EEAAAFFA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2D2C5A9C-D0B6-FED0-BC94-3BEC30F14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50234B7-FDBF-4028-9B0F-D00D1FB368E5}" type="slidenum">
              <a:rPr lang="en-IN" smtClean="0"/>
              <a:t>‹#›</a:t>
            </a:fld>
            <a:endParaRPr lang="en-IN"/>
          </a:p>
        </p:txBody>
      </p:sp>
    </p:spTree>
    <p:extLst>
      <p:ext uri="{BB962C8B-B14F-4D97-AF65-F5344CB8AC3E}">
        <p14:creationId xmlns:p14="http://schemas.microsoft.com/office/powerpoint/2010/main" val="27008036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1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2.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7.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20.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21.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2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2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24.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25.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26.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27.jpe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29.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4.xml"/><Relationship Id="rId5" Type="http://schemas.openxmlformats.org/officeDocument/2006/relationships/image" Target="../media/image32.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33.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4.xml"/><Relationship Id="rId5" Type="http://schemas.openxmlformats.org/officeDocument/2006/relationships/image" Target="../media/image35.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9.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0.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331AF934-81C8-4862-8525-D0116A21DEE9}"/>
              </a:ext>
            </a:extLst>
          </p:cNvPr>
          <p:cNvSpPr/>
          <p:nvPr/>
        </p:nvSpPr>
        <p:spPr>
          <a:xfrm rot="16200000">
            <a:off x="8681547" y="3144531"/>
            <a:ext cx="3281822" cy="3092205"/>
          </a:xfrm>
          <a:prstGeom prst="rtTriangl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9EED635-EFD9-D013-5FB0-DA73040586FF}"/>
              </a:ext>
            </a:extLst>
          </p:cNvPr>
          <p:cNvSpPr/>
          <p:nvPr/>
        </p:nvSpPr>
        <p:spPr>
          <a:xfrm>
            <a:off x="641774" y="623275"/>
            <a:ext cx="10905053" cy="560788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Pedicriticon Pune 2023">
            <a:extLst>
              <a:ext uri="{FF2B5EF4-FFF2-40B4-BE49-F238E27FC236}">
                <a16:creationId xmlns:a16="http://schemas.microsoft.com/office/drawing/2014/main" id="{A29DC855-3D01-2BEA-829F-6E7FC149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with hands reaching out to a child&#10;&#10;Description automatically generated">
            <a:extLst>
              <a:ext uri="{FF2B5EF4-FFF2-40B4-BE49-F238E27FC236}">
                <a16:creationId xmlns:a16="http://schemas.microsoft.com/office/drawing/2014/main" id="{423AA07B-094D-D8D4-79AF-F740E3702A13}"/>
              </a:ext>
            </a:extLst>
          </p:cNvPr>
          <p:cNvPicPr>
            <a:picLocks noChangeAspect="1"/>
          </p:cNvPicPr>
          <p:nvPr/>
        </p:nvPicPr>
        <p:blipFill>
          <a:blip r:embed="rId3"/>
          <a:stretch>
            <a:fillRect/>
          </a:stretch>
        </p:blipFill>
        <p:spPr>
          <a:xfrm>
            <a:off x="10386326" y="767934"/>
            <a:ext cx="900000" cy="900000"/>
          </a:xfrm>
          <a:prstGeom prst="rect">
            <a:avLst/>
          </a:prstGeom>
        </p:spPr>
      </p:pic>
      <p:sp>
        <p:nvSpPr>
          <p:cNvPr id="10" name="Subtitle 7">
            <a:extLst>
              <a:ext uri="{FF2B5EF4-FFF2-40B4-BE49-F238E27FC236}">
                <a16:creationId xmlns:a16="http://schemas.microsoft.com/office/drawing/2014/main" id="{62D6730C-4F8A-BCBA-12CE-5D2601FF8707}"/>
              </a:ext>
            </a:extLst>
          </p:cNvPr>
          <p:cNvSpPr txBox="1">
            <a:spLocks/>
          </p:cNvSpPr>
          <p:nvPr/>
        </p:nvSpPr>
        <p:spPr>
          <a:xfrm>
            <a:off x="5847127" y="3924153"/>
            <a:ext cx="3907045" cy="11676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200" b="1" dirty="0"/>
              <a:t>Dr Swati Ghate</a:t>
            </a:r>
          </a:p>
          <a:p>
            <a:pPr>
              <a:lnSpc>
                <a:spcPct val="100000"/>
              </a:lnSpc>
            </a:pPr>
            <a:r>
              <a:rPr lang="en-US" sz="3200" b="1" dirty="0"/>
              <a:t>Dr Poonam Bhatia</a:t>
            </a:r>
          </a:p>
        </p:txBody>
      </p:sp>
      <p:sp>
        <p:nvSpPr>
          <p:cNvPr id="11" name="Process 4">
            <a:extLst>
              <a:ext uri="{FF2B5EF4-FFF2-40B4-BE49-F238E27FC236}">
                <a16:creationId xmlns:a16="http://schemas.microsoft.com/office/drawing/2014/main" id="{0D2FB8D9-5F77-B8E9-BB2F-5892EA2AB580}"/>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2" name="Title 1">
            <a:extLst>
              <a:ext uri="{FF2B5EF4-FFF2-40B4-BE49-F238E27FC236}">
                <a16:creationId xmlns:a16="http://schemas.microsoft.com/office/drawing/2014/main" id="{41B71206-7C20-C10E-8995-B0EBD7E99924}"/>
              </a:ext>
            </a:extLst>
          </p:cNvPr>
          <p:cNvSpPr txBox="1">
            <a:spLocks/>
          </p:cNvSpPr>
          <p:nvPr/>
        </p:nvSpPr>
        <p:spPr>
          <a:xfrm>
            <a:off x="1715072" y="2026945"/>
            <a:ext cx="9144000" cy="7251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solidFill>
                  <a:srgbClr val="0F9ED5"/>
                </a:solidFill>
                <a:latin typeface="Times New Roman" panose="02020603050405020304" pitchFamily="18" charset="0"/>
                <a:cs typeface="Times New Roman" panose="02020603050405020304" pitchFamily="18" charset="0"/>
              </a:rPr>
              <a:t>Understanding Adolescent behaviour </a:t>
            </a:r>
          </a:p>
        </p:txBody>
      </p:sp>
      <p:sp>
        <p:nvSpPr>
          <p:cNvPr id="13" name="Subtitle 14">
            <a:extLst>
              <a:ext uri="{FF2B5EF4-FFF2-40B4-BE49-F238E27FC236}">
                <a16:creationId xmlns:a16="http://schemas.microsoft.com/office/drawing/2014/main" id="{D1386FEB-74DD-AAE0-206D-C00F396164B6}"/>
              </a:ext>
            </a:extLst>
          </p:cNvPr>
          <p:cNvSpPr txBox="1">
            <a:spLocks/>
          </p:cNvSpPr>
          <p:nvPr/>
        </p:nvSpPr>
        <p:spPr>
          <a:xfrm>
            <a:off x="2646844" y="2807738"/>
            <a:ext cx="7107328" cy="561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mj-lt"/>
              </a:rPr>
              <a:t>    Adolescence : Period to bloom &amp; blossom </a:t>
            </a:r>
          </a:p>
          <a:p>
            <a:pPr marL="0" indent="0">
              <a:buNone/>
            </a:pPr>
            <a:endParaRPr lang="en-US" dirty="0"/>
          </a:p>
        </p:txBody>
      </p:sp>
    </p:spTree>
    <p:extLst>
      <p:ext uri="{BB962C8B-B14F-4D97-AF65-F5344CB8AC3E}">
        <p14:creationId xmlns:p14="http://schemas.microsoft.com/office/powerpoint/2010/main" val="311478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F7AC-F74A-30E4-F5DE-21E14954C3F3}"/>
              </a:ext>
            </a:extLst>
          </p:cNvPr>
          <p:cNvSpPr>
            <a:spLocks noGrp="1"/>
          </p:cNvSpPr>
          <p:nvPr>
            <p:ph type="title"/>
          </p:nvPr>
        </p:nvSpPr>
        <p:spPr>
          <a:xfrm>
            <a:off x="1980768" y="468075"/>
            <a:ext cx="8769561" cy="1119223"/>
          </a:xfrm>
        </p:spPr>
        <p:txBody>
          <a:bodyPr anchor="b">
            <a:noAutofit/>
          </a:bodyPr>
          <a:lstStyle/>
          <a:p>
            <a:r>
              <a:rPr lang="en-US" sz="4000" b="1" dirty="0">
                <a:solidFill>
                  <a:srgbClr val="0F9ED5"/>
                </a:solidFill>
                <a:latin typeface="Times New Roman" panose="02020603050405020304" pitchFamily="18" charset="0"/>
                <a:cs typeface="Times New Roman" panose="02020603050405020304" pitchFamily="18" charset="0"/>
              </a:rPr>
              <a:t>Brain – Most important part </a:t>
            </a:r>
            <a:br>
              <a:rPr lang="en-US" sz="4000" b="1" dirty="0">
                <a:solidFill>
                  <a:srgbClr val="0F9ED5"/>
                </a:solidFill>
                <a:latin typeface="Times New Roman" panose="02020603050405020304" pitchFamily="18" charset="0"/>
                <a:cs typeface="Times New Roman" panose="02020603050405020304" pitchFamily="18" charset="0"/>
              </a:rPr>
            </a:br>
            <a:r>
              <a:rPr lang="en-US" sz="4000" b="1" dirty="0">
                <a:solidFill>
                  <a:srgbClr val="0F9ED5"/>
                </a:solidFill>
                <a:latin typeface="Times New Roman" panose="02020603050405020304" pitchFamily="18" charset="0"/>
                <a:cs typeface="Times New Roman" panose="02020603050405020304" pitchFamily="18" charset="0"/>
              </a:rPr>
              <a:t>                               to Grow &amp; Mature</a:t>
            </a:r>
            <a:r>
              <a:rPr lang="en-IN" sz="4000" b="1" dirty="0">
                <a:latin typeface="Times New Roman" panose="02020603050405020304" pitchFamily="18" charset="0"/>
                <a:cs typeface="Times New Roman" panose="02020603050405020304" pitchFamily="18" charset="0"/>
              </a:rPr>
              <a:t>   </a:t>
            </a:r>
          </a:p>
        </p:txBody>
      </p:sp>
      <p:sp>
        <p:nvSpPr>
          <p:cNvPr id="9" name="Content Placeholder 2">
            <a:extLst>
              <a:ext uri="{FF2B5EF4-FFF2-40B4-BE49-F238E27FC236}">
                <a16:creationId xmlns:a16="http://schemas.microsoft.com/office/drawing/2014/main" id="{F26D73A4-00FA-9D1A-80CF-F60796A97C62}"/>
              </a:ext>
            </a:extLst>
          </p:cNvPr>
          <p:cNvSpPr>
            <a:spLocks noGrp="1"/>
          </p:cNvSpPr>
          <p:nvPr>
            <p:ph idx="1"/>
          </p:nvPr>
        </p:nvSpPr>
        <p:spPr>
          <a:xfrm>
            <a:off x="953037" y="1001140"/>
            <a:ext cx="7107230" cy="4961778"/>
          </a:xfrm>
        </p:spPr>
        <p:txBody>
          <a:bodyPr>
            <a:noAutofit/>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Use it or lose it Policy:</a:t>
            </a:r>
          </a:p>
          <a:p>
            <a:r>
              <a:rPr lang="en-US" dirty="0">
                <a:latin typeface="Times New Roman" panose="02020603050405020304" pitchFamily="18" charset="0"/>
                <a:cs typeface="Times New Roman" panose="02020603050405020304" pitchFamily="18" charset="0"/>
              </a:rPr>
              <a:t>Brain cells put to use during  adolescence flourish and grow</a:t>
            </a:r>
          </a:p>
          <a:p>
            <a:r>
              <a:rPr lang="en-US" dirty="0">
                <a:latin typeface="Times New Roman" panose="02020603050405020304" pitchFamily="18" charset="0"/>
                <a:cs typeface="Times New Roman" panose="02020603050405020304" pitchFamily="18" charset="0"/>
              </a:rPr>
              <a:t>Unused brain cells die away </a:t>
            </a:r>
          </a:p>
          <a:p>
            <a:pPr marL="0" indent="0">
              <a:buNone/>
            </a:pPr>
            <a:r>
              <a:rPr lang="en-US" dirty="0">
                <a:latin typeface="Times New Roman" panose="02020603050405020304" pitchFamily="18" charset="0"/>
                <a:cs typeface="Times New Roman" panose="02020603050405020304" pitchFamily="18" charset="0"/>
              </a:rPr>
              <a:t>Brain growth leads to acquisition of </a:t>
            </a:r>
          </a:p>
          <a:p>
            <a:pPr marL="0" indent="0">
              <a:buNone/>
            </a:pPr>
            <a:r>
              <a:rPr lang="en-US" dirty="0">
                <a:latin typeface="Times New Roman" panose="02020603050405020304" pitchFamily="18" charset="0"/>
                <a:cs typeface="Times New Roman" panose="02020603050405020304" pitchFamily="18" charset="0"/>
              </a:rPr>
              <a:t>                         - Higher mental functions </a:t>
            </a:r>
          </a:p>
          <a:p>
            <a:pPr marL="0" indent="0">
              <a:buNone/>
            </a:pPr>
            <a:r>
              <a:rPr lang="en-US" dirty="0">
                <a:latin typeface="Times New Roman" panose="02020603050405020304" pitchFamily="18" charset="0"/>
                <a:cs typeface="Times New Roman" panose="02020603050405020304" pitchFamily="18" charset="0"/>
              </a:rPr>
              <a:t>                         - Emotionality </a:t>
            </a:r>
          </a:p>
          <a:p>
            <a:pPr marL="0" indent="0">
              <a:buNone/>
            </a:pPr>
            <a:r>
              <a:rPr lang="en-US" dirty="0">
                <a:latin typeface="Times New Roman" panose="02020603050405020304" pitchFamily="18" charset="0"/>
                <a:cs typeface="Times New Roman" panose="02020603050405020304" pitchFamily="18" charset="0"/>
              </a:rPr>
              <a:t>                         - Socialization </a:t>
            </a:r>
          </a:p>
        </p:txBody>
      </p:sp>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3" name="Picture 2">
            <a:extLst>
              <a:ext uri="{FF2B5EF4-FFF2-40B4-BE49-F238E27FC236}">
                <a16:creationId xmlns:a16="http://schemas.microsoft.com/office/drawing/2014/main" id="{0ACC9509-ABBD-420F-519B-C232441D8C77}"/>
              </a:ext>
            </a:extLst>
          </p:cNvPr>
          <p:cNvPicPr>
            <a:picLocks noChangeAspect="1"/>
          </p:cNvPicPr>
          <p:nvPr/>
        </p:nvPicPr>
        <p:blipFill rotWithShape="1">
          <a:blip r:embed="rId5">
            <a:extLst>
              <a:ext uri="{28A0092B-C50C-407E-A947-70E740481C1C}">
                <a14:useLocalDpi xmlns:a14="http://schemas.microsoft.com/office/drawing/2010/main" val="0"/>
              </a:ext>
            </a:extLst>
          </a:blip>
          <a:srcRect l="52579" t="15114" r="11571" b="48318"/>
          <a:stretch/>
        </p:blipFill>
        <p:spPr>
          <a:xfrm>
            <a:off x="9144001" y="2356303"/>
            <a:ext cx="2351846" cy="3696237"/>
          </a:xfrm>
          <a:prstGeom prst="rect">
            <a:avLst/>
          </a:prstGeom>
        </p:spPr>
      </p:pic>
      <p:sp>
        <p:nvSpPr>
          <p:cNvPr id="8" name="TextBox 7">
            <a:extLst>
              <a:ext uri="{FF2B5EF4-FFF2-40B4-BE49-F238E27FC236}">
                <a16:creationId xmlns:a16="http://schemas.microsoft.com/office/drawing/2014/main" id="{95820C41-F94D-A9C0-59B3-A385D674C838}"/>
              </a:ext>
            </a:extLst>
          </p:cNvPr>
          <p:cNvSpPr txBox="1"/>
          <p:nvPr/>
        </p:nvSpPr>
        <p:spPr>
          <a:xfrm>
            <a:off x="3047999" y="5809729"/>
            <a:ext cx="6841067" cy="461665"/>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Reflects as </a:t>
            </a:r>
            <a:r>
              <a:rPr lang="en-US" sz="2400" b="1" i="1" dirty="0" err="1">
                <a:latin typeface="Times New Roman" panose="02020603050405020304" pitchFamily="18" charset="0"/>
                <a:cs typeface="Times New Roman" panose="02020603050405020304" pitchFamily="18" charset="0"/>
              </a:rPr>
              <a:t>behaviours</a:t>
            </a:r>
            <a:r>
              <a:rPr lang="en-US" sz="2400" b="1" i="1" dirty="0">
                <a:latin typeface="Times New Roman" panose="02020603050405020304" pitchFamily="18" charset="0"/>
                <a:cs typeface="Times New Roman" panose="02020603050405020304" pitchFamily="18" charset="0"/>
              </a:rPr>
              <a:t> distinct from childhood</a:t>
            </a:r>
            <a:endParaRPr lang="en-US" sz="2400" b="1" i="1" dirty="0"/>
          </a:p>
        </p:txBody>
      </p:sp>
      <p:grpSp>
        <p:nvGrpSpPr>
          <p:cNvPr id="7" name="Group 6">
            <a:extLst>
              <a:ext uri="{FF2B5EF4-FFF2-40B4-BE49-F238E27FC236}">
                <a16:creationId xmlns:a16="http://schemas.microsoft.com/office/drawing/2014/main" id="{6DEE280A-F9A0-EE36-948F-D0684823483F}"/>
              </a:ext>
            </a:extLst>
          </p:cNvPr>
          <p:cNvGrpSpPr/>
          <p:nvPr/>
        </p:nvGrpSpPr>
        <p:grpSpPr>
          <a:xfrm>
            <a:off x="325728" y="0"/>
            <a:ext cx="507279" cy="5860064"/>
            <a:chOff x="325728" y="0"/>
            <a:chExt cx="507279" cy="5860064"/>
          </a:xfrm>
        </p:grpSpPr>
        <p:sp>
          <p:nvSpPr>
            <p:cNvPr id="10" name="Rectangle 9">
              <a:extLst>
                <a:ext uri="{FF2B5EF4-FFF2-40B4-BE49-F238E27FC236}">
                  <a16:creationId xmlns:a16="http://schemas.microsoft.com/office/drawing/2014/main" id="{960F5FA0-4F86-3F80-A657-0D07444C0FE6}"/>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22E9685-0786-90B0-8D86-AC286EF58585}"/>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7583CF-9D00-99BF-EBDE-3BAFB8D0AA9F}"/>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608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3" name="Title 1">
            <a:extLst>
              <a:ext uri="{FF2B5EF4-FFF2-40B4-BE49-F238E27FC236}">
                <a16:creationId xmlns:a16="http://schemas.microsoft.com/office/drawing/2014/main" id="{6F2053AE-CAB0-4F9E-2374-3C83F29DAA09}"/>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Difference in Higher brain functions</a:t>
            </a:r>
            <a:endParaRPr lang="en-IN" b="1" dirty="0">
              <a:latin typeface="Times New Roman" panose="02020603050405020304" pitchFamily="18" charset="0"/>
              <a:cs typeface="Times New Roman" panose="02020603050405020304" pitchFamily="18" charset="0"/>
            </a:endParaRPr>
          </a:p>
        </p:txBody>
      </p:sp>
      <p:sp>
        <p:nvSpPr>
          <p:cNvPr id="14" name="Content Placeholder 3">
            <a:extLst>
              <a:ext uri="{FF2B5EF4-FFF2-40B4-BE49-F238E27FC236}">
                <a16:creationId xmlns:a16="http://schemas.microsoft.com/office/drawing/2014/main" id="{86C03C84-2DEA-5922-6F0C-79AABDF06B01}"/>
              </a:ext>
            </a:extLst>
          </p:cNvPr>
          <p:cNvSpPr>
            <a:spLocks noGrp="1"/>
          </p:cNvSpPr>
          <p:nvPr>
            <p:ph idx="1"/>
          </p:nvPr>
        </p:nvSpPr>
        <p:spPr>
          <a:xfrm>
            <a:off x="911890" y="1759032"/>
            <a:ext cx="5849518" cy="4545297"/>
          </a:xfrm>
          <a:solidFill>
            <a:schemeClr val="tx2">
              <a:lumMod val="10000"/>
              <a:lumOff val="90000"/>
            </a:schemeClr>
          </a:solidFill>
        </p:spPr>
        <p:txBody>
          <a:bodyPr>
            <a:noAutofit/>
          </a:bodyPr>
          <a:lstStyle/>
          <a:p>
            <a:pPr marL="0" indent="0">
              <a:buNone/>
            </a:pPr>
            <a:endParaRPr lang="en-IN" sz="2400"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Limited thinking capacity</a:t>
            </a:r>
          </a:p>
          <a:p>
            <a:r>
              <a:rPr lang="en-IN" dirty="0">
                <a:latin typeface="Times New Roman" panose="02020603050405020304" pitchFamily="18" charset="0"/>
                <a:cs typeface="Times New Roman" panose="02020603050405020304" pitchFamily="18" charset="0"/>
              </a:rPr>
              <a:t>Concrete thinkers, can think only of                  </a:t>
            </a:r>
          </a:p>
          <a:p>
            <a:pPr marL="0" indent="0">
              <a:buNone/>
            </a:pPr>
            <a:r>
              <a:rPr lang="en-IN" dirty="0">
                <a:latin typeface="Times New Roman" panose="02020603050405020304" pitchFamily="18" charset="0"/>
                <a:cs typeface="Times New Roman" panose="02020603050405020304" pitchFamily="18" charset="0"/>
              </a:rPr>
              <a:t>   ‘observable’ things.</a:t>
            </a:r>
          </a:p>
          <a:p>
            <a:pPr marL="0" indent="0">
              <a:buNone/>
            </a:pPr>
            <a:endParaRPr lang="en-IN"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Primitive emotions</a:t>
            </a:r>
          </a:p>
          <a:p>
            <a:r>
              <a:rPr lang="en-IN" dirty="0">
                <a:latin typeface="Times New Roman" panose="02020603050405020304" pitchFamily="18" charset="0"/>
                <a:cs typeface="Times New Roman" panose="02020603050405020304" pitchFamily="18" charset="0"/>
              </a:rPr>
              <a:t>Sexual orientation limited to ‘gender’</a:t>
            </a:r>
          </a:p>
          <a:p>
            <a:r>
              <a:rPr lang="en-IN" dirty="0">
                <a:latin typeface="Times New Roman" panose="02020603050405020304" pitchFamily="18" charset="0"/>
                <a:cs typeface="Times New Roman" panose="02020603050405020304" pitchFamily="18" charset="0"/>
              </a:rPr>
              <a:t>Need and embrace shelter of</a:t>
            </a:r>
          </a:p>
          <a:p>
            <a:pPr marL="0" indent="0">
              <a:buNone/>
            </a:pPr>
            <a:r>
              <a:rPr lang="en-IN" dirty="0">
                <a:latin typeface="Times New Roman" panose="02020603050405020304" pitchFamily="18" charset="0"/>
                <a:cs typeface="Times New Roman" panose="02020603050405020304" pitchFamily="18" charset="0"/>
              </a:rPr>
              <a:t>   caretakers</a:t>
            </a:r>
          </a:p>
          <a:p>
            <a:endParaRPr lang="en-IN" dirty="0"/>
          </a:p>
        </p:txBody>
      </p:sp>
      <p:sp>
        <p:nvSpPr>
          <p:cNvPr id="15" name="TextBox 14">
            <a:extLst>
              <a:ext uri="{FF2B5EF4-FFF2-40B4-BE49-F238E27FC236}">
                <a16:creationId xmlns:a16="http://schemas.microsoft.com/office/drawing/2014/main" id="{DBAFD0CE-2E4F-1558-896E-0B2C57912AF3}"/>
              </a:ext>
            </a:extLst>
          </p:cNvPr>
          <p:cNvSpPr txBox="1"/>
          <p:nvPr/>
        </p:nvSpPr>
        <p:spPr>
          <a:xfrm>
            <a:off x="2512836" y="1759032"/>
            <a:ext cx="2372293" cy="523220"/>
          </a:xfrm>
          <a:prstGeom prst="rect">
            <a:avLst/>
          </a:prstGeom>
          <a:noFill/>
        </p:spPr>
        <p:txBody>
          <a:bodyPr wrap="square" rtlCol="0">
            <a:spAutoFit/>
          </a:bodyPr>
          <a:lstStyle/>
          <a:p>
            <a:pPr algn="ctr"/>
            <a:r>
              <a:rPr lang="en-IN" sz="2800" b="1" dirty="0">
                <a:ln w="11430"/>
                <a:solidFill>
                  <a:srgbClr val="0070C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Children</a:t>
            </a:r>
            <a:endParaRPr lang="en-US" sz="2800" dirty="0">
              <a:latin typeface="Times New Roman" panose="02020603050405020304" pitchFamily="18" charset="0"/>
              <a:cs typeface="Times New Roman" panose="02020603050405020304" pitchFamily="18" charset="0"/>
            </a:endParaRPr>
          </a:p>
        </p:txBody>
      </p:sp>
      <p:sp>
        <p:nvSpPr>
          <p:cNvPr id="21" name="Content Placeholder 4">
            <a:extLst>
              <a:ext uri="{FF2B5EF4-FFF2-40B4-BE49-F238E27FC236}">
                <a16:creationId xmlns:a16="http://schemas.microsoft.com/office/drawing/2014/main" id="{2BAB2B7D-21CF-6C49-ADE9-DD0A9F207F67}"/>
              </a:ext>
            </a:extLst>
          </p:cNvPr>
          <p:cNvSpPr txBox="1">
            <a:spLocks/>
          </p:cNvSpPr>
          <p:nvPr/>
        </p:nvSpPr>
        <p:spPr>
          <a:xfrm>
            <a:off x="6761408" y="1781907"/>
            <a:ext cx="5215944" cy="4522422"/>
          </a:xfrm>
          <a:prstGeom prst="rect">
            <a:avLst/>
          </a:prstGeom>
          <a:solidFill>
            <a:schemeClr val="accent5">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IN" sz="2400" dirty="0"/>
          </a:p>
          <a:p>
            <a:r>
              <a:rPr lang="en-IN" dirty="0">
                <a:latin typeface="Times New Roman" panose="02020603050405020304" pitchFamily="18" charset="0"/>
                <a:cs typeface="Times New Roman" panose="02020603050405020304" pitchFamily="18" charset="0"/>
              </a:rPr>
              <a:t>Ever expanding capacities</a:t>
            </a:r>
          </a:p>
          <a:p>
            <a:r>
              <a:rPr lang="en-IN" dirty="0">
                <a:latin typeface="Times New Roman" panose="02020603050405020304" pitchFamily="18" charset="0"/>
                <a:cs typeface="Times New Roman" panose="02020603050405020304" pitchFamily="18" charset="0"/>
              </a:rPr>
              <a:t>‘Abstract’ thinking emerges</a:t>
            </a:r>
          </a:p>
          <a:p>
            <a:r>
              <a:rPr lang="en-IN" dirty="0">
                <a:latin typeface="Times New Roman" panose="02020603050405020304" pitchFamily="18" charset="0"/>
                <a:cs typeface="Times New Roman" panose="02020603050405020304" pitchFamily="18" charset="0"/>
              </a:rPr>
              <a:t>Reading between the</a:t>
            </a:r>
          </a:p>
          <a:p>
            <a:pPr marL="0" indent="0">
              <a:buNone/>
            </a:pPr>
            <a:r>
              <a:rPr lang="en-IN" dirty="0">
                <a:latin typeface="Times New Roman" panose="02020603050405020304" pitchFamily="18" charset="0"/>
                <a:cs typeface="Times New Roman" panose="02020603050405020304" pitchFamily="18" charset="0"/>
              </a:rPr>
              <a:t>   lines/sarcasm</a:t>
            </a:r>
          </a:p>
          <a:p>
            <a:r>
              <a:rPr lang="en-IN" dirty="0">
                <a:latin typeface="Times New Roman" panose="02020603050405020304" pitchFamily="18" charset="0"/>
                <a:cs typeface="Times New Roman" panose="02020603050405020304" pitchFamily="18" charset="0"/>
              </a:rPr>
              <a:t>Complex emotionality</a:t>
            </a:r>
          </a:p>
          <a:p>
            <a:r>
              <a:rPr lang="en-IN" dirty="0">
                <a:latin typeface="Times New Roman" panose="02020603050405020304" pitchFamily="18" charset="0"/>
                <a:cs typeface="Times New Roman" panose="02020603050405020304" pitchFamily="18" charset="0"/>
              </a:rPr>
              <a:t>Explore and establish sexual  </a:t>
            </a:r>
          </a:p>
          <a:p>
            <a:pPr marL="0" indent="0">
              <a:buNone/>
            </a:pPr>
            <a:r>
              <a:rPr lang="en-IN" dirty="0">
                <a:latin typeface="Times New Roman" panose="02020603050405020304" pitchFamily="18" charset="0"/>
                <a:cs typeface="Times New Roman" panose="02020603050405020304" pitchFamily="18" charset="0"/>
              </a:rPr>
              <a:t>   orientation</a:t>
            </a:r>
          </a:p>
          <a:p>
            <a:r>
              <a:rPr lang="en-IN" dirty="0">
                <a:latin typeface="Times New Roman" panose="02020603050405020304" pitchFamily="18" charset="0"/>
                <a:cs typeface="Times New Roman" panose="02020603050405020304" pitchFamily="18" charset="0"/>
              </a:rPr>
              <a:t>Need, yet defy shelter </a:t>
            </a:r>
          </a:p>
        </p:txBody>
      </p:sp>
      <p:sp>
        <p:nvSpPr>
          <p:cNvPr id="22" name="TextBox 21">
            <a:extLst>
              <a:ext uri="{FF2B5EF4-FFF2-40B4-BE49-F238E27FC236}">
                <a16:creationId xmlns:a16="http://schemas.microsoft.com/office/drawing/2014/main" id="{385ACBA6-A00E-9C98-D3DE-A4769BED7182}"/>
              </a:ext>
            </a:extLst>
          </p:cNvPr>
          <p:cNvSpPr txBox="1"/>
          <p:nvPr/>
        </p:nvSpPr>
        <p:spPr>
          <a:xfrm>
            <a:off x="7902519" y="1702065"/>
            <a:ext cx="2372293" cy="523220"/>
          </a:xfrm>
          <a:prstGeom prst="rect">
            <a:avLst/>
          </a:prstGeom>
          <a:noFill/>
        </p:spPr>
        <p:txBody>
          <a:bodyPr wrap="square" rtlCol="0">
            <a:spAutoFit/>
          </a:bodyPr>
          <a:lstStyle/>
          <a:p>
            <a:pPr algn="ctr"/>
            <a:r>
              <a:rPr lang="en-IN" sz="2800" b="1" dirty="0">
                <a:ln w="11430"/>
                <a:solidFill>
                  <a:srgbClr val="0070C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Adolescents</a:t>
            </a:r>
            <a:endParaRPr lang="en-US" sz="28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5A43B635-8E8B-7DFC-C50E-E3BDEAAC789B}"/>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890C8F34-71D0-7009-8D29-5D9E84752144}"/>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F79DAF-96A5-056A-45F6-37FA77EB86D2}"/>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561EC7-84C3-3862-1CF1-E64C7696F417}"/>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644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1" end="1"/>
                                            </p:txEl>
                                          </p:spTgt>
                                        </p:tgtEl>
                                        <p:attrNameLst>
                                          <p:attrName>style.visibility</p:attrName>
                                        </p:attrNameLst>
                                      </p:cBhvr>
                                      <p:to>
                                        <p:strVal val="visible"/>
                                      </p:to>
                                    </p:set>
                                    <p:anim calcmode="lin" valueType="num">
                                      <p:cBhvr additive="base">
                                        <p:cTn id="7"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 calcmode="lin" valueType="num">
                                      <p:cBhvr additive="base">
                                        <p:cTn id="11"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xEl>
                                              <p:pRg st="3" end="3"/>
                                            </p:txEl>
                                          </p:spTgt>
                                        </p:tgtEl>
                                        <p:attrNameLst>
                                          <p:attrName>style.visibility</p:attrName>
                                        </p:attrNameLst>
                                      </p:cBhvr>
                                      <p:to>
                                        <p:strVal val="visible"/>
                                      </p:to>
                                    </p:set>
                                    <p:anim calcmode="lin" valueType="num">
                                      <p:cBhvr additive="base">
                                        <p:cTn id="15" dur="500" fill="hold"/>
                                        <p:tgtEl>
                                          <p:spTgt spid="21">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 calcmode="lin" valueType="num">
                                      <p:cBhvr additive="base">
                                        <p:cTn id="19"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anim calcmode="lin" valueType="num">
                                      <p:cBhvr additive="base">
                                        <p:cTn id="23" dur="500" fill="hold"/>
                                        <p:tgtEl>
                                          <p:spTgt spid="2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 calcmode="lin" valueType="num">
                                      <p:cBhvr additive="base">
                                        <p:cTn id="27" dur="500" fill="hold"/>
                                        <p:tgtEl>
                                          <p:spTgt spid="21">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1">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xEl>
                                              <p:pRg st="7" end="7"/>
                                            </p:txEl>
                                          </p:spTgt>
                                        </p:tgtEl>
                                        <p:attrNameLst>
                                          <p:attrName>style.visibility</p:attrName>
                                        </p:attrNameLst>
                                      </p:cBhvr>
                                      <p:to>
                                        <p:strVal val="visible"/>
                                      </p:to>
                                    </p:set>
                                    <p:anim calcmode="lin" valueType="num">
                                      <p:cBhvr additive="base">
                                        <p:cTn id="31" dur="500" fill="hold"/>
                                        <p:tgtEl>
                                          <p:spTgt spid="21">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1">
                                            <p:txEl>
                                              <p:pRg st="8" end="8"/>
                                            </p:txEl>
                                          </p:spTgt>
                                        </p:tgtEl>
                                        <p:attrNameLst>
                                          <p:attrName>style.visibility</p:attrName>
                                        </p:attrNameLst>
                                      </p:cBhvr>
                                      <p:to>
                                        <p:strVal val="visible"/>
                                      </p:to>
                                    </p:set>
                                    <p:anim calcmode="lin" valueType="num">
                                      <p:cBhvr additive="base">
                                        <p:cTn id="35" dur="500" fill="hold"/>
                                        <p:tgtEl>
                                          <p:spTgt spid="21">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10EDC-EBD9-8A03-4DB8-4D82152B5E28}"/>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B854D329-58B4-5428-D9C8-B5E2EC82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D0E201B-6D52-732E-9814-F9264D012EE2}"/>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771E8E1F-9618-5321-AA18-CE787F047BCD}"/>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7" name="Picture 4" descr="https://lerntool.ch/wp-content/uploads/2016/08/buc.jpg">
            <a:extLst>
              <a:ext uri="{FF2B5EF4-FFF2-40B4-BE49-F238E27FC236}">
                <a16:creationId xmlns:a16="http://schemas.microsoft.com/office/drawing/2014/main" id="{11DE8FF0-AFC3-8593-688C-875227CC8FB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7060" y="1946815"/>
            <a:ext cx="3321384" cy="252671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EF2948F-E86E-FCE3-BDDB-616911AA3FEC}"/>
              </a:ext>
            </a:extLst>
          </p:cNvPr>
          <p:cNvSpPr>
            <a:spLocks noGrp="1"/>
          </p:cNvSpPr>
          <p:nvPr>
            <p:ph type="title"/>
          </p:nvPr>
        </p:nvSpPr>
        <p:spPr>
          <a:xfrm>
            <a:off x="2510467" y="348192"/>
            <a:ext cx="7171066" cy="1325563"/>
          </a:xfrm>
        </p:spPr>
        <p:txBody>
          <a:bodyPr>
            <a:normAutofit fontScale="90000"/>
          </a:bodyPr>
          <a:lstStyle/>
          <a:p>
            <a:pPr algn="ctr"/>
            <a:r>
              <a:rPr lang="en-US" sz="4900" b="1" dirty="0">
                <a:solidFill>
                  <a:schemeClr val="accent1">
                    <a:lumMod val="60000"/>
                    <a:lumOff val="40000"/>
                  </a:schemeClr>
                </a:solidFill>
                <a:latin typeface="Times New Roman" panose="02020603050405020304" pitchFamily="18" charset="0"/>
                <a:cs typeface="Times New Roman" panose="02020603050405020304" pitchFamily="18" charset="0"/>
              </a:rPr>
              <a:t>Brain is still underdeveloped</a:t>
            </a:r>
            <a:b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br>
            <a: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2700" b="1" i="1" dirty="0">
                <a:latin typeface="Times New Roman" panose="02020603050405020304" pitchFamily="18" charset="0"/>
                <a:cs typeface="Times New Roman" panose="02020603050405020304" pitchFamily="18" charset="0"/>
              </a:rPr>
              <a:t>Under construction &amp; accident prone </a:t>
            </a:r>
            <a:endParaRPr lang="en-US" sz="4000" b="1" i="1"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10" name="Content Placeholder 7">
            <a:extLst>
              <a:ext uri="{FF2B5EF4-FFF2-40B4-BE49-F238E27FC236}">
                <a16:creationId xmlns:a16="http://schemas.microsoft.com/office/drawing/2014/main" id="{6472EE57-4D79-9F96-84DE-E6DEBF082341}"/>
              </a:ext>
            </a:extLst>
          </p:cNvPr>
          <p:cNvSpPr txBox="1">
            <a:spLocks/>
          </p:cNvSpPr>
          <p:nvPr/>
        </p:nvSpPr>
        <p:spPr>
          <a:xfrm>
            <a:off x="5595985" y="1700056"/>
            <a:ext cx="5989417" cy="4120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Actions are based on emotions</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 risk taking/accident prone)</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Learning new things easier than adults </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(skill development is easier)</a:t>
            </a: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Behavioural</a:t>
            </a:r>
            <a:r>
              <a:rPr lang="en-US" dirty="0">
                <a:latin typeface="Times New Roman" panose="02020603050405020304" pitchFamily="18" charset="0"/>
                <a:cs typeface="Times New Roman" panose="02020603050405020304" pitchFamily="18" charset="0"/>
              </a:rPr>
              <a:t> pattern get set for life </a:t>
            </a:r>
          </a:p>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(Habits, lifestyles, addictions )</a:t>
            </a:r>
          </a:p>
        </p:txBody>
      </p:sp>
      <p:sp>
        <p:nvSpPr>
          <p:cNvPr id="11" name="TextBox 10">
            <a:extLst>
              <a:ext uri="{FF2B5EF4-FFF2-40B4-BE49-F238E27FC236}">
                <a16:creationId xmlns:a16="http://schemas.microsoft.com/office/drawing/2014/main" id="{78666663-EB77-3FE1-48FA-C2E617291080}"/>
              </a:ext>
            </a:extLst>
          </p:cNvPr>
          <p:cNvSpPr txBox="1"/>
          <p:nvPr/>
        </p:nvSpPr>
        <p:spPr>
          <a:xfrm>
            <a:off x="1083212" y="4746588"/>
            <a:ext cx="3321384" cy="830997"/>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Shape it the way you like but be careful </a:t>
            </a:r>
          </a:p>
        </p:txBody>
      </p:sp>
      <p:grpSp>
        <p:nvGrpSpPr>
          <p:cNvPr id="2" name="Group 1">
            <a:extLst>
              <a:ext uri="{FF2B5EF4-FFF2-40B4-BE49-F238E27FC236}">
                <a16:creationId xmlns:a16="http://schemas.microsoft.com/office/drawing/2014/main" id="{8A7BBAA1-CEFF-5A1B-F87E-30D490DB85CA}"/>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4BEC8A65-29CD-6458-E907-433D100CA37F}"/>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DC8B6C-E464-10DD-7BCE-E382A15BB3E9}"/>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1707B4B-9182-5922-D352-242C5FF2E750}"/>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additive="base">
                                        <p:cTn id="1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additive="base">
                                        <p:cTn id="2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anim calcmode="lin" valueType="num">
                                      <p:cBhvr additive="base">
                                        <p:cTn id="27"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 calcmode="lin" valueType="num">
                                      <p:cBhvr additive="base">
                                        <p:cTn id="31"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9" name="Title 1">
            <a:extLst>
              <a:ext uri="{FF2B5EF4-FFF2-40B4-BE49-F238E27FC236}">
                <a16:creationId xmlns:a16="http://schemas.microsoft.com/office/drawing/2014/main" id="{9DF43E41-EF07-58DE-E80B-EB1ED7DDCA63}"/>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Emotional Development</a:t>
            </a:r>
            <a:endParaRPr lang="en-IN" b="1"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923C72F0-636A-5011-468C-5E16867B8C3A}"/>
              </a:ext>
            </a:extLst>
          </p:cNvPr>
          <p:cNvSpPr txBox="1">
            <a:spLocks/>
          </p:cNvSpPr>
          <p:nvPr/>
        </p:nvSpPr>
        <p:spPr>
          <a:xfrm>
            <a:off x="1134807" y="1981200"/>
            <a:ext cx="3179001"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1" name="Text Placeholder 5">
            <a:extLst>
              <a:ext uri="{FF2B5EF4-FFF2-40B4-BE49-F238E27FC236}">
                <a16:creationId xmlns:a16="http://schemas.microsoft.com/office/drawing/2014/main" id="{2141E1FE-2141-4D03-4692-DABD63E9EE23}"/>
              </a:ext>
            </a:extLst>
          </p:cNvPr>
          <p:cNvSpPr txBox="1">
            <a:spLocks/>
          </p:cNvSpPr>
          <p:nvPr/>
        </p:nvSpPr>
        <p:spPr>
          <a:xfrm>
            <a:off x="4723749" y="1969546"/>
            <a:ext cx="2572819"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2" name="Text Placeholder 6">
            <a:extLst>
              <a:ext uri="{FF2B5EF4-FFF2-40B4-BE49-F238E27FC236}">
                <a16:creationId xmlns:a16="http://schemas.microsoft.com/office/drawing/2014/main" id="{B27FAE7C-E158-464C-0EE4-22CD8FB99F7D}"/>
              </a:ext>
            </a:extLst>
          </p:cNvPr>
          <p:cNvSpPr txBox="1">
            <a:spLocks/>
          </p:cNvSpPr>
          <p:nvPr/>
        </p:nvSpPr>
        <p:spPr>
          <a:xfrm>
            <a:off x="7562146" y="1981200"/>
            <a:ext cx="3281558"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23" name="Text Placeholder 7">
            <a:extLst>
              <a:ext uri="{FF2B5EF4-FFF2-40B4-BE49-F238E27FC236}">
                <a16:creationId xmlns:a16="http://schemas.microsoft.com/office/drawing/2014/main" id="{8C094BA2-68C4-C73E-3F7C-7243B9E17B60}"/>
              </a:ext>
            </a:extLst>
          </p:cNvPr>
          <p:cNvSpPr txBox="1">
            <a:spLocks/>
          </p:cNvSpPr>
          <p:nvPr/>
        </p:nvSpPr>
        <p:spPr>
          <a:xfrm>
            <a:off x="1134808" y="2667000"/>
            <a:ext cx="3179001" cy="3033988"/>
          </a:xfrm>
          <a:prstGeom prst="rect">
            <a:avLst/>
          </a:prstGeom>
          <a:solidFill>
            <a:schemeClr val="accent6">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Times New Roman" panose="02020603050405020304" pitchFamily="18" charset="0"/>
                <a:cs typeface="Times New Roman" panose="02020603050405020304" pitchFamily="18" charset="0"/>
              </a:rPr>
              <a:t>Start experiencing  different shades of emotions, hitherto unknown</a:t>
            </a:r>
          </a:p>
        </p:txBody>
      </p:sp>
      <p:sp>
        <p:nvSpPr>
          <p:cNvPr id="24" name="Text Placeholder 8">
            <a:extLst>
              <a:ext uri="{FF2B5EF4-FFF2-40B4-BE49-F238E27FC236}">
                <a16:creationId xmlns:a16="http://schemas.microsoft.com/office/drawing/2014/main" id="{82314B4E-B84D-3CC3-E180-C9D118ADE49E}"/>
              </a:ext>
            </a:extLst>
          </p:cNvPr>
          <p:cNvSpPr txBox="1">
            <a:spLocks/>
          </p:cNvSpPr>
          <p:nvPr/>
        </p:nvSpPr>
        <p:spPr>
          <a:xfrm>
            <a:off x="4715832" y="2655346"/>
            <a:ext cx="2582066" cy="3045642"/>
          </a:xfrm>
          <a:prstGeom prst="rect">
            <a:avLst/>
          </a:prstGeom>
          <a:solidFill>
            <a:schemeClr val="accent5">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Times New Roman" panose="02020603050405020304" pitchFamily="18" charset="0"/>
                <a:cs typeface="Times New Roman" panose="02020603050405020304" pitchFamily="18" charset="0"/>
              </a:rPr>
              <a:t>Mood swings common</a:t>
            </a:r>
          </a:p>
          <a:p>
            <a:r>
              <a:rPr lang="en-IN" dirty="0">
                <a:latin typeface="Times New Roman" panose="02020603050405020304" pitchFamily="18" charset="0"/>
                <a:cs typeface="Times New Roman" panose="02020603050405020304" pitchFamily="18" charset="0"/>
              </a:rPr>
              <a:t>Easily triggered Emotions difficult to manage  </a:t>
            </a:r>
          </a:p>
        </p:txBody>
      </p:sp>
      <p:sp>
        <p:nvSpPr>
          <p:cNvPr id="25" name="Text Placeholder 9">
            <a:extLst>
              <a:ext uri="{FF2B5EF4-FFF2-40B4-BE49-F238E27FC236}">
                <a16:creationId xmlns:a16="http://schemas.microsoft.com/office/drawing/2014/main" id="{68583C2F-035E-48B0-18B2-343D9C5200A9}"/>
              </a:ext>
            </a:extLst>
          </p:cNvPr>
          <p:cNvSpPr txBox="1">
            <a:spLocks/>
          </p:cNvSpPr>
          <p:nvPr/>
        </p:nvSpPr>
        <p:spPr>
          <a:xfrm>
            <a:off x="7562146" y="2667000"/>
            <a:ext cx="3281560" cy="3033988"/>
          </a:xfrm>
          <a:prstGeom prst="rect">
            <a:avLst/>
          </a:prstGeom>
          <a:solidFill>
            <a:schemeClr val="accent6">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Times New Roman" panose="02020603050405020304" pitchFamily="18" charset="0"/>
                <a:cs typeface="Times New Roman" panose="02020603050405020304" pitchFamily="18" charset="0"/>
              </a:rPr>
              <a:t>Turbulence recedes</a:t>
            </a:r>
          </a:p>
          <a:p>
            <a:r>
              <a:rPr lang="en-IN" dirty="0">
                <a:latin typeface="Times New Roman" panose="02020603050405020304" pitchFamily="18" charset="0"/>
                <a:cs typeface="Times New Roman" panose="02020603050405020304" pitchFamily="18" charset="0"/>
              </a:rPr>
              <a:t>Composed with stable emotions</a:t>
            </a:r>
          </a:p>
        </p:txBody>
      </p:sp>
      <p:grpSp>
        <p:nvGrpSpPr>
          <p:cNvPr id="2" name="Group 1">
            <a:extLst>
              <a:ext uri="{FF2B5EF4-FFF2-40B4-BE49-F238E27FC236}">
                <a16:creationId xmlns:a16="http://schemas.microsoft.com/office/drawing/2014/main" id="{843D48C9-ED13-1358-9A68-7C934B01CB34}"/>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135A897C-FCAC-DC37-8FB1-5BA810AF52E2}"/>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114655-68E6-0FCC-7285-61ED862BE280}"/>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1615FC-55D1-7BF2-4735-3C80C81D1949}"/>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50" name="Picture 2" descr="12 Ways to Help Students Identify Their Emotions | Edutopia">
            <a:extLst>
              <a:ext uri="{FF2B5EF4-FFF2-40B4-BE49-F238E27FC236}">
                <a16:creationId xmlns:a16="http://schemas.microsoft.com/office/drawing/2014/main" id="{FC39C222-2EDE-9880-F921-CB43A1E74561}"/>
              </a:ext>
            </a:extLst>
          </p:cNvPr>
          <p:cNvPicPr>
            <a:picLocks noChangeAspect="1" noChangeArrowheads="1"/>
          </p:cNvPicPr>
          <p:nvPr/>
        </p:nvPicPr>
        <p:blipFill>
          <a:blip r:embed="rId5">
            <a:alphaModFix amt="89000"/>
            <a:extLst>
              <a:ext uri="{28A0092B-C50C-407E-A947-70E740481C1C}">
                <a14:useLocalDpi xmlns:a14="http://schemas.microsoft.com/office/drawing/2010/main" val="0"/>
              </a:ext>
            </a:extLst>
          </a:blip>
          <a:srcRect/>
          <a:stretch>
            <a:fillRect/>
          </a:stretch>
        </p:blipFill>
        <p:spPr bwMode="auto">
          <a:xfrm>
            <a:off x="1134807" y="4354883"/>
            <a:ext cx="3168728"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od swings Generic gradient outline icon | Freepik">
            <a:extLst>
              <a:ext uri="{FF2B5EF4-FFF2-40B4-BE49-F238E27FC236}">
                <a16:creationId xmlns:a16="http://schemas.microsoft.com/office/drawing/2014/main" id="{6C496ABB-2694-0AE0-2724-6A9AD4C21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2554" y="5100035"/>
            <a:ext cx="1307892" cy="11650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9 Phrases That Ensure Emotional Stability">
            <a:extLst>
              <a:ext uri="{FF2B5EF4-FFF2-40B4-BE49-F238E27FC236}">
                <a16:creationId xmlns:a16="http://schemas.microsoft.com/office/drawing/2014/main" id="{47D46C0E-AD66-8B49-5B47-E6A708D341C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backgroundMark x1="7833" y1="21680" x2="56833" y2="12737"/>
                        <a14:backgroundMark x1="56833" y1="12737" x2="78500" y2="12737"/>
                        <a14:backgroundMark x1="78500" y1="12737" x2="99500" y2="22493"/>
                        <a14:backgroundMark x1="99500" y1="22493" x2="84667" y2="89973"/>
                        <a14:backgroundMark x1="84667" y1="89973" x2="33500" y2="99187"/>
                        <a14:backgroundMark x1="33500" y1="99187" x2="10000" y2="82927"/>
                        <a14:backgroundMark x1="10000" y1="82927" x2="4167" y2="29539"/>
                      </a14:backgroundRemoval>
                    </a14:imgEffect>
                  </a14:imgLayer>
                </a14:imgProps>
              </a:ext>
              <a:ext uri="{28A0092B-C50C-407E-A947-70E740481C1C}">
                <a14:useLocalDpi xmlns:a14="http://schemas.microsoft.com/office/drawing/2010/main" val="0"/>
              </a:ext>
            </a:extLst>
          </a:blip>
          <a:srcRect/>
          <a:stretch>
            <a:fillRect/>
          </a:stretch>
        </p:blipFill>
        <p:spPr bwMode="auto">
          <a:xfrm>
            <a:off x="8057495" y="4066923"/>
            <a:ext cx="2373914" cy="1459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78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 calcmode="lin" valueType="num">
                                      <p:cBhvr additive="base">
                                        <p:cTn id="13"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 calcmode="lin" valueType="num">
                                      <p:cBhvr additive="base">
                                        <p:cTn id="1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anim calcmode="lin" valueType="num">
                                      <p:cBhvr additive="base">
                                        <p:cTn id="2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 calcmode="lin" valueType="num">
                                      <p:cBhvr additive="base">
                                        <p:cTn id="2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7" name="Title 1">
            <a:extLst>
              <a:ext uri="{FF2B5EF4-FFF2-40B4-BE49-F238E27FC236}">
                <a16:creationId xmlns:a16="http://schemas.microsoft.com/office/drawing/2014/main" id="{92CC5F72-195E-2C53-98B1-B6C85E3E7D42}"/>
              </a:ext>
            </a:extLst>
          </p:cNvPr>
          <p:cNvSpPr>
            <a:spLocks noGrp="1"/>
          </p:cNvSpPr>
          <p:nvPr>
            <p:ph type="title"/>
          </p:nvPr>
        </p:nvSpPr>
        <p:spPr>
          <a:xfrm>
            <a:off x="1596571" y="881907"/>
            <a:ext cx="5384800"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Self Concept</a:t>
            </a:r>
            <a:endParaRPr lang="en-IN" b="1" dirty="0">
              <a:latin typeface="Times New Roman" panose="02020603050405020304" pitchFamily="18" charset="0"/>
              <a:cs typeface="Times New Roman" panose="02020603050405020304" pitchFamily="18" charset="0"/>
            </a:endParaRPr>
          </a:p>
        </p:txBody>
      </p:sp>
      <p:sp>
        <p:nvSpPr>
          <p:cNvPr id="8" name="Text Placeholder 4">
            <a:extLst>
              <a:ext uri="{FF2B5EF4-FFF2-40B4-BE49-F238E27FC236}">
                <a16:creationId xmlns:a16="http://schemas.microsoft.com/office/drawing/2014/main" id="{E1476BAC-DA26-82FA-8B72-33A078AF7BD7}"/>
              </a:ext>
            </a:extLst>
          </p:cNvPr>
          <p:cNvSpPr txBox="1">
            <a:spLocks/>
          </p:cNvSpPr>
          <p:nvPr/>
        </p:nvSpPr>
        <p:spPr>
          <a:xfrm>
            <a:off x="853121" y="2216497"/>
            <a:ext cx="3432480"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3" name="Text Placeholder 5">
            <a:extLst>
              <a:ext uri="{FF2B5EF4-FFF2-40B4-BE49-F238E27FC236}">
                <a16:creationId xmlns:a16="http://schemas.microsoft.com/office/drawing/2014/main" id="{28715DDD-220E-FFDC-C5E5-5A762A7D4378}"/>
              </a:ext>
            </a:extLst>
          </p:cNvPr>
          <p:cNvSpPr txBox="1">
            <a:spLocks/>
          </p:cNvSpPr>
          <p:nvPr/>
        </p:nvSpPr>
        <p:spPr>
          <a:xfrm>
            <a:off x="4533900" y="2245526"/>
            <a:ext cx="3111499"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4" name="Text Placeholder 6">
            <a:extLst>
              <a:ext uri="{FF2B5EF4-FFF2-40B4-BE49-F238E27FC236}">
                <a16:creationId xmlns:a16="http://schemas.microsoft.com/office/drawing/2014/main" id="{7EC47825-7037-1000-E448-6FB4A2714388}"/>
              </a:ext>
            </a:extLst>
          </p:cNvPr>
          <p:cNvSpPr txBox="1">
            <a:spLocks/>
          </p:cNvSpPr>
          <p:nvPr/>
        </p:nvSpPr>
        <p:spPr>
          <a:xfrm>
            <a:off x="7874426" y="2293693"/>
            <a:ext cx="3281558"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15" name="Text Placeholder 7">
            <a:extLst>
              <a:ext uri="{FF2B5EF4-FFF2-40B4-BE49-F238E27FC236}">
                <a16:creationId xmlns:a16="http://schemas.microsoft.com/office/drawing/2014/main" id="{EDEE1206-381B-681B-C5B7-F3D4C5E9B8B1}"/>
              </a:ext>
            </a:extLst>
          </p:cNvPr>
          <p:cNvSpPr txBox="1">
            <a:spLocks/>
          </p:cNvSpPr>
          <p:nvPr/>
        </p:nvSpPr>
        <p:spPr>
          <a:xfrm>
            <a:off x="853120" y="2784275"/>
            <a:ext cx="3427301" cy="3441863"/>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Confused and apprehensive</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Body image issues emerge</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 Self conscious </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‘On stage’ phenomenon</a:t>
            </a:r>
          </a:p>
        </p:txBody>
      </p:sp>
      <p:sp>
        <p:nvSpPr>
          <p:cNvPr id="21" name="Text Placeholder 8">
            <a:extLst>
              <a:ext uri="{FF2B5EF4-FFF2-40B4-BE49-F238E27FC236}">
                <a16:creationId xmlns:a16="http://schemas.microsoft.com/office/drawing/2014/main" id="{D2DB8B12-9568-FAE3-A8B8-48FDBB92C9CF}"/>
              </a:ext>
            </a:extLst>
          </p:cNvPr>
          <p:cNvSpPr txBox="1">
            <a:spLocks/>
          </p:cNvSpPr>
          <p:nvPr/>
        </p:nvSpPr>
        <p:spPr>
          <a:xfrm>
            <a:off x="4533900" y="2836887"/>
            <a:ext cx="3111500" cy="3371520"/>
          </a:xfrm>
          <a:prstGeom prst="rect">
            <a:avLst/>
          </a:prstGeom>
          <a:solidFill>
            <a:schemeClr val="accent5">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Busy with Self exploration and introspection</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Hence need a lot of privacy and independence</a:t>
            </a:r>
          </a:p>
          <a:p>
            <a:pPr marL="457200" indent="-457200"/>
            <a:r>
              <a:rPr lang="en-IN" dirty="0">
                <a:latin typeface="Times New Roman" panose="02020603050405020304" pitchFamily="18" charset="0"/>
                <a:cs typeface="Times New Roman" panose="02020603050405020304" pitchFamily="18" charset="0"/>
              </a:rPr>
              <a:t>Dream world</a:t>
            </a:r>
          </a:p>
        </p:txBody>
      </p:sp>
      <p:sp>
        <p:nvSpPr>
          <p:cNvPr id="22" name="Text Placeholder 9">
            <a:extLst>
              <a:ext uri="{FF2B5EF4-FFF2-40B4-BE49-F238E27FC236}">
                <a16:creationId xmlns:a16="http://schemas.microsoft.com/office/drawing/2014/main" id="{DE51120F-901B-87B6-A509-6D30C51EA374}"/>
              </a:ext>
            </a:extLst>
          </p:cNvPr>
          <p:cNvSpPr txBox="1">
            <a:spLocks/>
          </p:cNvSpPr>
          <p:nvPr/>
        </p:nvSpPr>
        <p:spPr>
          <a:xfrm>
            <a:off x="7874426" y="2865915"/>
            <a:ext cx="3306013" cy="3371520"/>
          </a:xfrm>
          <a:prstGeom prst="rect">
            <a:avLst/>
          </a:prstGeom>
          <a:solidFill>
            <a:schemeClr val="accent6">
              <a:lumMod val="20000"/>
              <a:lumOff val="80000"/>
            </a:schemeClr>
          </a:solidFill>
          <a:ln>
            <a:solidFill>
              <a:srgbClr val="FFC000"/>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800" dirty="0">
                <a:latin typeface="Times New Roman" panose="02020603050405020304" pitchFamily="18" charset="0"/>
                <a:cs typeface="Times New Roman" panose="02020603050405020304" pitchFamily="18" charset="0"/>
              </a:rPr>
              <a:t>Figured out about ‘self’. </a:t>
            </a:r>
          </a:p>
          <a:p>
            <a:r>
              <a:rPr lang="en-IN" sz="2800" dirty="0">
                <a:latin typeface="Times New Roman" panose="02020603050405020304" pitchFamily="18" charset="0"/>
                <a:cs typeface="Times New Roman" panose="02020603050405020304" pitchFamily="18" charset="0"/>
              </a:rPr>
              <a:t>Self aware about strengths and weaknesses </a:t>
            </a:r>
          </a:p>
        </p:txBody>
      </p:sp>
      <p:grpSp>
        <p:nvGrpSpPr>
          <p:cNvPr id="2" name="Group 1">
            <a:extLst>
              <a:ext uri="{FF2B5EF4-FFF2-40B4-BE49-F238E27FC236}">
                <a16:creationId xmlns:a16="http://schemas.microsoft.com/office/drawing/2014/main" id="{6A8C7E3C-1657-527B-242B-10B0CD28866F}"/>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AC7238BB-F61C-E700-BA5B-E08CD859BD9C}"/>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7BA749-E827-558A-F1D6-32B26B74A562}"/>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DAC0B9-49F8-0911-9AFF-ABB2B8E1CDB2}"/>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026" name="Picture 2" descr="Self Concept - Self Concept added a new photo.">
            <a:extLst>
              <a:ext uri="{FF2B5EF4-FFF2-40B4-BE49-F238E27FC236}">
                <a16:creationId xmlns:a16="http://schemas.microsoft.com/office/drawing/2014/main" id="{FCBE72AC-AF90-1E6F-4982-CA6A82F86A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371" y="481083"/>
            <a:ext cx="1714394" cy="1557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 calcmode="lin" valueType="num">
                                      <p:cBhvr additive="base">
                                        <p:cTn id="1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 calcmode="lin" valueType="num">
                                      <p:cBhvr additive="base">
                                        <p:cTn id="29"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1">
                                            <p:txEl>
                                              <p:pRg st="2" end="2"/>
                                            </p:txEl>
                                          </p:spTgt>
                                        </p:tgtEl>
                                        <p:attrNameLst>
                                          <p:attrName>style.visibility</p:attrName>
                                        </p:attrNameLst>
                                      </p:cBhvr>
                                      <p:to>
                                        <p:strVal val="visible"/>
                                      </p:to>
                                    </p:set>
                                    <p:anim calcmode="lin" valueType="num">
                                      <p:cBhvr additive="base">
                                        <p:cTn id="33"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 calcmode="lin" valueType="num">
                                      <p:cBhvr additive="base">
                                        <p:cTn id="3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 calcmode="lin" valueType="num">
                                      <p:cBhvr additive="base">
                                        <p:cTn id="43"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9" name="Title 1">
            <a:extLst>
              <a:ext uri="{FF2B5EF4-FFF2-40B4-BE49-F238E27FC236}">
                <a16:creationId xmlns:a16="http://schemas.microsoft.com/office/drawing/2014/main" id="{5365A398-021A-2B69-FB1F-5FA108424A4D}"/>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Relationship with parents/ Family</a:t>
            </a:r>
            <a:endParaRPr lang="en-IN" b="1"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C20A2109-5D2C-351B-A3EC-3252DEF4D870}"/>
              </a:ext>
            </a:extLst>
          </p:cNvPr>
          <p:cNvSpPr txBox="1">
            <a:spLocks/>
          </p:cNvSpPr>
          <p:nvPr/>
        </p:nvSpPr>
        <p:spPr>
          <a:xfrm>
            <a:off x="1134807" y="1981200"/>
            <a:ext cx="3179001"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1" name="Text Placeholder 5">
            <a:extLst>
              <a:ext uri="{FF2B5EF4-FFF2-40B4-BE49-F238E27FC236}">
                <a16:creationId xmlns:a16="http://schemas.microsoft.com/office/drawing/2014/main" id="{18E016D7-EED1-F0B1-E1E1-C7467E25B802}"/>
              </a:ext>
            </a:extLst>
          </p:cNvPr>
          <p:cNvSpPr txBox="1">
            <a:spLocks/>
          </p:cNvSpPr>
          <p:nvPr/>
        </p:nvSpPr>
        <p:spPr>
          <a:xfrm>
            <a:off x="4487238" y="1969546"/>
            <a:ext cx="3333955"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2" name="Text Placeholder 6">
            <a:extLst>
              <a:ext uri="{FF2B5EF4-FFF2-40B4-BE49-F238E27FC236}">
                <a16:creationId xmlns:a16="http://schemas.microsoft.com/office/drawing/2014/main" id="{67CE95EB-E329-90E6-BAD5-F40F4EC5A3AA}"/>
              </a:ext>
            </a:extLst>
          </p:cNvPr>
          <p:cNvSpPr txBox="1">
            <a:spLocks/>
          </p:cNvSpPr>
          <p:nvPr/>
        </p:nvSpPr>
        <p:spPr>
          <a:xfrm>
            <a:off x="8019345" y="1981200"/>
            <a:ext cx="3366224"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23" name="Text Placeholder 7">
            <a:extLst>
              <a:ext uri="{FF2B5EF4-FFF2-40B4-BE49-F238E27FC236}">
                <a16:creationId xmlns:a16="http://schemas.microsoft.com/office/drawing/2014/main" id="{4564D39A-477E-03F6-1263-E68053917738}"/>
              </a:ext>
            </a:extLst>
          </p:cNvPr>
          <p:cNvSpPr txBox="1">
            <a:spLocks/>
          </p:cNvSpPr>
          <p:nvPr/>
        </p:nvSpPr>
        <p:spPr>
          <a:xfrm>
            <a:off x="1134808" y="2667000"/>
            <a:ext cx="3179001" cy="3309092"/>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Move away from parents </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Do not wish to participate in functioning of family </a:t>
            </a:r>
          </a:p>
        </p:txBody>
      </p:sp>
      <p:sp>
        <p:nvSpPr>
          <p:cNvPr id="24" name="Text Placeholder 8">
            <a:extLst>
              <a:ext uri="{FF2B5EF4-FFF2-40B4-BE49-F238E27FC236}">
                <a16:creationId xmlns:a16="http://schemas.microsoft.com/office/drawing/2014/main" id="{92787157-AE22-68C5-D706-D8AD762E23A1}"/>
              </a:ext>
            </a:extLst>
          </p:cNvPr>
          <p:cNvSpPr txBox="1">
            <a:spLocks/>
          </p:cNvSpPr>
          <p:nvPr/>
        </p:nvSpPr>
        <p:spPr>
          <a:xfrm>
            <a:off x="4491481" y="2655345"/>
            <a:ext cx="3333955" cy="3320747"/>
          </a:xfrm>
          <a:prstGeom prst="rect">
            <a:avLst/>
          </a:prstGeom>
          <a:solidFill>
            <a:schemeClr val="accent5">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Challenge family rules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Test boundaries set by the parents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Argue a lot</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Major rift with parents</a:t>
            </a:r>
          </a:p>
        </p:txBody>
      </p:sp>
      <p:sp>
        <p:nvSpPr>
          <p:cNvPr id="25" name="Text Placeholder 9">
            <a:extLst>
              <a:ext uri="{FF2B5EF4-FFF2-40B4-BE49-F238E27FC236}">
                <a16:creationId xmlns:a16="http://schemas.microsoft.com/office/drawing/2014/main" id="{A72D5E54-E43F-0457-6D42-485B57A502A9}"/>
              </a:ext>
            </a:extLst>
          </p:cNvPr>
          <p:cNvSpPr txBox="1">
            <a:spLocks/>
          </p:cNvSpPr>
          <p:nvPr/>
        </p:nvSpPr>
        <p:spPr>
          <a:xfrm>
            <a:off x="8019345" y="2667000"/>
            <a:ext cx="3366224" cy="3309092"/>
          </a:xfrm>
          <a:prstGeom prst="rect">
            <a:avLst/>
          </a:prstGeom>
          <a:solidFill>
            <a:schemeClr val="accent6">
              <a:lumMod val="20000"/>
              <a:lumOff val="80000"/>
            </a:schemeClr>
          </a:solidFill>
          <a:ln>
            <a:solidFill>
              <a:srgbClr val="FFC000"/>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Join the family back as grown ups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Share responsibilities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Show empathy for others</a:t>
            </a:r>
          </a:p>
        </p:txBody>
      </p:sp>
      <p:grpSp>
        <p:nvGrpSpPr>
          <p:cNvPr id="2" name="Group 1">
            <a:extLst>
              <a:ext uri="{FF2B5EF4-FFF2-40B4-BE49-F238E27FC236}">
                <a16:creationId xmlns:a16="http://schemas.microsoft.com/office/drawing/2014/main" id="{007C9FA3-2C0C-9DE0-5248-D8693911AAB0}"/>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F09D01CA-BAB6-7CD0-797B-24059919DD92}"/>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C31F15-1550-1940-C4BD-B06C68B097A6}"/>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07B0DA3-A1C4-7A39-FA62-BA0DF7233A8B}"/>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52" name="Picture 4" descr="How to be nicer to your PARENTS and improve your relationship ADVICE FOR  TEENS - YouTube">
            <a:extLst>
              <a:ext uri="{FF2B5EF4-FFF2-40B4-BE49-F238E27FC236}">
                <a16:creationId xmlns:a16="http://schemas.microsoft.com/office/drawing/2014/main" id="{DA22FDB9-0A8B-2864-160C-798C2E10B0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07" b="12730"/>
          <a:stretch/>
        </p:blipFill>
        <p:spPr bwMode="auto">
          <a:xfrm>
            <a:off x="2630658" y="5470458"/>
            <a:ext cx="2238431" cy="1051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92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 calcmode="lin" valueType="num">
                                      <p:cBhvr additive="base">
                                        <p:cTn id="1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 calcmode="lin" valueType="num">
                                      <p:cBhvr additive="base">
                                        <p:cTn id="1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anim calcmode="lin" valueType="num">
                                      <p:cBhvr additive="base">
                                        <p:cTn id="2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xEl>
                                              <p:pRg st="2" end="2"/>
                                            </p:txEl>
                                          </p:spTgt>
                                        </p:tgtEl>
                                        <p:attrNameLst>
                                          <p:attrName>style.visibility</p:attrName>
                                        </p:attrNameLst>
                                      </p:cBhvr>
                                      <p:to>
                                        <p:strVal val="visible"/>
                                      </p:to>
                                    </p:set>
                                    <p:anim calcmode="lin" valueType="num">
                                      <p:cBhvr additive="base">
                                        <p:cTn id="25"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
                                            <p:txEl>
                                              <p:pRg st="3" end="3"/>
                                            </p:txEl>
                                          </p:spTgt>
                                        </p:tgtEl>
                                        <p:attrNameLst>
                                          <p:attrName>style.visibility</p:attrName>
                                        </p:attrNameLst>
                                      </p:cBhvr>
                                      <p:to>
                                        <p:strVal val="visible"/>
                                      </p:to>
                                    </p:set>
                                    <p:anim calcmode="lin" valueType="num">
                                      <p:cBhvr additive="base">
                                        <p:cTn id="29"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anim calcmode="lin" valueType="num">
                                      <p:cBhvr additive="base">
                                        <p:cTn id="35"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 calcmode="lin" valueType="num">
                                      <p:cBhvr additive="base">
                                        <p:cTn id="39"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2" end="2"/>
                                            </p:txEl>
                                          </p:spTgt>
                                        </p:tgtEl>
                                        <p:attrNameLst>
                                          <p:attrName>style.visibility</p:attrName>
                                        </p:attrNameLst>
                                      </p:cBhvr>
                                      <p:to>
                                        <p:strVal val="visible"/>
                                      </p:to>
                                    </p:set>
                                    <p:anim calcmode="lin" valueType="num">
                                      <p:cBhvr additive="base">
                                        <p:cTn id="4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EB907B3-55CF-1E27-CCAB-38E6283422A9}"/>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37E2C4AA-5BD9-2B06-3B00-75823D07F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7C95FE73-1272-E9A8-5631-45941318B787}"/>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9ACD3E00-8A8C-5AF9-469A-5B68E748CB92}"/>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7" name="Title 1">
            <a:extLst>
              <a:ext uri="{FF2B5EF4-FFF2-40B4-BE49-F238E27FC236}">
                <a16:creationId xmlns:a16="http://schemas.microsoft.com/office/drawing/2014/main" id="{E72FA57F-7454-A517-C858-CACC1626CFAC}"/>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Sexual Orientation</a:t>
            </a:r>
            <a:endParaRPr lang="en-IN" b="1" dirty="0">
              <a:latin typeface="Times New Roman" panose="02020603050405020304" pitchFamily="18" charset="0"/>
              <a:cs typeface="Times New Roman" panose="02020603050405020304" pitchFamily="18" charset="0"/>
            </a:endParaRPr>
          </a:p>
        </p:txBody>
      </p:sp>
      <p:sp>
        <p:nvSpPr>
          <p:cNvPr id="8" name="Text Placeholder 4">
            <a:extLst>
              <a:ext uri="{FF2B5EF4-FFF2-40B4-BE49-F238E27FC236}">
                <a16:creationId xmlns:a16="http://schemas.microsoft.com/office/drawing/2014/main" id="{FF926A51-8C50-119C-5896-4AA0F378DBC2}"/>
              </a:ext>
            </a:extLst>
          </p:cNvPr>
          <p:cNvSpPr txBox="1">
            <a:spLocks/>
          </p:cNvSpPr>
          <p:nvPr/>
        </p:nvSpPr>
        <p:spPr>
          <a:xfrm>
            <a:off x="670178" y="1839126"/>
            <a:ext cx="3010483"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3" name="Text Placeholder 5">
            <a:extLst>
              <a:ext uri="{FF2B5EF4-FFF2-40B4-BE49-F238E27FC236}">
                <a16:creationId xmlns:a16="http://schemas.microsoft.com/office/drawing/2014/main" id="{1F1B87FF-F0E0-4F29-5BB4-872A1DDB9FB5}"/>
              </a:ext>
            </a:extLst>
          </p:cNvPr>
          <p:cNvSpPr txBox="1">
            <a:spLocks/>
          </p:cNvSpPr>
          <p:nvPr/>
        </p:nvSpPr>
        <p:spPr>
          <a:xfrm>
            <a:off x="3643532" y="1882070"/>
            <a:ext cx="2991622"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4" name="Text Placeholder 6">
            <a:extLst>
              <a:ext uri="{FF2B5EF4-FFF2-40B4-BE49-F238E27FC236}">
                <a16:creationId xmlns:a16="http://schemas.microsoft.com/office/drawing/2014/main" id="{8EF17607-9757-694B-5703-A010BEE62B16}"/>
              </a:ext>
            </a:extLst>
          </p:cNvPr>
          <p:cNvSpPr txBox="1">
            <a:spLocks/>
          </p:cNvSpPr>
          <p:nvPr/>
        </p:nvSpPr>
        <p:spPr>
          <a:xfrm>
            <a:off x="6654016" y="1860240"/>
            <a:ext cx="3362179"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15" name="Text Placeholder 7">
            <a:extLst>
              <a:ext uri="{FF2B5EF4-FFF2-40B4-BE49-F238E27FC236}">
                <a16:creationId xmlns:a16="http://schemas.microsoft.com/office/drawing/2014/main" id="{1D06511A-A1C7-CC0A-7B88-85BD038158A6}"/>
              </a:ext>
            </a:extLst>
          </p:cNvPr>
          <p:cNvSpPr txBox="1">
            <a:spLocks/>
          </p:cNvSpPr>
          <p:nvPr/>
        </p:nvSpPr>
        <p:spPr>
          <a:xfrm>
            <a:off x="687087" y="2408328"/>
            <a:ext cx="2931881" cy="3889523"/>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Confused about bodily changes and hormonal play,</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Discuss with same sex friends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Self-exploratio</a:t>
            </a:r>
            <a:r>
              <a:rPr lang="en-IN" sz="2400" dirty="0">
                <a:latin typeface="Times New Roman" panose="02020603050405020304" pitchFamily="18" charset="0"/>
                <a:cs typeface="Times New Roman" panose="02020603050405020304" pitchFamily="18" charset="0"/>
              </a:rPr>
              <a:t>n</a:t>
            </a:r>
          </a:p>
        </p:txBody>
      </p:sp>
      <p:sp>
        <p:nvSpPr>
          <p:cNvPr id="21" name="Text Placeholder 8">
            <a:extLst>
              <a:ext uri="{FF2B5EF4-FFF2-40B4-BE49-F238E27FC236}">
                <a16:creationId xmlns:a16="http://schemas.microsoft.com/office/drawing/2014/main" id="{CC3B4556-CD99-437C-C199-CF46921CBFC4}"/>
              </a:ext>
            </a:extLst>
          </p:cNvPr>
          <p:cNvSpPr txBox="1">
            <a:spLocks/>
          </p:cNvSpPr>
          <p:nvPr/>
        </p:nvSpPr>
        <p:spPr>
          <a:xfrm>
            <a:off x="3643532" y="2490687"/>
            <a:ext cx="3010484" cy="3771306"/>
          </a:xfrm>
          <a:prstGeom prst="rect">
            <a:avLst/>
          </a:prstGeom>
          <a:solidFill>
            <a:schemeClr val="accent5">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Start getting oriented about their sexual identity</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Have crushes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Seek opportunities to indulge</a:t>
            </a:r>
          </a:p>
        </p:txBody>
      </p:sp>
      <p:sp>
        <p:nvSpPr>
          <p:cNvPr id="22" name="Text Placeholder 9">
            <a:extLst>
              <a:ext uri="{FF2B5EF4-FFF2-40B4-BE49-F238E27FC236}">
                <a16:creationId xmlns:a16="http://schemas.microsoft.com/office/drawing/2014/main" id="{3308F33E-BF30-E8EA-57FE-9DC2A88E4D96}"/>
              </a:ext>
            </a:extLst>
          </p:cNvPr>
          <p:cNvSpPr txBox="1">
            <a:spLocks/>
          </p:cNvSpPr>
          <p:nvPr/>
        </p:nvSpPr>
        <p:spPr>
          <a:xfrm>
            <a:off x="6654017" y="2482281"/>
            <a:ext cx="3362179" cy="3771306"/>
          </a:xfrm>
          <a:prstGeom prst="rect">
            <a:avLst/>
          </a:prstGeom>
          <a:solidFill>
            <a:schemeClr val="accent6">
              <a:lumMod val="20000"/>
              <a:lumOff val="80000"/>
            </a:schemeClr>
          </a:solidFill>
          <a:ln>
            <a:solidFill>
              <a:srgbClr val="FFC000"/>
            </a:solidFill>
          </a:ln>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Adult sexual orientation is finalized</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May commit for long term relationship</a:t>
            </a:r>
          </a:p>
        </p:txBody>
      </p:sp>
      <p:grpSp>
        <p:nvGrpSpPr>
          <p:cNvPr id="2" name="Group 1">
            <a:extLst>
              <a:ext uri="{FF2B5EF4-FFF2-40B4-BE49-F238E27FC236}">
                <a16:creationId xmlns:a16="http://schemas.microsoft.com/office/drawing/2014/main" id="{CCA32598-2BB9-B917-2CC1-AD4D2EFCCF62}"/>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AE0B589A-BA9F-6938-973D-3B07328F6074}"/>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0AD9C4-047D-B10B-B74F-F2614217B7AA}"/>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8E44C2-EC5A-0194-40D3-39D30A4BEEF8}"/>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50" name="Picture 2" descr="Sexuality in Adolescence: Attitudes, Behaviors, &amp; Values Video">
            <a:extLst>
              <a:ext uri="{FF2B5EF4-FFF2-40B4-BE49-F238E27FC236}">
                <a16:creationId xmlns:a16="http://schemas.microsoft.com/office/drawing/2014/main" id="{7BDF9CFC-44D6-AA70-09FB-272209DA6B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670" t="6426" r="9574" b="5498"/>
          <a:stretch/>
        </p:blipFill>
        <p:spPr bwMode="auto">
          <a:xfrm>
            <a:off x="10210644" y="1947243"/>
            <a:ext cx="1655628" cy="32859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exuality &amp; gender - Centre 33">
            <a:extLst>
              <a:ext uri="{FF2B5EF4-FFF2-40B4-BE49-F238E27FC236}">
                <a16:creationId xmlns:a16="http://schemas.microsoft.com/office/drawing/2014/main" id="{BC371709-3EBD-1711-86BF-64B1E65A1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6806" y="5327343"/>
            <a:ext cx="1363303" cy="129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8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 calcmode="lin" valueType="num">
                                      <p:cBhvr additive="base">
                                        <p:cTn id="11"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anim calcmode="lin" valueType="num">
                                      <p:cBhvr additive="base">
                                        <p:cTn id="21"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 calcmode="lin" valueType="num">
                                      <p:cBhvr additive="base">
                                        <p:cTn id="25"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1">
                                            <p:txEl>
                                              <p:pRg st="2" end="2"/>
                                            </p:txEl>
                                          </p:spTgt>
                                        </p:tgtEl>
                                        <p:attrNameLst>
                                          <p:attrName>style.visibility</p:attrName>
                                        </p:attrNameLst>
                                      </p:cBhvr>
                                      <p:to>
                                        <p:strVal val="visible"/>
                                      </p:to>
                                    </p:set>
                                    <p:anim calcmode="lin" valueType="num">
                                      <p:cBhvr additive="base">
                                        <p:cTn id="2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 calcmode="lin" valueType="num">
                                      <p:cBhvr additive="base">
                                        <p:cTn id="3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 calcmode="lin" valueType="num">
                                      <p:cBhvr additive="base">
                                        <p:cTn id="39"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9" name="Title 1">
            <a:extLst>
              <a:ext uri="{FF2B5EF4-FFF2-40B4-BE49-F238E27FC236}">
                <a16:creationId xmlns:a16="http://schemas.microsoft.com/office/drawing/2014/main" id="{73E240D3-B07C-9730-0488-2D8C5204AD92}"/>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Implications on Classroom Academics</a:t>
            </a:r>
            <a:endParaRPr lang="en-IN" b="1"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FFD1E6A5-1730-DD1F-D903-94E41750E325}"/>
              </a:ext>
            </a:extLst>
          </p:cNvPr>
          <p:cNvSpPr txBox="1">
            <a:spLocks/>
          </p:cNvSpPr>
          <p:nvPr/>
        </p:nvSpPr>
        <p:spPr>
          <a:xfrm>
            <a:off x="802648" y="1981200"/>
            <a:ext cx="3314181"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1" name="Text Placeholder 5">
            <a:extLst>
              <a:ext uri="{FF2B5EF4-FFF2-40B4-BE49-F238E27FC236}">
                <a16:creationId xmlns:a16="http://schemas.microsoft.com/office/drawing/2014/main" id="{9CDBE64C-6C5A-695C-CE4B-DE11727532AE}"/>
              </a:ext>
            </a:extLst>
          </p:cNvPr>
          <p:cNvSpPr txBox="1">
            <a:spLocks/>
          </p:cNvSpPr>
          <p:nvPr/>
        </p:nvSpPr>
        <p:spPr>
          <a:xfrm>
            <a:off x="4337126" y="2006600"/>
            <a:ext cx="3225020"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2" name="Text Placeholder 6">
            <a:extLst>
              <a:ext uri="{FF2B5EF4-FFF2-40B4-BE49-F238E27FC236}">
                <a16:creationId xmlns:a16="http://schemas.microsoft.com/office/drawing/2014/main" id="{3A91678A-FE2B-943F-7CC1-C53F7E51DA77}"/>
              </a:ext>
            </a:extLst>
          </p:cNvPr>
          <p:cNvSpPr txBox="1">
            <a:spLocks/>
          </p:cNvSpPr>
          <p:nvPr/>
        </p:nvSpPr>
        <p:spPr>
          <a:xfrm>
            <a:off x="7713097" y="1981200"/>
            <a:ext cx="3827205"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23" name="Text Placeholder 7">
            <a:extLst>
              <a:ext uri="{FF2B5EF4-FFF2-40B4-BE49-F238E27FC236}">
                <a16:creationId xmlns:a16="http://schemas.microsoft.com/office/drawing/2014/main" id="{812B81B5-0F2B-AEB3-B369-B371CC32E88D}"/>
              </a:ext>
            </a:extLst>
          </p:cNvPr>
          <p:cNvSpPr txBox="1">
            <a:spLocks/>
          </p:cNvSpPr>
          <p:nvPr/>
        </p:nvSpPr>
        <p:spPr>
          <a:xfrm>
            <a:off x="802648" y="2667000"/>
            <a:ext cx="3314181" cy="3411060"/>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Rote learning reduces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Concrete concepts like algebra, basic physics, grammar are comprehensible</a:t>
            </a:r>
          </a:p>
        </p:txBody>
      </p:sp>
      <p:sp>
        <p:nvSpPr>
          <p:cNvPr id="24" name="Text Placeholder 8">
            <a:extLst>
              <a:ext uri="{FF2B5EF4-FFF2-40B4-BE49-F238E27FC236}">
                <a16:creationId xmlns:a16="http://schemas.microsoft.com/office/drawing/2014/main" id="{698AABE9-140E-B5BE-3779-30959D6F273C}"/>
              </a:ext>
            </a:extLst>
          </p:cNvPr>
          <p:cNvSpPr txBox="1">
            <a:spLocks/>
          </p:cNvSpPr>
          <p:nvPr/>
        </p:nvSpPr>
        <p:spPr>
          <a:xfrm>
            <a:off x="4313808" y="2655345"/>
            <a:ext cx="3248338" cy="3422715"/>
          </a:xfrm>
          <a:prstGeom prst="rect">
            <a:avLst/>
          </a:prstGeom>
          <a:solidFill>
            <a:schemeClr val="accent5">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Abstraction  may be introduced,</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Higher level Maths, science, powers of speech are appreciated</a:t>
            </a:r>
          </a:p>
        </p:txBody>
      </p:sp>
      <p:sp>
        <p:nvSpPr>
          <p:cNvPr id="25" name="Text Placeholder 9">
            <a:extLst>
              <a:ext uri="{FF2B5EF4-FFF2-40B4-BE49-F238E27FC236}">
                <a16:creationId xmlns:a16="http://schemas.microsoft.com/office/drawing/2014/main" id="{F58E2FC6-BE66-C7C0-F2AB-F45E7E201DA7}"/>
              </a:ext>
            </a:extLst>
          </p:cNvPr>
          <p:cNvSpPr txBox="1">
            <a:spLocks/>
          </p:cNvSpPr>
          <p:nvPr/>
        </p:nvSpPr>
        <p:spPr>
          <a:xfrm>
            <a:off x="7713098" y="2666999"/>
            <a:ext cx="3827204" cy="3422715"/>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Abstraction further  easy to understand</a:t>
            </a:r>
          </a:p>
          <a:p>
            <a:pPr marL="342900" indent="-3429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Trigonometry, Space science, molecular biology, Philosophy, complex art and literature become fascinating</a:t>
            </a:r>
          </a:p>
        </p:txBody>
      </p:sp>
      <p:grpSp>
        <p:nvGrpSpPr>
          <p:cNvPr id="2" name="Group 1">
            <a:extLst>
              <a:ext uri="{FF2B5EF4-FFF2-40B4-BE49-F238E27FC236}">
                <a16:creationId xmlns:a16="http://schemas.microsoft.com/office/drawing/2014/main" id="{CEDE8DDA-669D-A322-169C-1A5864630B1C}"/>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C0701C26-9C1A-E7BC-7268-E062F9A65C5E}"/>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C0CF03-6EE7-C46C-50DD-C16CC51C5711}"/>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9AF066-6FD3-6A00-5B07-CF209FF010EC}"/>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5122" name="Picture 2" descr="How schools can build teacher-student bonds based on respect, trust">
            <a:extLst>
              <a:ext uri="{FF2B5EF4-FFF2-40B4-BE49-F238E27FC236}">
                <a16:creationId xmlns:a16="http://schemas.microsoft.com/office/drawing/2014/main" id="{9717FCBE-C25E-DFA2-C351-ACD924D4E2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2468" y="5700988"/>
            <a:ext cx="1618786" cy="96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 calcmode="lin" valueType="num">
                                      <p:cBhvr additive="base">
                                        <p:cTn id="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anim calcmode="lin" valueType="num">
                                      <p:cBhvr additive="base">
                                        <p:cTn id="11"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 calcmode="lin" valueType="num">
                                      <p:cBhvr additive="base">
                                        <p:cTn id="1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anim calcmode="lin" valueType="num">
                                      <p:cBhvr additive="base">
                                        <p:cTn id="21"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 calcmode="lin" valueType="num">
                                      <p:cBhvr additive="base">
                                        <p:cTn id="27"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xEl>
                                              <p:pRg st="1" end="1"/>
                                            </p:txEl>
                                          </p:spTgt>
                                        </p:tgtEl>
                                        <p:attrNameLst>
                                          <p:attrName>style.visibility</p:attrName>
                                        </p:attrNameLst>
                                      </p:cBhvr>
                                      <p:to>
                                        <p:strVal val="visible"/>
                                      </p:to>
                                    </p:set>
                                    <p:anim calcmode="lin" valueType="num">
                                      <p:cBhvr additive="base">
                                        <p:cTn id="31"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9" name="Title 1">
            <a:extLst>
              <a:ext uri="{FF2B5EF4-FFF2-40B4-BE49-F238E27FC236}">
                <a16:creationId xmlns:a16="http://schemas.microsoft.com/office/drawing/2014/main" id="{73E240D3-B07C-9730-0488-2D8C5204AD92}"/>
              </a:ext>
            </a:extLst>
          </p:cNvPr>
          <p:cNvSpPr>
            <a:spLocks noGrp="1"/>
          </p:cNvSpPr>
          <p:nvPr>
            <p:ph type="title"/>
          </p:nvPr>
        </p:nvSpPr>
        <p:spPr>
          <a:xfrm>
            <a:off x="1106599" y="881907"/>
            <a:ext cx="10518961" cy="644888"/>
          </a:xfrm>
        </p:spPr>
        <p:txBody>
          <a:bodyPr anchor="b">
            <a:noAutofit/>
          </a:bodyPr>
          <a:lstStyle/>
          <a:p>
            <a:pPr algn="ctr"/>
            <a:r>
              <a:rPr lang="en-US" b="1" dirty="0">
                <a:solidFill>
                  <a:srgbClr val="0F9ED5"/>
                </a:solidFill>
                <a:latin typeface="Times New Roman" panose="02020603050405020304" pitchFamily="18" charset="0"/>
                <a:cs typeface="Times New Roman" panose="02020603050405020304" pitchFamily="18" charset="0"/>
              </a:rPr>
              <a:t>Implications on Classroom </a:t>
            </a:r>
            <a:r>
              <a:rPr lang="en-US" b="1" dirty="0" err="1">
                <a:solidFill>
                  <a:srgbClr val="0F9ED5"/>
                </a:solidFill>
                <a:latin typeface="Times New Roman" panose="02020603050405020304" pitchFamily="18" charset="0"/>
                <a:cs typeface="Times New Roman" panose="02020603050405020304" pitchFamily="18" charset="0"/>
              </a:rPr>
              <a:t>Behaviour</a:t>
            </a:r>
            <a:endParaRPr lang="en-IN" b="1" dirty="0">
              <a:latin typeface="Times New Roman" panose="02020603050405020304" pitchFamily="18" charset="0"/>
              <a:cs typeface="Times New Roman" panose="02020603050405020304" pitchFamily="18" charset="0"/>
            </a:endParaRPr>
          </a:p>
        </p:txBody>
      </p:sp>
      <p:sp>
        <p:nvSpPr>
          <p:cNvPr id="10" name="Text Placeholder 4">
            <a:extLst>
              <a:ext uri="{FF2B5EF4-FFF2-40B4-BE49-F238E27FC236}">
                <a16:creationId xmlns:a16="http://schemas.microsoft.com/office/drawing/2014/main" id="{FFD1E6A5-1730-DD1F-D903-94E41750E325}"/>
              </a:ext>
            </a:extLst>
          </p:cNvPr>
          <p:cNvSpPr txBox="1">
            <a:spLocks/>
          </p:cNvSpPr>
          <p:nvPr/>
        </p:nvSpPr>
        <p:spPr>
          <a:xfrm>
            <a:off x="654953" y="1998762"/>
            <a:ext cx="3331674" cy="576262"/>
          </a:xfrm>
          <a:prstGeom prst="rect">
            <a:avLst/>
          </a:prstGeom>
          <a:solidFill>
            <a:schemeClr val="accent6">
              <a:lumMod val="20000"/>
              <a:lumOff val="80000"/>
            </a:schemeClr>
          </a:solidFill>
          <a:ln>
            <a:solidFill>
              <a:srgbClr val="FFC000"/>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Early</a:t>
            </a:r>
          </a:p>
        </p:txBody>
      </p:sp>
      <p:sp>
        <p:nvSpPr>
          <p:cNvPr id="11" name="Text Placeholder 5">
            <a:extLst>
              <a:ext uri="{FF2B5EF4-FFF2-40B4-BE49-F238E27FC236}">
                <a16:creationId xmlns:a16="http://schemas.microsoft.com/office/drawing/2014/main" id="{9CDBE64C-6C5A-695C-CE4B-DE11727532AE}"/>
              </a:ext>
            </a:extLst>
          </p:cNvPr>
          <p:cNvSpPr txBox="1">
            <a:spLocks/>
          </p:cNvSpPr>
          <p:nvPr/>
        </p:nvSpPr>
        <p:spPr>
          <a:xfrm>
            <a:off x="4178846" y="2019432"/>
            <a:ext cx="3660095" cy="576262"/>
          </a:xfrm>
          <a:prstGeom prst="rect">
            <a:avLst/>
          </a:prstGeom>
          <a:solidFill>
            <a:schemeClr val="accent5">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Middle</a:t>
            </a:r>
          </a:p>
        </p:txBody>
      </p:sp>
      <p:sp>
        <p:nvSpPr>
          <p:cNvPr id="12" name="Text Placeholder 6">
            <a:extLst>
              <a:ext uri="{FF2B5EF4-FFF2-40B4-BE49-F238E27FC236}">
                <a16:creationId xmlns:a16="http://schemas.microsoft.com/office/drawing/2014/main" id="{3A91678A-FE2B-943F-7CC1-C53F7E51DA77}"/>
              </a:ext>
            </a:extLst>
          </p:cNvPr>
          <p:cNvSpPr txBox="1">
            <a:spLocks/>
          </p:cNvSpPr>
          <p:nvPr/>
        </p:nvSpPr>
        <p:spPr>
          <a:xfrm>
            <a:off x="7978707" y="2006600"/>
            <a:ext cx="3660095" cy="564608"/>
          </a:xfrm>
          <a:prstGeom prst="rect">
            <a:avLst/>
          </a:prstGeom>
          <a:solidFill>
            <a:schemeClr val="accent6">
              <a:lumMod val="20000"/>
              <a:lumOff val="80000"/>
            </a:schemeClr>
          </a:solidFill>
          <a:ln>
            <a:solidFill>
              <a:srgbClr val="FFC000"/>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N" b="1" dirty="0">
                <a:solidFill>
                  <a:srgbClr val="002060"/>
                </a:solidFill>
                <a:latin typeface="Times New Roman" panose="02020603050405020304" pitchFamily="18" charset="0"/>
                <a:cs typeface="Times New Roman" panose="02020603050405020304" pitchFamily="18" charset="0"/>
              </a:rPr>
              <a:t>Late</a:t>
            </a:r>
          </a:p>
        </p:txBody>
      </p:sp>
      <p:sp>
        <p:nvSpPr>
          <p:cNvPr id="2" name="Text Placeholder 7">
            <a:extLst>
              <a:ext uri="{FF2B5EF4-FFF2-40B4-BE49-F238E27FC236}">
                <a16:creationId xmlns:a16="http://schemas.microsoft.com/office/drawing/2014/main" id="{2EDBAE80-859E-CACB-CE9D-BAFA3FFD341A}"/>
              </a:ext>
            </a:extLst>
          </p:cNvPr>
          <p:cNvSpPr txBox="1">
            <a:spLocks/>
          </p:cNvSpPr>
          <p:nvPr/>
        </p:nvSpPr>
        <p:spPr>
          <a:xfrm>
            <a:off x="654953" y="2667000"/>
            <a:ext cx="3331674" cy="3033988"/>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Not as obedient as younger children, </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Form close groups</a:t>
            </a:r>
          </a:p>
          <a:p>
            <a:pPr marL="457200" indent="-4572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Teacher is judged and commented upon.</a:t>
            </a:r>
          </a:p>
        </p:txBody>
      </p:sp>
      <p:sp>
        <p:nvSpPr>
          <p:cNvPr id="3" name="Text Placeholder 8">
            <a:extLst>
              <a:ext uri="{FF2B5EF4-FFF2-40B4-BE49-F238E27FC236}">
                <a16:creationId xmlns:a16="http://schemas.microsoft.com/office/drawing/2014/main" id="{10A026AC-FDBF-E8A9-DD39-C6EFE063EA1B}"/>
              </a:ext>
            </a:extLst>
          </p:cNvPr>
          <p:cNvSpPr txBox="1">
            <a:spLocks/>
          </p:cNvSpPr>
          <p:nvPr/>
        </p:nvSpPr>
        <p:spPr>
          <a:xfrm>
            <a:off x="4178846" y="2662704"/>
            <a:ext cx="3660095" cy="2946308"/>
          </a:xfrm>
          <a:prstGeom prst="rect">
            <a:avLst/>
          </a:prstGeom>
          <a:solidFill>
            <a:schemeClr val="accent5">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Class room behaviour decided by </a:t>
            </a:r>
            <a:r>
              <a:rPr lang="en-IN" b="1" dirty="0">
                <a:latin typeface="Times New Roman" panose="02020603050405020304" pitchFamily="18" charset="0"/>
                <a:cs typeface="Times New Roman" panose="02020603050405020304" pitchFamily="18" charset="0"/>
              </a:rPr>
              <a:t>peer influence</a:t>
            </a:r>
            <a:endParaRPr lang="en-IN"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Fitting in </a:t>
            </a:r>
            <a:r>
              <a:rPr lang="en-IN" dirty="0">
                <a:latin typeface="Times New Roman" panose="02020603050405020304" pitchFamily="18" charset="0"/>
                <a:cs typeface="Times New Roman" panose="02020603050405020304" pitchFamily="18" charset="0"/>
              </a:rPr>
              <a:t>the group is main concern</a:t>
            </a:r>
          </a:p>
          <a:p>
            <a:pPr marL="342900" indent="-342900">
              <a:buFont typeface="Arial" panose="020B0604020202020204" pitchFamily="34" charset="0"/>
              <a:buChar char="•"/>
            </a:pPr>
            <a:r>
              <a:rPr lang="en-IN" b="1" dirty="0">
                <a:latin typeface="Times New Roman" panose="02020603050405020304" pitchFamily="18" charset="0"/>
                <a:cs typeface="Times New Roman" panose="02020603050405020304" pitchFamily="18" charset="0"/>
              </a:rPr>
              <a:t>Appear undisciplined</a:t>
            </a:r>
          </a:p>
        </p:txBody>
      </p:sp>
      <p:sp>
        <p:nvSpPr>
          <p:cNvPr id="7" name="Text Placeholder 9">
            <a:extLst>
              <a:ext uri="{FF2B5EF4-FFF2-40B4-BE49-F238E27FC236}">
                <a16:creationId xmlns:a16="http://schemas.microsoft.com/office/drawing/2014/main" id="{8C96ED7A-AC8A-F835-AA54-3C4D0F2FDEC9}"/>
              </a:ext>
            </a:extLst>
          </p:cNvPr>
          <p:cNvSpPr txBox="1">
            <a:spLocks/>
          </p:cNvSpPr>
          <p:nvPr/>
        </p:nvSpPr>
        <p:spPr>
          <a:xfrm>
            <a:off x="7838941" y="2657678"/>
            <a:ext cx="3799861" cy="3033988"/>
          </a:xfrm>
          <a:prstGeom prst="rect">
            <a:avLst/>
          </a:prstGeom>
          <a:solidFill>
            <a:schemeClr val="accent6">
              <a:lumMod val="20000"/>
              <a:lumOff val="80000"/>
            </a:schemeClr>
          </a:solidFill>
          <a:ln>
            <a:solidFill>
              <a:srgbClr val="FFC000"/>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b="1" dirty="0">
                <a:latin typeface="Calibri" panose="020F0502020204030204" pitchFamily="34" charset="0"/>
                <a:cs typeface="Calibri" panose="020F0502020204030204" pitchFamily="34" charset="0"/>
              </a:rPr>
              <a:t>Focused</a:t>
            </a:r>
            <a:r>
              <a:rPr lang="en-IN" dirty="0">
                <a:latin typeface="Calibri" panose="020F0502020204030204" pitchFamily="34" charset="0"/>
                <a:cs typeface="Calibri" panose="020F0502020204030204" pitchFamily="34" charset="0"/>
              </a:rPr>
              <a:t> if areas of interest and aptitude are offered,</a:t>
            </a:r>
          </a:p>
          <a:p>
            <a:r>
              <a:rPr lang="en-IN" dirty="0">
                <a:latin typeface="Calibri" panose="020F0502020204030204" pitchFamily="34" charset="0"/>
                <a:cs typeface="Calibri" panose="020F0502020204030204" pitchFamily="34" charset="0"/>
              </a:rPr>
              <a:t>Can better work as a team </a:t>
            </a:r>
          </a:p>
          <a:p>
            <a:r>
              <a:rPr lang="en-IN" dirty="0">
                <a:latin typeface="Calibri" panose="020F0502020204030204" pitchFamily="34" charset="0"/>
                <a:cs typeface="Calibri" panose="020F0502020204030204" pitchFamily="34" charset="0"/>
              </a:rPr>
              <a:t>Bubbling with confidence</a:t>
            </a:r>
          </a:p>
        </p:txBody>
      </p:sp>
      <p:grpSp>
        <p:nvGrpSpPr>
          <p:cNvPr id="8" name="Group 7">
            <a:extLst>
              <a:ext uri="{FF2B5EF4-FFF2-40B4-BE49-F238E27FC236}">
                <a16:creationId xmlns:a16="http://schemas.microsoft.com/office/drawing/2014/main" id="{9CD1202B-708F-7F2D-93A4-BCC4F397B984}"/>
              </a:ext>
            </a:extLst>
          </p:cNvPr>
          <p:cNvGrpSpPr/>
          <p:nvPr/>
        </p:nvGrpSpPr>
        <p:grpSpPr>
          <a:xfrm>
            <a:off x="325728" y="0"/>
            <a:ext cx="507279" cy="5860064"/>
            <a:chOff x="325728" y="0"/>
            <a:chExt cx="507279" cy="5860064"/>
          </a:xfrm>
        </p:grpSpPr>
        <p:sp>
          <p:nvSpPr>
            <p:cNvPr id="13" name="Rectangle 12">
              <a:extLst>
                <a:ext uri="{FF2B5EF4-FFF2-40B4-BE49-F238E27FC236}">
                  <a16:creationId xmlns:a16="http://schemas.microsoft.com/office/drawing/2014/main" id="{604E7D46-A112-C430-7F6C-90A21F5BE8A0}"/>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3F53A20-63D6-E20E-10E1-5593318775A0}"/>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E842555-EBDF-1CAB-A499-35AB6A54674E}"/>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6146" name="Picture 2" descr="Transforming the classroom environment - The Hindu">
            <a:extLst>
              <a:ext uri="{FF2B5EF4-FFF2-40B4-BE49-F238E27FC236}">
                <a16:creationId xmlns:a16="http://schemas.microsoft.com/office/drawing/2014/main" id="{A2502945-43DD-F01F-8420-71FC7528DC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59071" y="5453340"/>
            <a:ext cx="2232929" cy="140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4" name="Title 1">
            <a:extLst>
              <a:ext uri="{FF2B5EF4-FFF2-40B4-BE49-F238E27FC236}">
                <a16:creationId xmlns:a16="http://schemas.microsoft.com/office/drawing/2014/main" id="{D2D5691B-1A79-C418-9F6D-3EBF7D6160B8}"/>
              </a:ext>
            </a:extLst>
          </p:cNvPr>
          <p:cNvSpPr>
            <a:spLocks noGrp="1"/>
          </p:cNvSpPr>
          <p:nvPr>
            <p:ph type="title"/>
          </p:nvPr>
        </p:nvSpPr>
        <p:spPr>
          <a:xfrm>
            <a:off x="1076240" y="1204351"/>
            <a:ext cx="10518961" cy="644888"/>
          </a:xfrm>
        </p:spPr>
        <p:txBody>
          <a:bodyPr anchor="b">
            <a:noAutofit/>
          </a:bodyPr>
          <a:lstStyle/>
          <a:p>
            <a:r>
              <a:rPr lang="en-US" b="1" dirty="0">
                <a:solidFill>
                  <a:srgbClr val="0F9ED5"/>
                </a:solidFill>
                <a:latin typeface="Times New Roman" panose="02020603050405020304" pitchFamily="18" charset="0"/>
                <a:cs typeface="Times New Roman" panose="02020603050405020304" pitchFamily="18" charset="0"/>
              </a:rPr>
              <a:t>Situation 1:</a:t>
            </a:r>
            <a:endParaRPr lang="en-IN" b="1" dirty="0">
              <a:latin typeface="Times New Roman" panose="02020603050405020304" pitchFamily="18" charset="0"/>
              <a:cs typeface="Times New Roman" panose="02020603050405020304" pitchFamily="18" charset="0"/>
            </a:endParaRPr>
          </a:p>
        </p:txBody>
      </p:sp>
      <p:sp>
        <p:nvSpPr>
          <p:cNvPr id="15" name="Content Placeholder 2">
            <a:extLst>
              <a:ext uri="{FF2B5EF4-FFF2-40B4-BE49-F238E27FC236}">
                <a16:creationId xmlns:a16="http://schemas.microsoft.com/office/drawing/2014/main" id="{56AB234D-2493-7E20-2B44-7BE79985225F}"/>
              </a:ext>
            </a:extLst>
          </p:cNvPr>
          <p:cNvSpPr>
            <a:spLocks noGrp="1"/>
          </p:cNvSpPr>
          <p:nvPr>
            <p:ph idx="1"/>
          </p:nvPr>
        </p:nvSpPr>
        <p:spPr>
          <a:xfrm>
            <a:off x="639335" y="1781918"/>
            <a:ext cx="10243817" cy="4332011"/>
          </a:xfrm>
        </p:spPr>
        <p:txBody>
          <a:bodyPr anchor="ctr">
            <a:normAutofit/>
          </a:bodyPr>
          <a:lstStyle/>
          <a:p>
            <a:r>
              <a:rPr lang="en-US" dirty="0">
                <a:latin typeface="Times New Roman" panose="02020603050405020304" pitchFamily="18" charset="0"/>
                <a:cs typeface="Times New Roman" panose="02020603050405020304" pitchFamily="18" charset="0"/>
              </a:rPr>
              <a:t>Class sixth students tease a new, intelligent  classmate for being fat.</a:t>
            </a:r>
          </a:p>
          <a:p>
            <a:r>
              <a:rPr lang="en-US" dirty="0">
                <a:latin typeface="Times New Roman" panose="02020603050405020304" pitchFamily="18" charset="0"/>
                <a:cs typeface="Times New Roman" panose="02020603050405020304" pitchFamily="18" charset="0"/>
              </a:rPr>
              <a:t>In spite of teacher’s requests, they do not allow him to be a part of their games and ridicule him. </a:t>
            </a:r>
          </a:p>
          <a:p>
            <a:r>
              <a:rPr lang="en-US" dirty="0">
                <a:latin typeface="Times New Roman" panose="02020603050405020304" pitchFamily="18" charset="0"/>
                <a:cs typeface="Times New Roman" panose="02020603050405020304" pitchFamily="18" charset="0"/>
              </a:rPr>
              <a:t>Cliques and gangs – Restricted entry </a:t>
            </a:r>
          </a:p>
          <a:p>
            <a:r>
              <a:rPr lang="en-US" dirty="0">
                <a:latin typeface="Times New Roman" panose="02020603050405020304" pitchFamily="18" charset="0"/>
                <a:cs typeface="Times New Roman" panose="02020603050405020304" pitchFamily="18" charset="0"/>
              </a:rPr>
              <a:t>Bullying </a:t>
            </a:r>
          </a:p>
          <a:p>
            <a:r>
              <a:rPr lang="en-US" dirty="0">
                <a:latin typeface="Times New Roman" panose="02020603050405020304" pitchFamily="18" charset="0"/>
                <a:cs typeface="Times New Roman" panose="02020603050405020304" pitchFamily="18" charset="0"/>
              </a:rPr>
              <a:t>Outliers in any fields .. Physical, academic etc. </a:t>
            </a:r>
          </a:p>
          <a:p>
            <a:r>
              <a:rPr lang="en-US" dirty="0">
                <a:latin typeface="Times New Roman" panose="02020603050405020304" pitchFamily="18" charset="0"/>
                <a:cs typeface="Times New Roman" panose="02020603050405020304" pitchFamily="18" charset="0"/>
              </a:rPr>
              <a:t>Most have been bullied earlier … chain continues </a:t>
            </a:r>
          </a:p>
        </p:txBody>
      </p:sp>
      <p:grpSp>
        <p:nvGrpSpPr>
          <p:cNvPr id="2" name="Group 1">
            <a:extLst>
              <a:ext uri="{FF2B5EF4-FFF2-40B4-BE49-F238E27FC236}">
                <a16:creationId xmlns:a16="http://schemas.microsoft.com/office/drawing/2014/main" id="{214E7D41-86CC-9EAA-41BA-C87B1022DC86}"/>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583EC7B4-F757-8F29-FCC7-98378EAE16F1}"/>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8C4CD7-78C6-F4AE-D49D-5C29DAB3FEFD}"/>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A5D317-2B65-C448-AB0B-9EB63FA8C401}"/>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76" name="Picture 4" descr="Fat Child Lonely Stock Illustrations ...">
            <a:extLst>
              <a:ext uri="{FF2B5EF4-FFF2-40B4-BE49-F238E27FC236}">
                <a16:creationId xmlns:a16="http://schemas.microsoft.com/office/drawing/2014/main" id="{FC7C6EFE-70B5-235D-4E4B-30010616BF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3429000"/>
            <a:ext cx="2756001" cy="243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1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anim calcmode="lin" valueType="num">
                                      <p:cBhvr additive="base">
                                        <p:cTn id="7"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anim calcmode="lin" valueType="num">
                                      <p:cBhvr additive="base">
                                        <p:cTn id="13"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 calcmode="lin" valueType="num">
                                      <p:cBhvr additive="base">
                                        <p:cTn id="17"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anim calcmode="lin" valueType="num">
                                      <p:cBhvr additive="base">
                                        <p:cTn id="23"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BC152B-F612-FC6E-DCCD-053ADF930060}"/>
              </a:ext>
            </a:extLst>
          </p:cNvPr>
          <p:cNvGrpSpPr/>
          <p:nvPr/>
        </p:nvGrpSpPr>
        <p:grpSpPr>
          <a:xfrm>
            <a:off x="325728" y="0"/>
            <a:ext cx="507279" cy="5860064"/>
            <a:chOff x="325728" y="0"/>
            <a:chExt cx="507279" cy="5860064"/>
          </a:xfrm>
        </p:grpSpPr>
        <p:sp>
          <p:nvSpPr>
            <p:cNvPr id="6" name="Rectangle 5">
              <a:extLst>
                <a:ext uri="{FF2B5EF4-FFF2-40B4-BE49-F238E27FC236}">
                  <a16:creationId xmlns:a16="http://schemas.microsoft.com/office/drawing/2014/main" id="{F84D5CA0-3B38-B027-BE9C-CB6A19B3F332}"/>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FB97EB-DFD1-FA74-0BBC-8B3B0C855392}"/>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3D92E2-2500-011E-2081-4D6B4D72BBB6}"/>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3D001826-4EE4-7F3C-3BA3-5FDBD74F9997}"/>
              </a:ext>
            </a:extLst>
          </p:cNvPr>
          <p:cNvPicPr>
            <a:picLocks noChangeAspect="1"/>
          </p:cNvPicPr>
          <p:nvPr/>
        </p:nvPicPr>
        <p:blipFill>
          <a:blip r:embed="rId2"/>
          <a:stretch>
            <a:fillRect/>
          </a:stretch>
        </p:blipFill>
        <p:spPr>
          <a:xfrm>
            <a:off x="500743" y="101139"/>
            <a:ext cx="11190514" cy="6283032"/>
          </a:xfrm>
          <a:prstGeom prst="rect">
            <a:avLst/>
          </a:prstGeom>
          <a:effectLst>
            <a:outerShdw blurRad="50800" dist="38100" dir="2700000" algn="tl" rotWithShape="0">
              <a:prstClr val="black">
                <a:alpha val="40000"/>
              </a:prstClr>
            </a:outerShdw>
          </a:effectLst>
        </p:spPr>
      </p:pic>
      <p:sp>
        <p:nvSpPr>
          <p:cNvPr id="9" name="Process 4">
            <a:extLst>
              <a:ext uri="{FF2B5EF4-FFF2-40B4-BE49-F238E27FC236}">
                <a16:creationId xmlns:a16="http://schemas.microsoft.com/office/drawing/2014/main" id="{2CD8CD5B-7C46-C053-9AE4-AA2F5850AA94}"/>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Tree>
    <p:extLst>
      <p:ext uri="{BB962C8B-B14F-4D97-AF65-F5344CB8AC3E}">
        <p14:creationId xmlns:p14="http://schemas.microsoft.com/office/powerpoint/2010/main" val="2151694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9">
            <a:extLst>
              <a:ext uri="{FF2B5EF4-FFF2-40B4-BE49-F238E27FC236}">
                <a16:creationId xmlns:a16="http://schemas.microsoft.com/office/drawing/2014/main" id="{815AA253-854F-EAA3-5A47-0E1D16C1D971}"/>
              </a:ext>
            </a:extLst>
          </p:cNvPr>
          <p:cNvSpPr>
            <a:spLocks noGrp="1"/>
          </p:cNvSpPr>
          <p:nvPr>
            <p:ph type="title"/>
          </p:nvPr>
        </p:nvSpPr>
        <p:spPr>
          <a:xfrm>
            <a:off x="1913466" y="365125"/>
            <a:ext cx="9441921" cy="1325563"/>
          </a:xfrm>
        </p:spPr>
        <p:txBody>
          <a:bodyPr>
            <a:normAutofit/>
          </a:bodyPr>
          <a:lstStyle/>
          <a:p>
            <a:r>
              <a:rPr lang="en-IN" b="1" dirty="0">
                <a:ln w="11430"/>
                <a:solidFill>
                  <a:srgbClr val="0F9ED5"/>
                </a:solidFill>
                <a:effectLst>
                  <a:outerShdw blurRad="50800" dist="39000" dir="5460000" algn="tl">
                    <a:srgbClr val="000000">
                      <a:alpha val="38000"/>
                    </a:srgbClr>
                  </a:outerShdw>
                </a:effectLst>
                <a:cs typeface="Calibri" panose="020F0502020204030204" pitchFamily="34" charset="0"/>
              </a:rPr>
              <a:t>Early Adolescence (9-12 </a:t>
            </a:r>
            <a:r>
              <a:rPr lang="en-IN" b="1" dirty="0" err="1">
                <a:ln w="11430"/>
                <a:solidFill>
                  <a:srgbClr val="0F9ED5"/>
                </a:solidFill>
                <a:effectLst>
                  <a:outerShdw blurRad="50800" dist="39000" dir="5460000" algn="tl">
                    <a:srgbClr val="000000">
                      <a:alpha val="38000"/>
                    </a:srgbClr>
                  </a:outerShdw>
                </a:effectLst>
                <a:cs typeface="Calibri" panose="020F0502020204030204" pitchFamily="34" charset="0"/>
              </a:rPr>
              <a:t>yrs</a:t>
            </a:r>
            <a:r>
              <a:rPr lang="en-IN" b="1" dirty="0">
                <a:ln w="11430"/>
                <a:solidFill>
                  <a:srgbClr val="0F9ED5"/>
                </a:solidFill>
                <a:effectLst>
                  <a:outerShdw blurRad="50800" dist="39000" dir="5460000" algn="tl">
                    <a:srgbClr val="000000">
                      <a:alpha val="38000"/>
                    </a:srgbClr>
                  </a:outerShdw>
                </a:effectLst>
                <a:cs typeface="Calibri" panose="020F0502020204030204" pitchFamily="34" charset="0"/>
              </a:rPr>
              <a:t>)</a:t>
            </a:r>
            <a:endParaRPr lang="en-US" dirty="0">
              <a:solidFill>
                <a:srgbClr val="0F9ED5"/>
              </a:solidFill>
            </a:endParaRPr>
          </a:p>
        </p:txBody>
      </p:sp>
      <p:sp>
        <p:nvSpPr>
          <p:cNvPr id="3" name="Text Placeholder 1">
            <a:extLst>
              <a:ext uri="{FF2B5EF4-FFF2-40B4-BE49-F238E27FC236}">
                <a16:creationId xmlns:a16="http://schemas.microsoft.com/office/drawing/2014/main" id="{634FF495-D821-3793-BE9D-63A36297D583}"/>
              </a:ext>
            </a:extLst>
          </p:cNvPr>
          <p:cNvSpPr txBox="1">
            <a:spLocks/>
          </p:cNvSpPr>
          <p:nvPr/>
        </p:nvSpPr>
        <p:spPr>
          <a:xfrm>
            <a:off x="802649" y="1506918"/>
            <a:ext cx="4712032" cy="5118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imes New Roman" panose="02020603050405020304" pitchFamily="18" charset="0"/>
                <a:cs typeface="Times New Roman" panose="02020603050405020304" pitchFamily="18" charset="0"/>
              </a:rPr>
              <a:t>Thinking pattern </a:t>
            </a:r>
          </a:p>
        </p:txBody>
      </p:sp>
      <p:sp>
        <p:nvSpPr>
          <p:cNvPr id="7" name="Text Placeholder 7">
            <a:extLst>
              <a:ext uri="{FF2B5EF4-FFF2-40B4-BE49-F238E27FC236}">
                <a16:creationId xmlns:a16="http://schemas.microsoft.com/office/drawing/2014/main" id="{7DF489D9-147B-D68B-9872-F03B5FFB35A5}"/>
              </a:ext>
            </a:extLst>
          </p:cNvPr>
          <p:cNvSpPr txBox="1">
            <a:spLocks/>
          </p:cNvSpPr>
          <p:nvPr/>
        </p:nvSpPr>
        <p:spPr>
          <a:xfrm>
            <a:off x="6096000" y="1421913"/>
            <a:ext cx="5574384" cy="5968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dirty="0">
                <a:latin typeface="Times New Roman" panose="02020603050405020304" pitchFamily="18" charset="0"/>
                <a:cs typeface="Times New Roman" panose="02020603050405020304" pitchFamily="18" charset="0"/>
              </a:rPr>
              <a:t>Outcome </a:t>
            </a:r>
          </a:p>
        </p:txBody>
      </p:sp>
      <p:sp>
        <p:nvSpPr>
          <p:cNvPr id="8" name="Content Placeholder 2">
            <a:extLst>
              <a:ext uri="{FF2B5EF4-FFF2-40B4-BE49-F238E27FC236}">
                <a16:creationId xmlns:a16="http://schemas.microsoft.com/office/drawing/2014/main" id="{53EA1724-42B5-70B0-1731-C042C9F8C054}"/>
              </a:ext>
            </a:extLst>
          </p:cNvPr>
          <p:cNvSpPr txBox="1">
            <a:spLocks/>
          </p:cNvSpPr>
          <p:nvPr/>
        </p:nvSpPr>
        <p:spPr>
          <a:xfrm>
            <a:off x="839789" y="2165719"/>
            <a:ext cx="4712032" cy="37142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3000" dirty="0">
                <a:latin typeface="Times New Roman" panose="02020603050405020304" pitchFamily="18" charset="0"/>
                <a:cs typeface="Times New Roman" panose="02020603050405020304" pitchFamily="18" charset="0"/>
              </a:rPr>
              <a:t>Mainly concrete thinking </a:t>
            </a:r>
          </a:p>
          <a:p>
            <a:r>
              <a:rPr lang="en-IN" sz="3000" dirty="0">
                <a:latin typeface="Times New Roman" panose="02020603050405020304" pitchFamily="18" charset="0"/>
                <a:cs typeface="Times New Roman" panose="02020603050405020304" pitchFamily="18" charset="0"/>
              </a:rPr>
              <a:t>Focus on ‘here and now’</a:t>
            </a:r>
          </a:p>
          <a:p>
            <a:r>
              <a:rPr lang="en-IN" sz="3000" dirty="0">
                <a:latin typeface="Times New Roman" panose="02020603050405020304" pitchFamily="18" charset="0"/>
                <a:cs typeface="Times New Roman" panose="02020603050405020304" pitchFamily="18" charset="0"/>
              </a:rPr>
              <a:t>Cannot connect past</a:t>
            </a:r>
          </a:p>
          <a:p>
            <a:pPr marL="0" indent="0">
              <a:buNone/>
            </a:pPr>
            <a:r>
              <a:rPr lang="en-IN" sz="3000" dirty="0">
                <a:latin typeface="Times New Roman" panose="02020603050405020304" pitchFamily="18" charset="0"/>
                <a:cs typeface="Times New Roman" panose="02020603050405020304" pitchFamily="18" charset="0"/>
              </a:rPr>
              <a:t>   experiences to present</a:t>
            </a:r>
          </a:p>
          <a:p>
            <a:r>
              <a:rPr lang="en-IN" sz="3000" dirty="0">
                <a:latin typeface="Times New Roman" panose="02020603050405020304" pitchFamily="18" charset="0"/>
                <a:cs typeface="Times New Roman" panose="02020603050405020304" pitchFamily="18" charset="0"/>
              </a:rPr>
              <a:t>Immature emotionality:</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9" name="Content Placeholder 8">
            <a:extLst>
              <a:ext uri="{FF2B5EF4-FFF2-40B4-BE49-F238E27FC236}">
                <a16:creationId xmlns:a16="http://schemas.microsoft.com/office/drawing/2014/main" id="{BBB42628-DBE2-A39B-3183-C8DB3F20CC16}"/>
              </a:ext>
            </a:extLst>
          </p:cNvPr>
          <p:cNvSpPr txBox="1">
            <a:spLocks/>
          </p:cNvSpPr>
          <p:nvPr/>
        </p:nvSpPr>
        <p:spPr>
          <a:xfrm>
            <a:off x="5997575" y="2165718"/>
            <a:ext cx="5996519" cy="405365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solidFill>
                  <a:srgbClr val="C00000"/>
                </a:solidFill>
                <a:latin typeface="Times New Roman" panose="02020603050405020304" pitchFamily="18" charset="0"/>
                <a:cs typeface="Times New Roman" panose="02020603050405020304" pitchFamily="18" charset="0"/>
              </a:rPr>
              <a:t>Unable to take a different stand from</a:t>
            </a:r>
          </a:p>
          <a:p>
            <a:pPr marL="0" indent="0">
              <a:buNone/>
            </a:pPr>
            <a:r>
              <a:rPr lang="en-IN" dirty="0">
                <a:solidFill>
                  <a:srgbClr val="C00000"/>
                </a:solidFill>
                <a:latin typeface="Times New Roman" panose="02020603050405020304" pitchFamily="18" charset="0"/>
                <a:cs typeface="Times New Roman" panose="02020603050405020304" pitchFamily="18" charset="0"/>
              </a:rPr>
              <a:t>   the group.</a:t>
            </a:r>
          </a:p>
          <a:p>
            <a:r>
              <a:rPr lang="en-IN" dirty="0">
                <a:solidFill>
                  <a:srgbClr val="C00000"/>
                </a:solidFill>
                <a:latin typeface="Times New Roman" panose="02020603050405020304" pitchFamily="18" charset="0"/>
                <a:cs typeface="Times New Roman" panose="02020603050405020304" pitchFamily="18" charset="0"/>
              </a:rPr>
              <a:t>Cannot foresee that he might be</a:t>
            </a:r>
          </a:p>
          <a:p>
            <a:pPr marL="0" indent="0">
              <a:buNone/>
            </a:pPr>
            <a:r>
              <a:rPr lang="en-IN" dirty="0">
                <a:solidFill>
                  <a:srgbClr val="C00000"/>
                </a:solidFill>
                <a:latin typeface="Times New Roman" panose="02020603050405020304" pitchFamily="18" charset="0"/>
                <a:cs typeface="Times New Roman" panose="02020603050405020304" pitchFamily="18" charset="0"/>
              </a:rPr>
              <a:t>   helpful for someone else. </a:t>
            </a:r>
          </a:p>
          <a:p>
            <a:r>
              <a:rPr lang="en-IN" dirty="0">
                <a:solidFill>
                  <a:srgbClr val="C00000"/>
                </a:solidFill>
                <a:latin typeface="Times New Roman" panose="02020603050405020304" pitchFamily="18" charset="0"/>
                <a:cs typeface="Times New Roman" panose="02020603050405020304" pitchFamily="18" charset="0"/>
              </a:rPr>
              <a:t>Not able to infer from experience of</a:t>
            </a:r>
          </a:p>
          <a:p>
            <a:pPr marL="0" indent="0">
              <a:buNone/>
            </a:pPr>
            <a:r>
              <a:rPr lang="en-IN" dirty="0">
                <a:solidFill>
                  <a:srgbClr val="C00000"/>
                </a:solidFill>
                <a:latin typeface="Times New Roman" panose="02020603050405020304" pitchFamily="18" charset="0"/>
                <a:cs typeface="Times New Roman" panose="02020603050405020304" pitchFamily="18" charset="0"/>
              </a:rPr>
              <a:t>   self-bullying </a:t>
            </a:r>
            <a:endParaRPr lang="en-GB" dirty="0">
              <a:solidFill>
                <a:srgbClr val="C00000"/>
              </a:solidFill>
              <a:latin typeface="Times New Roman" panose="02020603050405020304" pitchFamily="18" charset="0"/>
              <a:cs typeface="Times New Roman" panose="02020603050405020304" pitchFamily="18" charset="0"/>
            </a:endParaRPr>
          </a:p>
          <a:p>
            <a:r>
              <a:rPr lang="en-IN" dirty="0">
                <a:solidFill>
                  <a:srgbClr val="C00000"/>
                </a:solidFill>
                <a:latin typeface="Times New Roman" panose="02020603050405020304" pitchFamily="18" charset="0"/>
                <a:cs typeface="Times New Roman" panose="02020603050405020304" pitchFamily="18" charset="0"/>
              </a:rPr>
              <a:t>Lacks empathy, Do not understand</a:t>
            </a:r>
          </a:p>
          <a:p>
            <a:pPr marL="0" indent="0">
              <a:buNone/>
            </a:pPr>
            <a:r>
              <a:rPr lang="en-IN" dirty="0">
                <a:solidFill>
                  <a:srgbClr val="C00000"/>
                </a:solidFill>
                <a:latin typeface="Times New Roman" panose="02020603050405020304" pitchFamily="18" charset="0"/>
                <a:cs typeface="Times New Roman" panose="02020603050405020304" pitchFamily="18" charset="0"/>
              </a:rPr>
              <a:t>  how to  express their feelings</a:t>
            </a:r>
            <a:endParaRPr lang="en-US" dirty="0">
              <a:solidFill>
                <a:srgbClr val="C00000"/>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5E6FB190-B4C7-896A-DEC3-1632A7F45EC0}"/>
              </a:ext>
            </a:extLst>
          </p:cNvPr>
          <p:cNvGrpSpPr/>
          <p:nvPr/>
        </p:nvGrpSpPr>
        <p:grpSpPr>
          <a:xfrm>
            <a:off x="325728" y="0"/>
            <a:ext cx="507279" cy="5860064"/>
            <a:chOff x="325728" y="0"/>
            <a:chExt cx="507279" cy="5860064"/>
          </a:xfrm>
        </p:grpSpPr>
        <p:sp>
          <p:nvSpPr>
            <p:cNvPr id="11" name="Rectangle 10">
              <a:extLst>
                <a:ext uri="{FF2B5EF4-FFF2-40B4-BE49-F238E27FC236}">
                  <a16:creationId xmlns:a16="http://schemas.microsoft.com/office/drawing/2014/main" id="{4769D8AF-82CD-AF1A-49B0-43B7ED9F8F02}"/>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6610C8-40FA-C903-DDC7-0D620A539B0E}"/>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DAFF5BB-3C0E-313D-7DF9-6EDF160063DC}"/>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7170" name="Picture 2" descr="Adolescence | Stages &amp; Characteristics ...">
            <a:extLst>
              <a:ext uri="{FF2B5EF4-FFF2-40B4-BE49-F238E27FC236}">
                <a16:creationId xmlns:a16="http://schemas.microsoft.com/office/drawing/2014/main" id="{BBEBFFD4-8DE9-8727-DBCC-C8CCC0FAB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282" y="4937760"/>
            <a:ext cx="2646386" cy="141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86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5" y="5890570"/>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23FD06BB-97A1-A7CB-B45E-4A2B186BF792}"/>
              </a:ext>
            </a:extLst>
          </p:cNvPr>
          <p:cNvSpPr>
            <a:spLocks noGrp="1"/>
          </p:cNvSpPr>
          <p:nvPr>
            <p:ph type="title"/>
          </p:nvPr>
        </p:nvSpPr>
        <p:spPr>
          <a:xfrm>
            <a:off x="1167823" y="998553"/>
            <a:ext cx="10518961" cy="644888"/>
          </a:xfrm>
        </p:spPr>
        <p:txBody>
          <a:bodyPr anchor="b">
            <a:noAutofit/>
          </a:bodyPr>
          <a:lstStyle/>
          <a:p>
            <a:r>
              <a:rPr lang="en-US" b="1" dirty="0">
                <a:solidFill>
                  <a:srgbClr val="0F9ED5"/>
                </a:solidFill>
                <a:latin typeface="Times New Roman" panose="02020603050405020304" pitchFamily="18" charset="0"/>
                <a:cs typeface="Times New Roman" panose="02020603050405020304" pitchFamily="18" charset="0"/>
              </a:rPr>
              <a:t>Situation 2:</a:t>
            </a:r>
            <a:endParaRPr lang="en-IN"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589D051-4E71-811D-2BB1-797D337F1855}"/>
              </a:ext>
            </a:extLst>
          </p:cNvPr>
          <p:cNvSpPr>
            <a:spLocks noGrp="1"/>
          </p:cNvSpPr>
          <p:nvPr>
            <p:ph idx="1"/>
          </p:nvPr>
        </p:nvSpPr>
        <p:spPr>
          <a:xfrm>
            <a:off x="586401" y="1781918"/>
            <a:ext cx="6815885" cy="4034439"/>
          </a:xfrm>
        </p:spPr>
        <p:txBody>
          <a:bodyPr anchor="ctr">
            <a:normAutofit/>
          </a:bodyPr>
          <a:lstStyle/>
          <a:p>
            <a:r>
              <a:rPr lang="en-IN" dirty="0">
                <a:effectLst/>
                <a:latin typeface="Times New Roman" panose="02020603050405020304" pitchFamily="18" charset="0"/>
                <a:cs typeface="Times New Roman" panose="02020603050405020304" pitchFamily="18" charset="0"/>
              </a:rPr>
              <a:t>Class eighth teacher notices that most of the boys in her class have grown long hair. She asks them to cut them short, but they pay no</a:t>
            </a:r>
          </a:p>
          <a:p>
            <a:pPr marL="0" indent="0">
              <a:buNone/>
            </a:pPr>
            <a:r>
              <a:rPr lang="en-IN" dirty="0">
                <a:latin typeface="Times New Roman" panose="02020603050405020304" pitchFamily="18" charset="0"/>
                <a:cs typeface="Times New Roman" panose="02020603050405020304" pitchFamily="18" charset="0"/>
              </a:rPr>
              <a:t>  </a:t>
            </a:r>
            <a:r>
              <a:rPr lang="en-IN" dirty="0">
                <a:effectLst/>
                <a:latin typeface="Times New Roman" panose="02020603050405020304" pitchFamily="18" charset="0"/>
                <a:cs typeface="Times New Roman" panose="02020603050405020304" pitchFamily="18" charset="0"/>
              </a:rPr>
              <a:t> heed to it. </a:t>
            </a:r>
            <a:r>
              <a:rPr lang="en-IN" b="1" dirty="0">
                <a:effectLst/>
                <a:latin typeface="Times New Roman" panose="02020603050405020304" pitchFamily="18" charset="0"/>
                <a:cs typeface="Times New Roman" panose="02020603050405020304" pitchFamily="18" charset="0"/>
              </a:rPr>
              <a:t>What could be the cause? </a:t>
            </a:r>
            <a:endParaRPr lang="en-IN" b="1" dirty="0">
              <a:latin typeface="Times New Roman" panose="02020603050405020304" pitchFamily="18" charset="0"/>
              <a:cs typeface="Times New Roman" panose="02020603050405020304" pitchFamily="18" charset="0"/>
            </a:endParaRPr>
          </a:p>
          <a:p>
            <a:r>
              <a:rPr lang="en-IN" dirty="0">
                <a:effectLst/>
                <a:latin typeface="Times New Roman" panose="02020603050405020304" pitchFamily="18" charset="0"/>
                <a:cs typeface="Times New Roman" panose="02020603050405020304" pitchFamily="18" charset="0"/>
              </a:rPr>
              <a:t>Peer affiliation --- fear of being left alone </a:t>
            </a:r>
          </a:p>
          <a:p>
            <a:r>
              <a:rPr lang="en-IN" dirty="0">
                <a:latin typeface="Times New Roman" panose="02020603050405020304" pitchFamily="18" charset="0"/>
                <a:cs typeface="Times New Roman" panose="02020603050405020304" pitchFamily="18" charset="0"/>
              </a:rPr>
              <a:t>Challenging the authority </a:t>
            </a:r>
            <a:endParaRPr lang="en-IN" dirty="0">
              <a:effectLst/>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Experimentation </a:t>
            </a:r>
          </a:p>
          <a:p>
            <a:r>
              <a:rPr lang="en-IN" dirty="0">
                <a:latin typeface="Times New Roman" panose="02020603050405020304" pitchFamily="18" charset="0"/>
                <a:cs typeface="Times New Roman" panose="02020603050405020304" pitchFamily="18" charset="0"/>
              </a:rPr>
              <a:t>Role modelling (? through media)</a:t>
            </a:r>
          </a:p>
        </p:txBody>
      </p:sp>
      <p:grpSp>
        <p:nvGrpSpPr>
          <p:cNvPr id="7" name="Group 6">
            <a:extLst>
              <a:ext uri="{FF2B5EF4-FFF2-40B4-BE49-F238E27FC236}">
                <a16:creationId xmlns:a16="http://schemas.microsoft.com/office/drawing/2014/main" id="{CAC9F319-0B8A-D504-B099-2D1B2DD2F983}"/>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66DF25B9-5CFF-2FDE-4A42-69F8E7E5E677}"/>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3A4E69-304D-E5D9-BBC0-69C957C4DAC7}"/>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B8E39E-C6E8-E2C6-4FB0-304DC11DF162}"/>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4098" name="Picture 2" descr="1,480 Boy Cartoon Hippie Illustration Vector Royalty-Free Images, Stock  Photos &amp; Pictures | Shutterstock">
            <a:extLst>
              <a:ext uri="{FF2B5EF4-FFF2-40B4-BE49-F238E27FC236}">
                <a16:creationId xmlns:a16="http://schemas.microsoft.com/office/drawing/2014/main" id="{8EB808D6-A0D0-CFF5-2D17-D841D76B0D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 t="-812" b="8363"/>
          <a:stretch/>
        </p:blipFill>
        <p:spPr bwMode="auto">
          <a:xfrm>
            <a:off x="8778240" y="2293034"/>
            <a:ext cx="3301248" cy="2518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8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ED0D52A0-EE47-F073-C2C9-908EEFD94D39}"/>
              </a:ext>
            </a:extLst>
          </p:cNvPr>
          <p:cNvSpPr>
            <a:spLocks noGrp="1"/>
          </p:cNvSpPr>
          <p:nvPr>
            <p:ph type="title"/>
          </p:nvPr>
        </p:nvSpPr>
        <p:spPr>
          <a:xfrm>
            <a:off x="1868246" y="378279"/>
            <a:ext cx="9118115" cy="1325563"/>
          </a:xfrm>
        </p:spPr>
        <p:txBody>
          <a:bodyPr>
            <a:normAutofit/>
          </a:bodyPr>
          <a:lstStyle/>
          <a:p>
            <a:r>
              <a:rPr lang="en-IN" b="1" dirty="0">
                <a:ln w="11430"/>
                <a:solidFill>
                  <a:schemeClr val="accent4">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IN" b="1" dirty="0">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Middle adolescence: (13-16 </a:t>
            </a:r>
            <a:r>
              <a:rPr lang="en-IN" b="1" dirty="0" err="1">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yrs</a:t>
            </a:r>
            <a:r>
              <a:rPr lang="en-IN" b="1" dirty="0">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en-US" dirty="0">
              <a:solidFill>
                <a:srgbClr val="0F9ED5"/>
              </a:solidFill>
              <a:latin typeface="Times New Roman" panose="02020603050405020304" pitchFamily="18" charset="0"/>
              <a:cs typeface="Times New Roman" panose="02020603050405020304" pitchFamily="18" charset="0"/>
            </a:endParaRPr>
          </a:p>
        </p:txBody>
      </p:sp>
      <p:sp>
        <p:nvSpPr>
          <p:cNvPr id="3" name="Text Placeholder 8">
            <a:extLst>
              <a:ext uri="{FF2B5EF4-FFF2-40B4-BE49-F238E27FC236}">
                <a16:creationId xmlns:a16="http://schemas.microsoft.com/office/drawing/2014/main" id="{6A537ACD-A03C-F577-7660-7D2134AABA75}"/>
              </a:ext>
            </a:extLst>
          </p:cNvPr>
          <p:cNvSpPr txBox="1">
            <a:spLocks/>
          </p:cNvSpPr>
          <p:nvPr/>
        </p:nvSpPr>
        <p:spPr>
          <a:xfrm>
            <a:off x="839788" y="1681163"/>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atin typeface="Times New Roman" panose="02020603050405020304" pitchFamily="18" charset="0"/>
                <a:cs typeface="Times New Roman" panose="02020603050405020304" pitchFamily="18" charset="0"/>
              </a:rPr>
              <a:t>     </a:t>
            </a:r>
            <a:r>
              <a:rPr lang="en-US" sz="3600" b="1" dirty="0">
                <a:latin typeface="Times New Roman" panose="02020603050405020304" pitchFamily="18" charset="0"/>
                <a:cs typeface="Times New Roman" panose="02020603050405020304" pitchFamily="18" charset="0"/>
              </a:rPr>
              <a:t>Thinking pattern </a:t>
            </a:r>
          </a:p>
          <a:p>
            <a:endParaRPr lang="en-US" dirty="0"/>
          </a:p>
        </p:txBody>
      </p:sp>
      <p:sp>
        <p:nvSpPr>
          <p:cNvPr id="7" name="Text Placeholder 10">
            <a:extLst>
              <a:ext uri="{FF2B5EF4-FFF2-40B4-BE49-F238E27FC236}">
                <a16:creationId xmlns:a16="http://schemas.microsoft.com/office/drawing/2014/main" id="{2E210AE8-BC42-E7FC-1A9B-86714D49F3EF}"/>
              </a:ext>
            </a:extLst>
          </p:cNvPr>
          <p:cNvSpPr txBox="1">
            <a:spLocks/>
          </p:cNvSpPr>
          <p:nvPr/>
        </p:nvSpPr>
        <p:spPr>
          <a:xfrm>
            <a:off x="6860517" y="1770076"/>
            <a:ext cx="5183188" cy="622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rPr>
              <a:t>               </a:t>
            </a:r>
            <a:r>
              <a:rPr lang="en-US" sz="3000" b="1" dirty="0">
                <a:latin typeface="Times New Roman" panose="02020603050405020304" pitchFamily="18" charset="0"/>
                <a:cs typeface="Times New Roman" panose="02020603050405020304" pitchFamily="18" charset="0"/>
              </a:rPr>
              <a:t>Outcome </a:t>
            </a:r>
          </a:p>
          <a:p>
            <a:endParaRPr lang="en-US" dirty="0"/>
          </a:p>
        </p:txBody>
      </p:sp>
      <p:sp>
        <p:nvSpPr>
          <p:cNvPr id="8" name="Content Placeholder 2">
            <a:extLst>
              <a:ext uri="{FF2B5EF4-FFF2-40B4-BE49-F238E27FC236}">
                <a16:creationId xmlns:a16="http://schemas.microsoft.com/office/drawing/2014/main" id="{8B5E3AAC-F673-2B0B-30EA-45E2B97418C0}"/>
              </a:ext>
            </a:extLst>
          </p:cNvPr>
          <p:cNvSpPr txBox="1">
            <a:spLocks/>
          </p:cNvSpPr>
          <p:nvPr/>
        </p:nvSpPr>
        <p:spPr>
          <a:xfrm>
            <a:off x="802647" y="2437343"/>
            <a:ext cx="6047199"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Times New Roman" panose="02020603050405020304" pitchFamily="18" charset="0"/>
                <a:cs typeface="Times New Roman" panose="02020603050405020304" pitchFamily="18" charset="0"/>
              </a:rPr>
              <a:t>Abstract  thinking starts taking shape </a:t>
            </a:r>
          </a:p>
          <a:p>
            <a:r>
              <a:rPr lang="en-IN" dirty="0">
                <a:latin typeface="Times New Roman" panose="02020603050405020304" pitchFamily="18" charset="0"/>
                <a:cs typeface="Times New Roman" panose="02020603050405020304" pitchFamily="18" charset="0"/>
              </a:rPr>
              <a:t>Thinking for future is possible</a:t>
            </a:r>
          </a:p>
          <a:p>
            <a:r>
              <a:rPr lang="en-IN" dirty="0">
                <a:latin typeface="Times New Roman" panose="02020603050405020304" pitchFamily="18" charset="0"/>
                <a:cs typeface="Times New Roman" panose="02020603050405020304" pitchFamily="18" charset="0"/>
              </a:rPr>
              <a:t>Craving for rewards</a:t>
            </a:r>
            <a:endParaRPr lang="en-GB" dirty="0">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Start questioning </a:t>
            </a:r>
          </a:p>
          <a:p>
            <a:r>
              <a:rPr lang="en-IN" dirty="0">
                <a:latin typeface="Times New Roman" panose="02020603050405020304" pitchFamily="18" charset="0"/>
                <a:cs typeface="Times New Roman" panose="02020603050405020304" pitchFamily="18" charset="0"/>
              </a:rPr>
              <a:t>In stress and crisis, revert back to</a:t>
            </a:r>
          </a:p>
          <a:p>
            <a:pPr marL="0" indent="0">
              <a:buNone/>
            </a:pPr>
            <a:r>
              <a:rPr lang="en-IN" dirty="0">
                <a:latin typeface="Times New Roman" panose="02020603050405020304" pitchFamily="18" charset="0"/>
                <a:cs typeface="Times New Roman" panose="02020603050405020304" pitchFamily="18" charset="0"/>
              </a:rPr>
              <a:t>   concrete thinking </a:t>
            </a:r>
            <a:r>
              <a:rPr lang="en-IN" dirty="0">
                <a:solidFill>
                  <a:srgbClr val="FF000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9" name="Content Placeholder 11">
            <a:extLst>
              <a:ext uri="{FF2B5EF4-FFF2-40B4-BE49-F238E27FC236}">
                <a16:creationId xmlns:a16="http://schemas.microsoft.com/office/drawing/2014/main" id="{F4B4A310-4520-D85E-98F3-60E681798ADD}"/>
              </a:ext>
            </a:extLst>
          </p:cNvPr>
          <p:cNvSpPr txBox="1">
            <a:spLocks/>
          </p:cNvSpPr>
          <p:nvPr/>
        </p:nvSpPr>
        <p:spPr>
          <a:xfrm>
            <a:off x="6860517" y="2472780"/>
            <a:ext cx="4841410"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solidFill>
                  <a:srgbClr val="C00000"/>
                </a:solidFill>
                <a:latin typeface="Times New Roman" panose="02020603050405020304" pitchFamily="18" charset="0"/>
                <a:cs typeface="Times New Roman" panose="02020603050405020304" pitchFamily="18" charset="0"/>
              </a:rPr>
              <a:t>Looks matter</a:t>
            </a:r>
          </a:p>
          <a:p>
            <a:r>
              <a:rPr lang="en-IN" dirty="0">
                <a:solidFill>
                  <a:srgbClr val="C00000"/>
                </a:solidFill>
                <a:latin typeface="Times New Roman" panose="02020603050405020304" pitchFamily="18" charset="0"/>
                <a:cs typeface="Times New Roman" panose="02020603050405020304" pitchFamily="18" charset="0"/>
              </a:rPr>
              <a:t>What if my friends leave me?</a:t>
            </a:r>
          </a:p>
          <a:p>
            <a:r>
              <a:rPr lang="en-IN" dirty="0">
                <a:solidFill>
                  <a:srgbClr val="C00000"/>
                </a:solidFill>
                <a:latin typeface="Times New Roman" panose="02020603050405020304" pitchFamily="18" charset="0"/>
                <a:cs typeface="Times New Roman" panose="02020603050405020304" pitchFamily="18" charset="0"/>
              </a:rPr>
              <a:t>Appreciation by classmates</a:t>
            </a:r>
          </a:p>
          <a:p>
            <a:r>
              <a:rPr lang="en-IN" dirty="0">
                <a:solidFill>
                  <a:srgbClr val="C00000"/>
                </a:solidFill>
                <a:latin typeface="Times New Roman" panose="02020603050405020304" pitchFamily="18" charset="0"/>
                <a:cs typeface="Times New Roman" panose="02020603050405020304" pitchFamily="18" charset="0"/>
              </a:rPr>
              <a:t>Who is the teacher to tell us?</a:t>
            </a:r>
          </a:p>
          <a:p>
            <a:r>
              <a:rPr lang="en-IN" dirty="0">
                <a:solidFill>
                  <a:srgbClr val="C00000"/>
                </a:solidFill>
                <a:latin typeface="Times New Roman" panose="02020603050405020304" pitchFamily="18" charset="0"/>
                <a:cs typeface="Times New Roman" panose="02020603050405020304" pitchFamily="18" charset="0"/>
              </a:rPr>
              <a:t>Appear childish sometimes</a:t>
            </a:r>
            <a:endParaRPr lang="en-GB" dirty="0">
              <a:solidFill>
                <a:srgbClr val="C00000"/>
              </a:solidFill>
              <a:latin typeface="Times New Roman" panose="02020603050405020304" pitchFamily="18" charset="0"/>
              <a:cs typeface="Times New Roman" panose="02020603050405020304" pitchFamily="18" charset="0"/>
            </a:endParaRPr>
          </a:p>
          <a:p>
            <a:endParaRPr lang="en-US" dirty="0"/>
          </a:p>
        </p:txBody>
      </p:sp>
      <p:grpSp>
        <p:nvGrpSpPr>
          <p:cNvPr id="10" name="Group 9">
            <a:extLst>
              <a:ext uri="{FF2B5EF4-FFF2-40B4-BE49-F238E27FC236}">
                <a16:creationId xmlns:a16="http://schemas.microsoft.com/office/drawing/2014/main" id="{B40FD6B6-AC19-3F57-3A48-27D724BEE4FE}"/>
              </a:ext>
            </a:extLst>
          </p:cNvPr>
          <p:cNvGrpSpPr/>
          <p:nvPr/>
        </p:nvGrpSpPr>
        <p:grpSpPr>
          <a:xfrm>
            <a:off x="325728" y="0"/>
            <a:ext cx="507279" cy="5860064"/>
            <a:chOff x="325728" y="0"/>
            <a:chExt cx="507279" cy="5860064"/>
          </a:xfrm>
        </p:grpSpPr>
        <p:sp>
          <p:nvSpPr>
            <p:cNvPr id="11" name="Rectangle 10">
              <a:extLst>
                <a:ext uri="{FF2B5EF4-FFF2-40B4-BE49-F238E27FC236}">
                  <a16:creationId xmlns:a16="http://schemas.microsoft.com/office/drawing/2014/main" id="{76F55806-1567-6D8A-4859-21AE180F14F9}"/>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92912E9-EBCD-AB04-A074-37F9A0942733}"/>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1301A34-E6CC-E066-9D06-125A56299C00}"/>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223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additive="base">
                                        <p:cTn id="3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additive="base">
                                        <p:cTn id="41"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xEl>
                                              <p:pRg st="3" end="3"/>
                                            </p:txEl>
                                          </p:spTgt>
                                        </p:tgtEl>
                                        <p:attrNameLst>
                                          <p:attrName>style.visibility</p:attrName>
                                        </p:attrNameLst>
                                      </p:cBhvr>
                                      <p:to>
                                        <p:strVal val="visible"/>
                                      </p:to>
                                    </p:set>
                                    <p:anim calcmode="lin" valueType="num">
                                      <p:cBhvr additive="base">
                                        <p:cTn id="4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xEl>
                                              <p:pRg st="4" end="4"/>
                                            </p:txEl>
                                          </p:spTgt>
                                        </p:tgtEl>
                                        <p:attrNameLst>
                                          <p:attrName>style.visibility</p:attrName>
                                        </p:attrNameLst>
                                      </p:cBhvr>
                                      <p:to>
                                        <p:strVal val="visible"/>
                                      </p:to>
                                    </p:set>
                                    <p:anim calcmode="lin" valueType="num">
                                      <p:cBhvr additive="base">
                                        <p:cTn id="4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743F8922-0E07-18AE-2B32-B4F7F13BCDA8}"/>
              </a:ext>
            </a:extLst>
          </p:cNvPr>
          <p:cNvSpPr>
            <a:spLocks noGrp="1"/>
          </p:cNvSpPr>
          <p:nvPr>
            <p:ph type="title"/>
          </p:nvPr>
        </p:nvSpPr>
        <p:spPr>
          <a:xfrm>
            <a:off x="2285767" y="423015"/>
            <a:ext cx="3312355" cy="578124"/>
          </a:xfrm>
        </p:spPr>
        <p:txBody>
          <a:bodyPr anchor="b">
            <a:noAutofit/>
          </a:bodyPr>
          <a:lstStyle/>
          <a:p>
            <a:r>
              <a:rPr lang="en-US" b="1" dirty="0">
                <a:solidFill>
                  <a:srgbClr val="0F9ED5"/>
                </a:solidFill>
                <a:latin typeface="Times New Roman" panose="02020603050405020304" pitchFamily="18" charset="0"/>
                <a:cs typeface="Times New Roman" panose="02020603050405020304" pitchFamily="18" charset="0"/>
              </a:rPr>
              <a:t>Situation 3:</a:t>
            </a:r>
            <a:endParaRPr lang="en-IN"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85FD3BC-1E4E-7C2A-62FC-483471FA79A8}"/>
              </a:ext>
            </a:extLst>
          </p:cNvPr>
          <p:cNvSpPr>
            <a:spLocks noGrp="1"/>
          </p:cNvSpPr>
          <p:nvPr>
            <p:ph idx="1"/>
          </p:nvPr>
        </p:nvSpPr>
        <p:spPr>
          <a:xfrm>
            <a:off x="611783" y="1784686"/>
            <a:ext cx="7886758" cy="4650299"/>
          </a:xfrm>
        </p:spPr>
        <p:txBody>
          <a:bodyPr anchor="ctr">
            <a:normAutofit/>
          </a:bodyPr>
          <a:lstStyle/>
          <a:p>
            <a:r>
              <a:rPr lang="en-IN" dirty="0">
                <a:effectLst/>
                <a:latin typeface="Times New Roman" panose="02020603050405020304" pitchFamily="18" charset="0"/>
                <a:cs typeface="Times New Roman" panose="02020603050405020304" pitchFamily="18" charset="0"/>
              </a:rPr>
              <a:t>11th standard students agitate in front of the school office for not allowing them to participate in the district sports tournaments. </a:t>
            </a:r>
          </a:p>
          <a:p>
            <a:pPr marL="0" indent="0">
              <a:buNone/>
            </a:pPr>
            <a:r>
              <a:rPr lang="en-IN" dirty="0">
                <a:latin typeface="Times New Roman" panose="02020603050405020304" pitchFamily="18" charset="0"/>
                <a:cs typeface="Times New Roman" panose="02020603050405020304" pitchFamily="18" charset="0"/>
              </a:rPr>
              <a:t>  What could be the reasons behind  this behaviour? </a:t>
            </a:r>
          </a:p>
          <a:p>
            <a:r>
              <a:rPr lang="en-IN" dirty="0">
                <a:effectLst/>
                <a:latin typeface="Times New Roman" panose="02020603050405020304" pitchFamily="18" charset="0"/>
                <a:cs typeface="Times New Roman" panose="02020603050405020304" pitchFamily="18" charset="0"/>
              </a:rPr>
              <a:t>Faiths/beliefs/passion </a:t>
            </a:r>
          </a:p>
          <a:p>
            <a:r>
              <a:rPr lang="en-IN" dirty="0">
                <a:effectLst/>
                <a:latin typeface="Times New Roman" panose="02020603050405020304" pitchFamily="18" charset="0"/>
                <a:cs typeface="Times New Roman" panose="02020603050405020304" pitchFamily="18" charset="0"/>
              </a:rPr>
              <a:t>Social justice </a:t>
            </a:r>
          </a:p>
          <a:p>
            <a:r>
              <a:rPr lang="en-IN" dirty="0">
                <a:effectLst/>
                <a:latin typeface="Times New Roman" panose="02020603050405020304" pitchFamily="18" charset="0"/>
                <a:cs typeface="Times New Roman" panose="02020603050405020304" pitchFamily="18" charset="0"/>
              </a:rPr>
              <a:t>Team</a:t>
            </a:r>
            <a:r>
              <a:rPr lang="en-IN" dirty="0">
                <a:latin typeface="Times New Roman" panose="02020603050405020304" pitchFamily="18" charset="0"/>
                <a:cs typeface="Times New Roman" panose="02020603050405020304" pitchFamily="18" charset="0"/>
              </a:rPr>
              <a:t>ing with likeminded people</a:t>
            </a:r>
          </a:p>
          <a:p>
            <a:r>
              <a:rPr lang="en-IN" dirty="0">
                <a:latin typeface="Times New Roman" panose="02020603050405020304" pitchFamily="18" charset="0"/>
                <a:cs typeface="Times New Roman" panose="02020603050405020304" pitchFamily="18" charset="0"/>
              </a:rPr>
              <a:t>Fight for the </a:t>
            </a:r>
            <a:r>
              <a:rPr lang="en-IN" b="1" i="1" dirty="0">
                <a:latin typeface="Times New Roman" panose="02020603050405020304" pitchFamily="18" charset="0"/>
                <a:cs typeface="Times New Roman" panose="02020603050405020304" pitchFamily="18" charset="0"/>
              </a:rPr>
              <a:t>cause</a:t>
            </a:r>
          </a:p>
        </p:txBody>
      </p:sp>
      <p:grpSp>
        <p:nvGrpSpPr>
          <p:cNvPr id="7" name="Group 6">
            <a:extLst>
              <a:ext uri="{FF2B5EF4-FFF2-40B4-BE49-F238E27FC236}">
                <a16:creationId xmlns:a16="http://schemas.microsoft.com/office/drawing/2014/main" id="{BEDC73E2-18F6-F391-67F9-03D4BC0F89B1}"/>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C0B776E1-5FE5-A1BB-48C6-F22D7CB36A2D}"/>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AC9C94F-A92C-D478-6895-D07891881834}"/>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2C8A3F-128A-9E05-448D-AABC23491DD4}"/>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5122" name="Picture 2" descr="politisk demonstration, samling. grupp av människor med banderoller  protesterar mot reformer, politik. män och kvinnor. platt vektor  illustration. 25867295 Vektorkonst på Vecteezy">
            <a:extLst>
              <a:ext uri="{FF2B5EF4-FFF2-40B4-BE49-F238E27FC236}">
                <a16:creationId xmlns:a16="http://schemas.microsoft.com/office/drawing/2014/main" id="{AAE037C9-29EB-8321-35F3-D50A2308A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2308" y="1358247"/>
            <a:ext cx="3189918" cy="4141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72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721A4A03-506E-C063-F3BE-567D5B7871CC}"/>
              </a:ext>
            </a:extLst>
          </p:cNvPr>
          <p:cNvSpPr>
            <a:spLocks noGrp="1"/>
          </p:cNvSpPr>
          <p:nvPr>
            <p:ph type="title"/>
          </p:nvPr>
        </p:nvSpPr>
        <p:spPr>
          <a:xfrm>
            <a:off x="2237273" y="365125"/>
            <a:ext cx="7529580" cy="823913"/>
          </a:xfrm>
        </p:spPr>
        <p:txBody>
          <a:bodyPr/>
          <a:lstStyle/>
          <a:p>
            <a:r>
              <a:rPr lang="en-IN" b="1" dirty="0">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Late Adolescence(17-19 </a:t>
            </a:r>
            <a:r>
              <a:rPr lang="en-IN" b="1" dirty="0" err="1">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yrs</a:t>
            </a:r>
            <a:r>
              <a:rPr lang="en-IN" b="1" dirty="0">
                <a:ln w="11430"/>
                <a:solidFill>
                  <a:srgbClr val="0F9ED5"/>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endParaRPr lang="en-US" dirty="0">
              <a:solidFill>
                <a:srgbClr val="0F9ED5"/>
              </a:solidFill>
              <a:latin typeface="Times New Roman" panose="02020603050405020304" pitchFamily="18" charset="0"/>
              <a:cs typeface="Times New Roman" panose="02020603050405020304" pitchFamily="18" charset="0"/>
            </a:endParaRPr>
          </a:p>
        </p:txBody>
      </p:sp>
      <p:sp>
        <p:nvSpPr>
          <p:cNvPr id="3" name="Text Placeholder 8">
            <a:extLst>
              <a:ext uri="{FF2B5EF4-FFF2-40B4-BE49-F238E27FC236}">
                <a16:creationId xmlns:a16="http://schemas.microsoft.com/office/drawing/2014/main" id="{2EBD216C-A31F-755C-7892-6E5292E87AA8}"/>
              </a:ext>
            </a:extLst>
          </p:cNvPr>
          <p:cNvSpPr txBox="1">
            <a:spLocks/>
          </p:cNvSpPr>
          <p:nvPr/>
        </p:nvSpPr>
        <p:spPr>
          <a:xfrm>
            <a:off x="1598613" y="1322363"/>
            <a:ext cx="3519487" cy="9698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atin typeface="Times New Roman" panose="02020603050405020304" pitchFamily="18" charset="0"/>
                <a:cs typeface="Times New Roman" panose="02020603050405020304" pitchFamily="18" charset="0"/>
              </a:rPr>
              <a:t> Thinking pattern </a:t>
            </a:r>
          </a:p>
          <a:p>
            <a:endParaRPr lang="en-US" dirty="0"/>
          </a:p>
        </p:txBody>
      </p:sp>
      <p:sp>
        <p:nvSpPr>
          <p:cNvPr id="7" name="Text Placeholder 10">
            <a:extLst>
              <a:ext uri="{FF2B5EF4-FFF2-40B4-BE49-F238E27FC236}">
                <a16:creationId xmlns:a16="http://schemas.microsoft.com/office/drawing/2014/main" id="{8FEE360E-975E-3E8E-B8EA-F49C86E12003}"/>
              </a:ext>
            </a:extLst>
          </p:cNvPr>
          <p:cNvSpPr txBox="1">
            <a:spLocks/>
          </p:cNvSpPr>
          <p:nvPr/>
        </p:nvSpPr>
        <p:spPr>
          <a:xfrm>
            <a:off x="6135392" y="1255138"/>
            <a:ext cx="5183188" cy="668908"/>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Times New Roman" panose="02020603050405020304" pitchFamily="18" charset="0"/>
                <a:cs typeface="Times New Roman" panose="02020603050405020304" pitchFamily="18" charset="0"/>
              </a:rPr>
              <a:t>        </a:t>
            </a:r>
          </a:p>
          <a:p>
            <a:pPr marL="0" indent="0">
              <a:buNone/>
            </a:pPr>
            <a:r>
              <a:rPr lang="en-US" sz="11200" b="1" dirty="0">
                <a:latin typeface="Times New Roman" panose="02020603050405020304" pitchFamily="18" charset="0"/>
                <a:cs typeface="Times New Roman" panose="02020603050405020304" pitchFamily="18" charset="0"/>
              </a:rPr>
              <a:t>                 Outcome </a:t>
            </a:r>
          </a:p>
          <a:p>
            <a:endParaRPr lang="en-US" dirty="0"/>
          </a:p>
        </p:txBody>
      </p:sp>
      <p:sp>
        <p:nvSpPr>
          <p:cNvPr id="8" name="Content Placeholder 2">
            <a:extLst>
              <a:ext uri="{FF2B5EF4-FFF2-40B4-BE49-F238E27FC236}">
                <a16:creationId xmlns:a16="http://schemas.microsoft.com/office/drawing/2014/main" id="{0523F199-2D7F-2DA8-608A-34846063550D}"/>
              </a:ext>
            </a:extLst>
          </p:cNvPr>
          <p:cNvSpPr txBox="1">
            <a:spLocks/>
          </p:cNvSpPr>
          <p:nvPr/>
        </p:nvSpPr>
        <p:spPr>
          <a:xfrm>
            <a:off x="853120" y="2303697"/>
            <a:ext cx="5164996" cy="40221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Times New Roman" panose="02020603050405020304" pitchFamily="18" charset="0"/>
                <a:cs typeface="Times New Roman" panose="02020603050405020304" pitchFamily="18" charset="0"/>
              </a:rPr>
              <a:t>Abstract thought process well</a:t>
            </a:r>
          </a:p>
          <a:p>
            <a:pPr marL="0" indent="0">
              <a:buFont typeface="Arial" panose="020B0604020202020204" pitchFamily="34" charset="0"/>
              <a:buNone/>
            </a:pPr>
            <a:r>
              <a:rPr lang="en-IN" dirty="0">
                <a:latin typeface="Times New Roman" panose="02020603050405020304" pitchFamily="18" charset="0"/>
                <a:cs typeface="Times New Roman" panose="02020603050405020304" pitchFamily="18" charset="0"/>
              </a:rPr>
              <a:t>   established</a:t>
            </a:r>
          </a:p>
          <a:p>
            <a:r>
              <a:rPr lang="en-IN" dirty="0">
                <a:latin typeface="Times New Roman" panose="02020603050405020304" pitchFamily="18" charset="0"/>
                <a:cs typeface="Times New Roman" panose="02020603050405020304" pitchFamily="18" charset="0"/>
              </a:rPr>
              <a:t>Multidimensional thinking</a:t>
            </a:r>
          </a:p>
          <a:p>
            <a:r>
              <a:rPr lang="en-IN" dirty="0">
                <a:latin typeface="Times New Roman" panose="02020603050405020304" pitchFamily="18" charset="0"/>
                <a:cs typeface="Times New Roman" panose="02020603050405020304" pitchFamily="18" charset="0"/>
              </a:rPr>
              <a:t>Can evaluate one’s own thought</a:t>
            </a:r>
          </a:p>
          <a:p>
            <a:pPr marL="0" indent="0">
              <a:buFont typeface="Arial" panose="020B0604020202020204" pitchFamily="34" charset="0"/>
              <a:buNone/>
            </a:pPr>
            <a:r>
              <a:rPr lang="en-IN" dirty="0">
                <a:latin typeface="Times New Roman" panose="02020603050405020304" pitchFamily="18" charset="0"/>
                <a:cs typeface="Times New Roman" panose="02020603050405020304" pitchFamily="18" charset="0"/>
              </a:rPr>
              <a:t>   process</a:t>
            </a:r>
          </a:p>
          <a:p>
            <a:r>
              <a:rPr lang="en-US" dirty="0">
                <a:latin typeface="Times New Roman" panose="02020603050405020304" pitchFamily="18" charset="0"/>
                <a:cs typeface="Times New Roman" panose="02020603050405020304" pitchFamily="18" charset="0"/>
              </a:rPr>
              <a:t>Values &amp; ethics take shape </a:t>
            </a:r>
          </a:p>
          <a:p>
            <a:r>
              <a:rPr lang="en-IN" dirty="0">
                <a:latin typeface="Times New Roman" panose="02020603050405020304" pitchFamily="18" charset="0"/>
                <a:cs typeface="Times New Roman" panose="02020603050405020304" pitchFamily="18" charset="0"/>
              </a:rPr>
              <a:t>Socially aware </a:t>
            </a:r>
          </a:p>
          <a:p>
            <a:endParaRPr lang="en-US" dirty="0"/>
          </a:p>
        </p:txBody>
      </p:sp>
      <p:sp>
        <p:nvSpPr>
          <p:cNvPr id="9" name="Content Placeholder 11">
            <a:extLst>
              <a:ext uri="{FF2B5EF4-FFF2-40B4-BE49-F238E27FC236}">
                <a16:creationId xmlns:a16="http://schemas.microsoft.com/office/drawing/2014/main" id="{3DE1AF07-CAB6-D898-25A2-8C05A41D5402}"/>
              </a:ext>
            </a:extLst>
          </p:cNvPr>
          <p:cNvSpPr txBox="1">
            <a:spLocks/>
          </p:cNvSpPr>
          <p:nvPr/>
        </p:nvSpPr>
        <p:spPr>
          <a:xfrm>
            <a:off x="6172200" y="2251077"/>
            <a:ext cx="6019800" cy="39589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latin typeface="Times New Roman" panose="02020603050405020304" pitchFamily="18" charset="0"/>
                <a:cs typeface="Times New Roman" panose="02020603050405020304" pitchFamily="18" charset="0"/>
              </a:rPr>
              <a:t>Can  make out hidden  sense out of</a:t>
            </a:r>
          </a:p>
          <a:p>
            <a:pPr marL="0" indent="0">
              <a:buFont typeface="Arial" panose="020B0604020202020204" pitchFamily="34" charset="0"/>
              <a:buNone/>
            </a:pPr>
            <a:r>
              <a:rPr lang="en-US" dirty="0">
                <a:solidFill>
                  <a:srgbClr val="C00000"/>
                </a:solidFill>
                <a:latin typeface="Times New Roman" panose="02020603050405020304" pitchFamily="18" charset="0"/>
                <a:cs typeface="Times New Roman" panose="02020603050405020304" pitchFamily="18" charset="0"/>
              </a:rPr>
              <a:t>   situations </a:t>
            </a:r>
          </a:p>
          <a:p>
            <a:r>
              <a:rPr lang="en-US" dirty="0">
                <a:solidFill>
                  <a:srgbClr val="C00000"/>
                </a:solidFill>
                <a:latin typeface="Times New Roman" panose="02020603050405020304" pitchFamily="18" charset="0"/>
                <a:cs typeface="Times New Roman" panose="02020603050405020304" pitchFamily="18" charset="0"/>
              </a:rPr>
              <a:t>Decision making becomes easy</a:t>
            </a:r>
          </a:p>
          <a:p>
            <a:r>
              <a:rPr lang="en-IN" dirty="0">
                <a:solidFill>
                  <a:srgbClr val="C00000"/>
                </a:solidFill>
                <a:latin typeface="Times New Roman" panose="02020603050405020304" pitchFamily="18" charset="0"/>
                <a:cs typeface="Times New Roman" panose="02020603050405020304" pitchFamily="18" charset="0"/>
              </a:rPr>
              <a:t>Self aware about strengths and</a:t>
            </a:r>
          </a:p>
          <a:p>
            <a:pPr marL="0" indent="0">
              <a:buFont typeface="Arial" panose="020B0604020202020204" pitchFamily="34" charset="0"/>
              <a:buNone/>
            </a:pPr>
            <a:r>
              <a:rPr lang="en-IN" dirty="0">
                <a:solidFill>
                  <a:srgbClr val="C00000"/>
                </a:solidFill>
                <a:latin typeface="Times New Roman" panose="02020603050405020304" pitchFamily="18" charset="0"/>
                <a:cs typeface="Times New Roman" panose="02020603050405020304" pitchFamily="18" charset="0"/>
              </a:rPr>
              <a:t>   weaknesses </a:t>
            </a:r>
          </a:p>
          <a:p>
            <a:r>
              <a:rPr lang="en-US" dirty="0">
                <a:solidFill>
                  <a:srgbClr val="C00000"/>
                </a:solidFill>
                <a:latin typeface="Times New Roman" panose="02020603050405020304" pitchFamily="18" charset="0"/>
                <a:cs typeface="Times New Roman" panose="02020603050405020304" pitchFamily="18" charset="0"/>
              </a:rPr>
              <a:t>Act in accordance with beliefs,</a:t>
            </a:r>
          </a:p>
          <a:p>
            <a:pPr marL="0" indent="0">
              <a:buFont typeface="Arial" panose="020B0604020202020204" pitchFamily="34" charset="0"/>
              <a:buNone/>
            </a:pPr>
            <a:r>
              <a:rPr lang="en-US" dirty="0">
                <a:solidFill>
                  <a:srgbClr val="C00000"/>
                </a:solidFill>
                <a:latin typeface="Times New Roman" panose="02020603050405020304" pitchFamily="18" charset="0"/>
                <a:cs typeface="Times New Roman" panose="02020603050405020304" pitchFamily="18" charset="0"/>
              </a:rPr>
              <a:t>  enjoys teaming with likeminded</a:t>
            </a:r>
          </a:p>
          <a:p>
            <a:pPr marL="0" indent="0">
              <a:buFont typeface="Arial" panose="020B0604020202020204" pitchFamily="34" charset="0"/>
              <a:buNone/>
            </a:pPr>
            <a:r>
              <a:rPr lang="en-US" dirty="0">
                <a:solidFill>
                  <a:srgbClr val="C00000"/>
                </a:solidFill>
                <a:latin typeface="Times New Roman" panose="02020603050405020304" pitchFamily="18" charset="0"/>
                <a:cs typeface="Times New Roman" panose="02020603050405020304" pitchFamily="18" charset="0"/>
              </a:rPr>
              <a:t>   people   </a:t>
            </a:r>
          </a:p>
          <a:p>
            <a:endParaRPr lang="en-US" dirty="0"/>
          </a:p>
        </p:txBody>
      </p:sp>
      <p:grpSp>
        <p:nvGrpSpPr>
          <p:cNvPr id="10" name="Group 9">
            <a:extLst>
              <a:ext uri="{FF2B5EF4-FFF2-40B4-BE49-F238E27FC236}">
                <a16:creationId xmlns:a16="http://schemas.microsoft.com/office/drawing/2014/main" id="{FE9B71F0-8CDE-5C33-C943-B822029F9D01}"/>
              </a:ext>
            </a:extLst>
          </p:cNvPr>
          <p:cNvGrpSpPr/>
          <p:nvPr/>
        </p:nvGrpSpPr>
        <p:grpSpPr>
          <a:xfrm>
            <a:off x="325728" y="0"/>
            <a:ext cx="507279" cy="5860064"/>
            <a:chOff x="325728" y="0"/>
            <a:chExt cx="507279" cy="5860064"/>
          </a:xfrm>
        </p:grpSpPr>
        <p:sp>
          <p:nvSpPr>
            <p:cNvPr id="11" name="Rectangle 10">
              <a:extLst>
                <a:ext uri="{FF2B5EF4-FFF2-40B4-BE49-F238E27FC236}">
                  <a16:creationId xmlns:a16="http://schemas.microsoft.com/office/drawing/2014/main" id="{A2BE2C44-A359-33F8-FECA-B09B6168A4F1}"/>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931282-F9BF-197C-41E5-E3EDFD45ED0F}"/>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4638257-B5DC-FC1D-40A6-0F38B4F5C45B}"/>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730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anim calcmode="lin" valueType="num">
                                      <p:cBhvr additive="base">
                                        <p:cTn id="31"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 calcmode="lin" valueType="num">
                                      <p:cBhvr additive="base">
                                        <p:cTn id="3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xEl>
                                              <p:pRg st="1" end="1"/>
                                            </p:txEl>
                                          </p:spTgt>
                                        </p:tgtEl>
                                        <p:attrNameLst>
                                          <p:attrName>style.visibility</p:attrName>
                                        </p:attrNameLst>
                                      </p:cBhvr>
                                      <p:to>
                                        <p:strVal val="visible"/>
                                      </p:to>
                                    </p:set>
                                    <p:anim calcmode="lin" valueType="num">
                                      <p:cBhvr additive="base">
                                        <p:cTn id="4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9">
                                            <p:txEl>
                                              <p:pRg st="2" end="2"/>
                                            </p:txEl>
                                          </p:spTgt>
                                        </p:tgtEl>
                                        <p:attrNameLst>
                                          <p:attrName>style.visibility</p:attrName>
                                        </p:attrNameLst>
                                      </p:cBhvr>
                                      <p:to>
                                        <p:strVal val="visible"/>
                                      </p:to>
                                    </p:set>
                                    <p:anim calcmode="lin" valueType="num">
                                      <p:cBhvr additive="base">
                                        <p:cTn id="4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xEl>
                                              <p:pRg st="3" end="3"/>
                                            </p:txEl>
                                          </p:spTgt>
                                        </p:tgtEl>
                                        <p:attrNameLst>
                                          <p:attrName>style.visibility</p:attrName>
                                        </p:attrNameLst>
                                      </p:cBhvr>
                                      <p:to>
                                        <p:strVal val="visible"/>
                                      </p:to>
                                    </p:set>
                                    <p:anim calcmode="lin" valueType="num">
                                      <p:cBhvr additive="base">
                                        <p:cTn id="4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anim calcmode="lin" valueType="num">
                                      <p:cBhvr additive="base">
                                        <p:cTn id="5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9">
                                            <p:txEl>
                                              <p:pRg st="5" end="5"/>
                                            </p:txEl>
                                          </p:spTgt>
                                        </p:tgtEl>
                                        <p:attrNameLst>
                                          <p:attrName>style.visibility</p:attrName>
                                        </p:attrNameLst>
                                      </p:cBhvr>
                                      <p:to>
                                        <p:strVal val="visible"/>
                                      </p:to>
                                    </p:set>
                                    <p:anim calcmode="lin" valueType="num">
                                      <p:cBhvr additive="base">
                                        <p:cTn id="5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9">
                                            <p:txEl>
                                              <p:pRg st="5" end="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xEl>
                                              <p:pRg st="6" end="6"/>
                                            </p:txEl>
                                          </p:spTgt>
                                        </p:tgtEl>
                                        <p:attrNameLst>
                                          <p:attrName>style.visibility</p:attrName>
                                        </p:attrNameLst>
                                      </p:cBhvr>
                                      <p:to>
                                        <p:strVal val="visible"/>
                                      </p:to>
                                    </p:set>
                                    <p:anim calcmode="lin" valueType="num">
                                      <p:cBhvr additive="base">
                                        <p:cTn id="61"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9">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9">
                                            <p:txEl>
                                              <p:pRg st="7" end="7"/>
                                            </p:txEl>
                                          </p:spTgt>
                                        </p:tgtEl>
                                        <p:attrNameLst>
                                          <p:attrName>style.visibility</p:attrName>
                                        </p:attrNameLst>
                                      </p:cBhvr>
                                      <p:to>
                                        <p:strVal val="visible"/>
                                      </p:to>
                                    </p:set>
                                    <p:anim calcmode="lin" valueType="num">
                                      <p:cBhvr additive="base">
                                        <p:cTn id="65"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73CBA6BA-0727-5155-7633-DFBFA0E8E634}"/>
              </a:ext>
            </a:extLst>
          </p:cNvPr>
          <p:cNvSpPr>
            <a:spLocks noGrp="1"/>
          </p:cNvSpPr>
          <p:nvPr>
            <p:ph type="title"/>
          </p:nvPr>
        </p:nvSpPr>
        <p:spPr>
          <a:xfrm>
            <a:off x="1163337" y="822318"/>
            <a:ext cx="10134600" cy="1325563"/>
          </a:xfrm>
        </p:spPr>
        <p:txBody>
          <a:bodyPr>
            <a:normAutofit/>
          </a:bodyPr>
          <a:lstStyle/>
          <a:p>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Behaviour</a:t>
            </a:r>
            <a:r>
              <a:rPr lang="en-US" sz="4000" b="1" dirty="0">
                <a:solidFill>
                  <a:srgbClr val="00B0F0"/>
                </a:solidFill>
                <a:latin typeface="Times New Roman" panose="02020603050405020304" pitchFamily="18" charset="0"/>
                <a:cs typeface="Times New Roman" panose="02020603050405020304" pitchFamily="18" charset="0"/>
              </a:rPr>
              <a:t> </a:t>
            </a:r>
            <a:br>
              <a:rPr lang="en-US" sz="4000" b="1" dirty="0">
                <a:solidFill>
                  <a:srgbClr val="00B0F0"/>
                </a:solidFill>
                <a:latin typeface="Times New Roman" panose="02020603050405020304" pitchFamily="18" charset="0"/>
                <a:cs typeface="Times New Roman" panose="02020603050405020304" pitchFamily="18" charset="0"/>
              </a:rPr>
            </a:br>
            <a:r>
              <a:rPr lang="en-US" sz="4000" b="1" dirty="0">
                <a:solidFill>
                  <a:srgbClr val="00B0F0"/>
                </a:solidFill>
                <a:latin typeface="Times New Roman" panose="02020603050405020304" pitchFamily="18" charset="0"/>
                <a:cs typeface="Times New Roman" panose="02020603050405020304" pitchFamily="18" charset="0"/>
              </a:rPr>
              <a:t>   Normal                                  Worrisome </a:t>
            </a:r>
          </a:p>
        </p:txBody>
      </p:sp>
      <p:sp>
        <p:nvSpPr>
          <p:cNvPr id="3" name="Content Placeholder 2">
            <a:extLst>
              <a:ext uri="{FF2B5EF4-FFF2-40B4-BE49-F238E27FC236}">
                <a16:creationId xmlns:a16="http://schemas.microsoft.com/office/drawing/2014/main" id="{D89BEF1B-0BBD-E14E-F1AA-7A586E97852F}"/>
              </a:ext>
            </a:extLst>
          </p:cNvPr>
          <p:cNvSpPr>
            <a:spLocks noGrp="1"/>
          </p:cNvSpPr>
          <p:nvPr>
            <p:ph idx="1"/>
          </p:nvPr>
        </p:nvSpPr>
        <p:spPr>
          <a:xfrm>
            <a:off x="894062" y="2192149"/>
            <a:ext cx="5707794" cy="4123810"/>
          </a:xfrm>
        </p:spPr>
        <p:txBody>
          <a:bodyPr>
            <a:normAutofit/>
          </a:bodyPr>
          <a:lstStyle/>
          <a:p>
            <a:pPr>
              <a:lnSpc>
                <a:spcPct val="100000"/>
              </a:lnSpc>
            </a:pPr>
            <a:r>
              <a:rPr lang="en-US" dirty="0">
                <a:latin typeface="Times New Roman" panose="02020603050405020304" pitchFamily="18" charset="0"/>
                <a:cs typeface="Times New Roman" panose="02020603050405020304" pitchFamily="18" charset="0"/>
              </a:rPr>
              <a:t>Conscious  about looks</a:t>
            </a:r>
          </a:p>
          <a:p>
            <a:pPr>
              <a:lnSpc>
                <a:spcPct val="100000"/>
              </a:lnSpc>
            </a:pPr>
            <a:r>
              <a:rPr lang="en-US" dirty="0">
                <a:latin typeface="Times New Roman" panose="02020603050405020304" pitchFamily="18" charset="0"/>
                <a:cs typeface="Times New Roman" panose="02020603050405020304" pitchFamily="18" charset="0"/>
              </a:rPr>
              <a:t>Mood swings that last for few hours </a:t>
            </a:r>
          </a:p>
          <a:p>
            <a:pPr>
              <a:lnSpc>
                <a:spcPct val="100000"/>
              </a:lnSpc>
            </a:pPr>
            <a:r>
              <a:rPr lang="en-US" dirty="0">
                <a:latin typeface="Times New Roman" panose="02020603050405020304" pitchFamily="18" charset="0"/>
                <a:cs typeface="Times New Roman" panose="02020603050405020304" pitchFamily="18" charset="0"/>
              </a:rPr>
              <a:t>Getting annoyed easily</a:t>
            </a:r>
          </a:p>
          <a:p>
            <a:pPr>
              <a:lnSpc>
                <a:spcPct val="100000"/>
              </a:lnSpc>
            </a:pPr>
            <a:r>
              <a:rPr lang="en-US" dirty="0">
                <a:latin typeface="Times New Roman" panose="02020603050405020304" pitchFamily="18" charset="0"/>
                <a:cs typeface="Times New Roman" panose="02020603050405020304" pitchFamily="18" charset="0"/>
              </a:rPr>
              <a:t>Experimenting with substances</a:t>
            </a:r>
          </a:p>
          <a:p>
            <a:pPr marL="0" indent="0">
              <a:lnSpc>
                <a:spcPct val="100000"/>
              </a:lnSpc>
              <a:buNone/>
            </a:pPr>
            <a:r>
              <a:rPr lang="en-US" dirty="0">
                <a:latin typeface="Times New Roman" panose="02020603050405020304" pitchFamily="18" charset="0"/>
                <a:cs typeface="Times New Roman" panose="02020603050405020304" pitchFamily="18" charset="0"/>
              </a:rPr>
              <a:t>   online games/porn</a:t>
            </a:r>
          </a:p>
          <a:p>
            <a:pPr>
              <a:lnSpc>
                <a:spcPct val="100000"/>
              </a:lnSpc>
            </a:pPr>
            <a:r>
              <a:rPr lang="en-US" dirty="0">
                <a:latin typeface="Times New Roman" panose="02020603050405020304" pitchFamily="18" charset="0"/>
                <a:cs typeface="Times New Roman" panose="02020603050405020304" pitchFamily="18" charset="0"/>
              </a:rPr>
              <a:t>Romantic relationships </a:t>
            </a:r>
          </a:p>
          <a:p>
            <a:endParaRPr lang="en-US" dirty="0"/>
          </a:p>
        </p:txBody>
      </p:sp>
      <p:sp>
        <p:nvSpPr>
          <p:cNvPr id="7" name="Content Placeholder 3">
            <a:extLst>
              <a:ext uri="{FF2B5EF4-FFF2-40B4-BE49-F238E27FC236}">
                <a16:creationId xmlns:a16="http://schemas.microsoft.com/office/drawing/2014/main" id="{67FA28B7-5C27-BFB4-C381-5FEA7FF67B93}"/>
              </a:ext>
            </a:extLst>
          </p:cNvPr>
          <p:cNvSpPr txBox="1">
            <a:spLocks/>
          </p:cNvSpPr>
          <p:nvPr/>
        </p:nvSpPr>
        <p:spPr>
          <a:xfrm>
            <a:off x="6601856" y="2192149"/>
            <a:ext cx="5566751" cy="4123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C00000"/>
                </a:solidFill>
                <a:latin typeface="Times New Roman" panose="02020603050405020304" pitchFamily="18" charset="0"/>
                <a:cs typeface="Times New Roman" panose="02020603050405020304" pitchFamily="18" charset="0"/>
              </a:rPr>
              <a:t>Vigorous </a:t>
            </a:r>
            <a:r>
              <a:rPr lang="en-US" dirty="0" err="1">
                <a:solidFill>
                  <a:srgbClr val="C00000"/>
                </a:solidFill>
                <a:latin typeface="Times New Roman" panose="02020603050405020304" pitchFamily="18" charset="0"/>
                <a:cs typeface="Times New Roman" panose="02020603050405020304" pitchFamily="18" charset="0"/>
              </a:rPr>
              <a:t>gymming</a:t>
            </a:r>
            <a:r>
              <a:rPr lang="en-US" dirty="0">
                <a:solidFill>
                  <a:srgbClr val="C00000"/>
                </a:solidFill>
                <a:latin typeface="Times New Roman" panose="02020603050405020304" pitchFamily="18" charset="0"/>
                <a:cs typeface="Times New Roman" panose="02020603050405020304" pitchFamily="18" charset="0"/>
              </a:rPr>
              <a:t>/dieting</a:t>
            </a:r>
          </a:p>
          <a:p>
            <a:r>
              <a:rPr lang="en-US" dirty="0">
                <a:solidFill>
                  <a:srgbClr val="C00000"/>
                </a:solidFill>
                <a:latin typeface="Times New Roman" panose="02020603050405020304" pitchFamily="18" charset="0"/>
                <a:cs typeface="Times New Roman" panose="02020603050405020304" pitchFamily="18" charset="0"/>
              </a:rPr>
              <a:t>Visiting beauty clinics frequently </a:t>
            </a:r>
          </a:p>
          <a:p>
            <a:r>
              <a:rPr lang="en-US" dirty="0">
                <a:solidFill>
                  <a:srgbClr val="C00000"/>
                </a:solidFill>
                <a:latin typeface="Times New Roman" panose="02020603050405020304" pitchFamily="18" charset="0"/>
                <a:cs typeface="Times New Roman" panose="02020603050405020304" pitchFamily="18" charset="0"/>
              </a:rPr>
              <a:t>Low  or extremely high mood</a:t>
            </a:r>
          </a:p>
          <a:p>
            <a:pPr marL="0" indent="0">
              <a:buNone/>
            </a:pPr>
            <a:r>
              <a:rPr lang="en-US" dirty="0">
                <a:solidFill>
                  <a:srgbClr val="C00000"/>
                </a:solidFill>
                <a:latin typeface="Times New Roman" panose="02020603050405020304" pitchFamily="18" charset="0"/>
                <a:cs typeface="Times New Roman" panose="02020603050405020304" pitchFamily="18" charset="0"/>
              </a:rPr>
              <a:t>   lasting for &gt;2weeks </a:t>
            </a:r>
          </a:p>
          <a:p>
            <a:r>
              <a:rPr lang="en-US" dirty="0">
                <a:solidFill>
                  <a:srgbClr val="C00000"/>
                </a:solidFill>
                <a:latin typeface="Times New Roman" panose="02020603050405020304" pitchFamily="18" charset="0"/>
                <a:cs typeface="Times New Roman" panose="02020603050405020304" pitchFamily="18" charset="0"/>
              </a:rPr>
              <a:t>Aggression/destruction </a:t>
            </a:r>
          </a:p>
          <a:p>
            <a:r>
              <a:rPr lang="en-US" dirty="0">
                <a:solidFill>
                  <a:srgbClr val="C00000"/>
                </a:solidFill>
                <a:latin typeface="Times New Roman" panose="02020603050405020304" pitchFamily="18" charset="0"/>
                <a:cs typeface="Times New Roman" panose="02020603050405020304" pitchFamily="18" charset="0"/>
              </a:rPr>
              <a:t>Habituated to thrill seeking</a:t>
            </a:r>
          </a:p>
          <a:p>
            <a:r>
              <a:rPr lang="en-US" dirty="0">
                <a:solidFill>
                  <a:srgbClr val="C00000"/>
                </a:solidFill>
                <a:latin typeface="Times New Roman" panose="02020603050405020304" pitchFamily="18" charset="0"/>
                <a:cs typeface="Times New Roman" panose="02020603050405020304" pitchFamily="18" charset="0"/>
              </a:rPr>
              <a:t>Abuse/sexual activities </a:t>
            </a:r>
          </a:p>
        </p:txBody>
      </p:sp>
      <p:grpSp>
        <p:nvGrpSpPr>
          <p:cNvPr id="8" name="Group 7">
            <a:extLst>
              <a:ext uri="{FF2B5EF4-FFF2-40B4-BE49-F238E27FC236}">
                <a16:creationId xmlns:a16="http://schemas.microsoft.com/office/drawing/2014/main" id="{6BAEC2EB-02D3-3B34-7AA1-5AD5C1D31945}"/>
              </a:ext>
            </a:extLst>
          </p:cNvPr>
          <p:cNvGrpSpPr/>
          <p:nvPr/>
        </p:nvGrpSpPr>
        <p:grpSpPr>
          <a:xfrm>
            <a:off x="325728" y="0"/>
            <a:ext cx="507279" cy="5860064"/>
            <a:chOff x="325728" y="0"/>
            <a:chExt cx="507279" cy="5860064"/>
          </a:xfrm>
        </p:grpSpPr>
        <p:sp>
          <p:nvSpPr>
            <p:cNvPr id="9" name="Rectangle 8">
              <a:extLst>
                <a:ext uri="{FF2B5EF4-FFF2-40B4-BE49-F238E27FC236}">
                  <a16:creationId xmlns:a16="http://schemas.microsoft.com/office/drawing/2014/main" id="{50001A9C-4784-EA7B-A1BF-F86D48E06821}"/>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3C5E10-A302-7318-3516-E2B10A6EE64E}"/>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23D393-0FB6-70CC-9D44-B83BCD6C956E}"/>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388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96FB0501-43CC-626B-EB18-9CEB88A4D1E0}"/>
              </a:ext>
            </a:extLst>
          </p:cNvPr>
          <p:cNvSpPr>
            <a:spLocks noGrp="1"/>
          </p:cNvSpPr>
          <p:nvPr>
            <p:ph type="title"/>
          </p:nvPr>
        </p:nvSpPr>
        <p:spPr>
          <a:xfrm>
            <a:off x="2895600" y="657311"/>
            <a:ext cx="5909733" cy="644888"/>
          </a:xfrm>
        </p:spPr>
        <p:txBody>
          <a:bodyPr anchor="b">
            <a:noAutofit/>
          </a:bodyPr>
          <a:lstStyle/>
          <a:p>
            <a:r>
              <a:rPr lang="en-US" b="1" dirty="0">
                <a:solidFill>
                  <a:srgbClr val="0F9ED5"/>
                </a:solidFill>
                <a:latin typeface="Times New Roman" panose="02020603050405020304" pitchFamily="18" charset="0"/>
                <a:cs typeface="Times New Roman" panose="02020603050405020304" pitchFamily="18" charset="0"/>
              </a:rPr>
              <a:t>  Atypical </a:t>
            </a:r>
            <a:r>
              <a:rPr lang="en-US" b="1" dirty="0" err="1">
                <a:solidFill>
                  <a:srgbClr val="0F9ED5"/>
                </a:solidFill>
                <a:latin typeface="Times New Roman" panose="02020603050405020304" pitchFamily="18" charset="0"/>
                <a:cs typeface="Times New Roman" panose="02020603050405020304" pitchFamily="18" charset="0"/>
              </a:rPr>
              <a:t>Behaviour</a:t>
            </a:r>
            <a:r>
              <a:rPr lang="en-US" b="1" dirty="0">
                <a:solidFill>
                  <a:srgbClr val="0F9ED5"/>
                </a:solidFill>
                <a:latin typeface="Times New Roman" panose="02020603050405020304" pitchFamily="18" charset="0"/>
                <a:cs typeface="Times New Roman" panose="02020603050405020304" pitchFamily="18" charset="0"/>
              </a:rPr>
              <a:t>: </a:t>
            </a:r>
            <a:endParaRPr lang="en-IN"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F459A71-53D8-55C5-B658-F02286BFEDCA}"/>
              </a:ext>
            </a:extLst>
          </p:cNvPr>
          <p:cNvSpPr>
            <a:spLocks noGrp="1"/>
          </p:cNvSpPr>
          <p:nvPr>
            <p:ph idx="1"/>
          </p:nvPr>
        </p:nvSpPr>
        <p:spPr>
          <a:xfrm>
            <a:off x="1093511" y="1461883"/>
            <a:ext cx="10086631" cy="644888"/>
          </a:xfrm>
        </p:spPr>
        <p:txBody>
          <a:bodyPr anchor="ctr">
            <a:normAutofit/>
          </a:bodyPr>
          <a:lstStyle/>
          <a:p>
            <a:pPr marL="0" indent="0">
              <a:buNone/>
            </a:pPr>
            <a:r>
              <a:rPr lang="en-US" sz="2800" b="1" i="1" dirty="0">
                <a:solidFill>
                  <a:srgbClr val="C00000"/>
                </a:solidFill>
                <a:latin typeface="Times New Roman" panose="02020603050405020304" pitchFamily="18" charset="0"/>
                <a:cs typeface="Times New Roman" panose="02020603050405020304" pitchFamily="18" charset="0"/>
              </a:rPr>
              <a:t>Recurrent/Sudden/Severe/Increasing/lasting for more than 15 days</a:t>
            </a:r>
            <a:endParaRPr lang="en-IN" b="1" i="1" dirty="0">
              <a:solidFill>
                <a:srgbClr val="C00000"/>
              </a:solidFill>
              <a:latin typeface="Times New Roman" panose="02020603050405020304" pitchFamily="18" charset="0"/>
              <a:cs typeface="Times New Roman" panose="02020603050405020304" pitchFamily="18" charset="0"/>
            </a:endParaRPr>
          </a:p>
        </p:txBody>
      </p:sp>
      <p:sp>
        <p:nvSpPr>
          <p:cNvPr id="7" name="Content Placeholder 9">
            <a:extLst>
              <a:ext uri="{FF2B5EF4-FFF2-40B4-BE49-F238E27FC236}">
                <a16:creationId xmlns:a16="http://schemas.microsoft.com/office/drawing/2014/main" id="{BEF0B0AB-C407-3ED8-7EC4-5E27A9D03BD5}"/>
              </a:ext>
            </a:extLst>
          </p:cNvPr>
          <p:cNvSpPr txBox="1">
            <a:spLocks/>
          </p:cNvSpPr>
          <p:nvPr/>
        </p:nvSpPr>
        <p:spPr>
          <a:xfrm>
            <a:off x="1093511" y="2106771"/>
            <a:ext cx="10515600" cy="4096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Times New Roman" panose="02020603050405020304" pitchFamily="18" charset="0"/>
                <a:cs typeface="Times New Roman" panose="02020603050405020304" pitchFamily="18" charset="0"/>
              </a:rPr>
              <a:t>Any </a:t>
            </a:r>
            <a:r>
              <a:rPr lang="en-US" dirty="0" err="1">
                <a:latin typeface="Times New Roman" panose="02020603050405020304" pitchFamily="18" charset="0"/>
                <a:cs typeface="Times New Roman" panose="02020603050405020304" pitchFamily="18" charset="0"/>
              </a:rPr>
              <a:t>behaviour</a:t>
            </a:r>
            <a:r>
              <a:rPr lang="en-US" dirty="0">
                <a:latin typeface="Times New Roman" panose="02020603050405020304" pitchFamily="18" charset="0"/>
                <a:cs typeface="Times New Roman" panose="02020603050405020304" pitchFamily="18" charset="0"/>
              </a:rPr>
              <a:t> that is not as per the developmental stage</a:t>
            </a:r>
          </a:p>
          <a:p>
            <a:r>
              <a:rPr lang="en-US" dirty="0">
                <a:latin typeface="Times New Roman" panose="02020603050405020304" pitchFamily="18" charset="0"/>
                <a:cs typeface="Times New Roman" panose="02020603050405020304" pitchFamily="18" charset="0"/>
              </a:rPr>
              <a:t>Sudden changes in mannerisms/self talk/self </a:t>
            </a:r>
            <a:r>
              <a:rPr lang="en-US" dirty="0" err="1">
                <a:latin typeface="Times New Roman" panose="02020603050405020304" pitchFamily="18" charset="0"/>
                <a:cs typeface="Times New Roman" panose="02020603050405020304" pitchFamily="18" charset="0"/>
              </a:rPr>
              <a:t>laug</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Overactivity/overtalkativeness/inattention</a:t>
            </a:r>
          </a:p>
          <a:p>
            <a:r>
              <a:rPr lang="en-US" dirty="0">
                <a:latin typeface="Times New Roman" panose="02020603050405020304" pitchFamily="18" charset="0"/>
                <a:cs typeface="Times New Roman" panose="02020603050405020304" pitchFamily="18" charset="0"/>
              </a:rPr>
              <a:t>Destructive </a:t>
            </a:r>
            <a:r>
              <a:rPr lang="en-US" dirty="0" err="1">
                <a:latin typeface="Times New Roman" panose="02020603050405020304" pitchFamily="18" charset="0"/>
                <a:cs typeface="Times New Roman" panose="02020603050405020304" pitchFamily="18" charset="0"/>
              </a:rPr>
              <a:t>behaviours</a:t>
            </a:r>
            <a:r>
              <a:rPr lang="en-US" dirty="0">
                <a:latin typeface="Times New Roman" panose="02020603050405020304" pitchFamily="18" charset="0"/>
                <a:cs typeface="Times New Roman" panose="02020603050405020304" pitchFamily="18" charset="0"/>
              </a:rPr>
              <a:t>/lying/stealing/weapon use</a:t>
            </a:r>
          </a:p>
          <a:p>
            <a:r>
              <a:rPr lang="en-US" dirty="0">
                <a:latin typeface="Times New Roman" panose="02020603050405020304" pitchFamily="18" charset="0"/>
                <a:cs typeface="Times New Roman" panose="02020603050405020304" pitchFamily="18" charset="0"/>
              </a:rPr>
              <a:t>Refusal/chronic </a:t>
            </a:r>
            <a:r>
              <a:rPr lang="en-US" dirty="0" err="1">
                <a:latin typeface="Times New Roman" panose="02020603050405020304" pitchFamily="18" charset="0"/>
                <a:cs typeface="Times New Roman" panose="02020603050405020304" pitchFamily="18" charset="0"/>
              </a:rPr>
              <a:t>absentism</a:t>
            </a:r>
            <a:r>
              <a:rPr lang="en-US" dirty="0">
                <a:latin typeface="Times New Roman" panose="02020603050405020304" pitchFamily="18" charset="0"/>
                <a:cs typeface="Times New Roman" panose="02020603050405020304" pitchFamily="18" charset="0"/>
              </a:rPr>
              <a:t>/Truancy from school</a:t>
            </a:r>
          </a:p>
          <a:p>
            <a:r>
              <a:rPr lang="en-US" dirty="0">
                <a:latin typeface="Times New Roman" panose="02020603050405020304" pitchFamily="18" charset="0"/>
                <a:cs typeface="Times New Roman" panose="02020603050405020304" pitchFamily="18" charset="0"/>
              </a:rPr>
              <a:t>Anger, aggression : Recurrent/ Out of proportion for the cause </a:t>
            </a:r>
          </a:p>
          <a:p>
            <a:r>
              <a:rPr lang="en-US" dirty="0">
                <a:latin typeface="Times New Roman" panose="02020603050405020304" pitchFamily="18" charset="0"/>
                <a:cs typeface="Times New Roman" panose="02020603050405020304" pitchFamily="18" charset="0"/>
              </a:rPr>
              <a:t>Low mood/Self harm/suicidal acts /thoughts</a:t>
            </a:r>
          </a:p>
          <a:p>
            <a:r>
              <a:rPr lang="en-US" dirty="0">
                <a:latin typeface="Times New Roman" panose="02020603050405020304" pitchFamily="18" charset="0"/>
                <a:cs typeface="Times New Roman" panose="02020603050405020304" pitchFamily="18" charset="0"/>
              </a:rPr>
              <a:t>Addiction- substance abuse/gadget/porn</a:t>
            </a:r>
          </a:p>
          <a:p>
            <a:endParaRPr lang="en-US" dirty="0">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A6515C7-5961-6259-AA35-99DE412334B4}"/>
              </a:ext>
            </a:extLst>
          </p:cNvPr>
          <p:cNvGrpSpPr/>
          <p:nvPr/>
        </p:nvGrpSpPr>
        <p:grpSpPr>
          <a:xfrm>
            <a:off x="325728" y="0"/>
            <a:ext cx="507279" cy="5860064"/>
            <a:chOff x="325728" y="0"/>
            <a:chExt cx="507279" cy="5860064"/>
          </a:xfrm>
        </p:grpSpPr>
        <p:sp>
          <p:nvSpPr>
            <p:cNvPr id="9" name="Rectangle 8">
              <a:extLst>
                <a:ext uri="{FF2B5EF4-FFF2-40B4-BE49-F238E27FC236}">
                  <a16:creationId xmlns:a16="http://schemas.microsoft.com/office/drawing/2014/main" id="{2E2F1870-89EA-45F8-3DB4-A2022B334AD3}"/>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9BAD47-D988-7D79-E58E-BEEFA19CAEE8}"/>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B08246-C16E-2369-9197-0024C9ABFD54}"/>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026" name="Picture 2" descr="Types of Mental Health issues | Causes, Signs &amp; Symptoms | Counsellor  support">
            <a:extLst>
              <a:ext uri="{FF2B5EF4-FFF2-40B4-BE49-F238E27FC236}">
                <a16:creationId xmlns:a16="http://schemas.microsoft.com/office/drawing/2014/main" id="{BC27599D-2273-767D-D0D1-1FD59CABC2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742" y="3155323"/>
            <a:ext cx="1674670" cy="164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5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 calcmode="lin" valueType="num">
                                      <p:cBhvr additive="base">
                                        <p:cTn id="25"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9AA44-A591-2D2F-CBC7-2AA4F0512AAE}"/>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3465041E-CE3E-8A36-1A41-C780F9129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5C4F694F-407A-6B43-DC0C-1AC1B38D1F52}"/>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9A7B4D35-699C-389F-1A0E-7B6EE5311090}"/>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Content Placeholder 9">
            <a:extLst>
              <a:ext uri="{FF2B5EF4-FFF2-40B4-BE49-F238E27FC236}">
                <a16:creationId xmlns:a16="http://schemas.microsoft.com/office/drawing/2014/main" id="{B28A05C5-A536-1E5A-6EF1-7E3F5BC5F651}"/>
              </a:ext>
            </a:extLst>
          </p:cNvPr>
          <p:cNvSpPr txBox="1">
            <a:spLocks/>
          </p:cNvSpPr>
          <p:nvPr/>
        </p:nvSpPr>
        <p:spPr>
          <a:xfrm>
            <a:off x="656656" y="1859014"/>
            <a:ext cx="8030143" cy="4220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2800" dirty="0">
                <a:latin typeface="Times New Roman" panose="02020603050405020304" pitchFamily="18" charset="0"/>
                <a:cs typeface="Times New Roman" panose="02020603050405020304" pitchFamily="18" charset="0"/>
              </a:rPr>
              <a:t>How will  the adolescents of the three different stages react to the following situation? </a:t>
            </a:r>
          </a:p>
          <a:p>
            <a:pPr marL="0" indent="0">
              <a:buNone/>
            </a:pPr>
            <a:r>
              <a:rPr lang="en-IN" sz="2800" b="1" i="1" dirty="0">
                <a:latin typeface="Times New Roman" panose="02020603050405020304" pitchFamily="18" charset="0"/>
                <a:cs typeface="Times New Roman" panose="02020603050405020304" pitchFamily="18" charset="0"/>
              </a:rPr>
              <a:t>Students hear teachers fighting inside the staff room.</a:t>
            </a:r>
          </a:p>
          <a:p>
            <a:r>
              <a:rPr lang="en-IN" sz="2800" dirty="0">
                <a:latin typeface="Times New Roman" panose="02020603050405020304" pitchFamily="18" charset="0"/>
                <a:cs typeface="Times New Roman" panose="02020603050405020304" pitchFamily="18" charset="0"/>
              </a:rPr>
              <a:t>Early ( 10-13 years)</a:t>
            </a:r>
          </a:p>
          <a:p>
            <a:r>
              <a:rPr lang="en-IN" sz="2800" dirty="0">
                <a:latin typeface="Times New Roman" panose="02020603050405020304" pitchFamily="18" charset="0"/>
                <a:cs typeface="Times New Roman" panose="02020603050405020304" pitchFamily="18" charset="0"/>
              </a:rPr>
              <a:t>Middle ( 14-16 years) </a:t>
            </a:r>
          </a:p>
          <a:p>
            <a:r>
              <a:rPr lang="en-IN" sz="2800" dirty="0">
                <a:latin typeface="Times New Roman" panose="02020603050405020304" pitchFamily="18" charset="0"/>
                <a:cs typeface="Times New Roman" panose="02020603050405020304" pitchFamily="18" charset="0"/>
              </a:rPr>
              <a:t>Late (17-19 years)</a:t>
            </a:r>
          </a:p>
        </p:txBody>
      </p:sp>
      <p:sp>
        <p:nvSpPr>
          <p:cNvPr id="3" name="Title 1">
            <a:extLst>
              <a:ext uri="{FF2B5EF4-FFF2-40B4-BE49-F238E27FC236}">
                <a16:creationId xmlns:a16="http://schemas.microsoft.com/office/drawing/2014/main" id="{86FE4E5C-20A3-C02E-EEC4-52708676F15B}"/>
              </a:ext>
            </a:extLst>
          </p:cNvPr>
          <p:cNvSpPr>
            <a:spLocks noGrp="1"/>
          </p:cNvSpPr>
          <p:nvPr>
            <p:ph type="title"/>
          </p:nvPr>
        </p:nvSpPr>
        <p:spPr>
          <a:xfrm>
            <a:off x="1541598" y="944408"/>
            <a:ext cx="6682424" cy="644888"/>
          </a:xfrm>
        </p:spPr>
        <p:txBody>
          <a:bodyPr anchor="b">
            <a:noAutofit/>
          </a:bodyPr>
          <a:lstStyle/>
          <a:p>
            <a:r>
              <a:rPr lang="en-US" b="1" i="1" dirty="0">
                <a:solidFill>
                  <a:srgbClr val="0F9ED5"/>
                </a:solidFill>
                <a:latin typeface="Times New Roman" panose="02020603050405020304" pitchFamily="18" charset="0"/>
                <a:cs typeface="Times New Roman" panose="02020603050405020304" pitchFamily="18" charset="0"/>
              </a:rPr>
              <a:t>Activity: Case scenario -1</a:t>
            </a:r>
            <a:endParaRPr lang="en-IN" b="1" i="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FA6E23CA-96CE-BA27-05C6-E13B1A7B22D7}"/>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536FA62F-7A5A-D79D-DEBD-F72743BB2B3F}"/>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6508093-C3B7-F2F2-77C9-FA5CB64D3825}"/>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8877BB-E627-183A-26BD-9BC267C6D290}"/>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50" name="Picture 2" descr="Budget Meeting Cartoons and Comics - funny pictures from CartoonStock">
            <a:extLst>
              <a:ext uri="{FF2B5EF4-FFF2-40B4-BE49-F238E27FC236}">
                <a16:creationId xmlns:a16="http://schemas.microsoft.com/office/drawing/2014/main" id="{CEE862BC-F83B-002F-0F1F-0820401CD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0505" y="2251034"/>
            <a:ext cx="2265330" cy="257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48AA355B-1878-50DA-64E6-A3605FB2C87F}"/>
              </a:ext>
            </a:extLst>
          </p:cNvPr>
          <p:cNvSpPr>
            <a:spLocks noGrp="1"/>
          </p:cNvSpPr>
          <p:nvPr>
            <p:ph type="title"/>
          </p:nvPr>
        </p:nvSpPr>
        <p:spPr>
          <a:xfrm>
            <a:off x="2963332" y="466724"/>
            <a:ext cx="5825068" cy="1057275"/>
          </a:xfrm>
        </p:spPr>
        <p:txBody>
          <a:bodyPr>
            <a:noAutofit/>
          </a:bodyPr>
          <a:lstStyle/>
          <a:p>
            <a:r>
              <a:rPr lang="en-US" sz="4400" b="1" dirty="0">
                <a:latin typeface="Times New Roman" panose="02020603050405020304" pitchFamily="18" charset="0"/>
                <a:cs typeface="Times New Roman" panose="02020603050405020304" pitchFamily="18" charset="0"/>
              </a:rPr>
              <a:t>      </a:t>
            </a: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   </a:t>
            </a:r>
            <a:r>
              <a:rPr lang="en-US" sz="4400" b="1" dirty="0">
                <a:solidFill>
                  <a:schemeClr val="accent1">
                    <a:lumMod val="60000"/>
                    <a:lumOff val="40000"/>
                  </a:schemeClr>
                </a:solidFill>
                <a:latin typeface="Times New Roman" panose="02020603050405020304" pitchFamily="18" charset="0"/>
                <a:cs typeface="Times New Roman" panose="02020603050405020304" pitchFamily="18" charset="0"/>
              </a:rPr>
              <a:t>Probable  reactions </a:t>
            </a:r>
            <a:br>
              <a:rPr lang="en-US" sz="4400" dirty="0"/>
            </a:br>
            <a:endParaRPr lang="en-US" sz="4400" dirty="0"/>
          </a:p>
        </p:txBody>
      </p:sp>
      <p:sp>
        <p:nvSpPr>
          <p:cNvPr id="3" name="Text Placeholder 2">
            <a:extLst>
              <a:ext uri="{FF2B5EF4-FFF2-40B4-BE49-F238E27FC236}">
                <a16:creationId xmlns:a16="http://schemas.microsoft.com/office/drawing/2014/main" id="{F8794C70-5646-8287-7588-13E1266DBB82}"/>
              </a:ext>
            </a:extLst>
          </p:cNvPr>
          <p:cNvSpPr txBox="1">
            <a:spLocks/>
          </p:cNvSpPr>
          <p:nvPr/>
        </p:nvSpPr>
        <p:spPr>
          <a:xfrm>
            <a:off x="632947" y="1607137"/>
            <a:ext cx="2946867"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Times New Roman" panose="02020603050405020304" pitchFamily="18" charset="0"/>
                <a:cs typeface="Times New Roman" panose="02020603050405020304" pitchFamily="18" charset="0"/>
              </a:rPr>
              <a:t>      Early</a:t>
            </a:r>
            <a:endParaRPr lang="en-US" sz="3200" dirty="0">
              <a:latin typeface="Times New Roman" panose="02020603050405020304" pitchFamily="18" charset="0"/>
              <a:cs typeface="Times New Roman" panose="02020603050405020304" pitchFamily="18" charset="0"/>
            </a:endParaRPr>
          </a:p>
        </p:txBody>
      </p:sp>
      <p:sp>
        <p:nvSpPr>
          <p:cNvPr id="7" name="Text Placeholder 7">
            <a:extLst>
              <a:ext uri="{FF2B5EF4-FFF2-40B4-BE49-F238E27FC236}">
                <a16:creationId xmlns:a16="http://schemas.microsoft.com/office/drawing/2014/main" id="{23E9DC38-4583-36B0-344C-5580B9429DA1}"/>
              </a:ext>
            </a:extLst>
          </p:cNvPr>
          <p:cNvSpPr txBox="1">
            <a:spLocks/>
          </p:cNvSpPr>
          <p:nvPr/>
        </p:nvSpPr>
        <p:spPr>
          <a:xfrm>
            <a:off x="4407745" y="1607136"/>
            <a:ext cx="2936241" cy="576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           </a:t>
            </a:r>
            <a:r>
              <a:rPr lang="en-US" sz="3200" b="1" dirty="0">
                <a:latin typeface="Times New Roman" panose="02020603050405020304" pitchFamily="18" charset="0"/>
                <a:cs typeface="Times New Roman" panose="02020603050405020304" pitchFamily="18" charset="0"/>
              </a:rPr>
              <a:t> Middle</a:t>
            </a:r>
          </a:p>
        </p:txBody>
      </p:sp>
      <p:sp>
        <p:nvSpPr>
          <p:cNvPr id="8" name="Text Placeholder 8">
            <a:extLst>
              <a:ext uri="{FF2B5EF4-FFF2-40B4-BE49-F238E27FC236}">
                <a16:creationId xmlns:a16="http://schemas.microsoft.com/office/drawing/2014/main" id="{425FA777-0FFD-2A9E-52A8-D93644F15E04}"/>
              </a:ext>
            </a:extLst>
          </p:cNvPr>
          <p:cNvSpPr txBox="1">
            <a:spLocks/>
          </p:cNvSpPr>
          <p:nvPr/>
        </p:nvSpPr>
        <p:spPr>
          <a:xfrm>
            <a:off x="7931132" y="1642546"/>
            <a:ext cx="3081866" cy="576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latin typeface="Times New Roman" panose="02020603050405020304" pitchFamily="18" charset="0"/>
                <a:cs typeface="Times New Roman" panose="02020603050405020304" pitchFamily="18" charset="0"/>
              </a:rPr>
              <a:t>         Late</a:t>
            </a:r>
            <a:endParaRPr lang="en-US" sz="3200" dirty="0">
              <a:latin typeface="Times New Roman" panose="02020603050405020304" pitchFamily="18" charset="0"/>
              <a:cs typeface="Times New Roman" panose="02020603050405020304" pitchFamily="18" charset="0"/>
            </a:endParaRPr>
          </a:p>
        </p:txBody>
      </p:sp>
      <p:sp>
        <p:nvSpPr>
          <p:cNvPr id="9" name="Text Placeholder 10">
            <a:extLst>
              <a:ext uri="{FF2B5EF4-FFF2-40B4-BE49-F238E27FC236}">
                <a16:creationId xmlns:a16="http://schemas.microsoft.com/office/drawing/2014/main" id="{1EA3F343-15D4-FD98-8024-5E120FFAE5A6}"/>
              </a:ext>
            </a:extLst>
          </p:cNvPr>
          <p:cNvSpPr txBox="1">
            <a:spLocks/>
          </p:cNvSpPr>
          <p:nvPr/>
        </p:nvSpPr>
        <p:spPr>
          <a:xfrm>
            <a:off x="632947" y="2446905"/>
            <a:ext cx="3563277" cy="3589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latin typeface="Times New Roman" panose="02020603050405020304" pitchFamily="18" charset="0"/>
                <a:cs typeface="Times New Roman" panose="02020603050405020304" pitchFamily="18" charset="0"/>
              </a:rPr>
              <a:t>Might feel confused, scared, or anxious </a:t>
            </a:r>
          </a:p>
          <a:p>
            <a:pPr marL="457200" indent="-457200"/>
            <a:r>
              <a:rPr lang="en-US" dirty="0">
                <a:latin typeface="Times New Roman" panose="02020603050405020304" pitchFamily="18" charset="0"/>
                <a:cs typeface="Times New Roman" panose="02020603050405020304" pitchFamily="18" charset="0"/>
              </a:rPr>
              <a:t>Unrealistic fears about the teacher may leave the school </a:t>
            </a:r>
          </a:p>
          <a:p>
            <a:pPr marL="457200" indent="-457200"/>
            <a:r>
              <a:rPr lang="en-US" dirty="0">
                <a:latin typeface="Times New Roman" panose="02020603050405020304" pitchFamily="18" charset="0"/>
                <a:cs typeface="Times New Roman" panose="02020603050405020304" pitchFamily="18" charset="0"/>
              </a:rPr>
              <a:t>May blame self</a:t>
            </a:r>
          </a:p>
          <a:p>
            <a:endParaRPr lang="en-US" dirty="0"/>
          </a:p>
        </p:txBody>
      </p:sp>
      <p:sp>
        <p:nvSpPr>
          <p:cNvPr id="10" name="Text Placeholder 11">
            <a:extLst>
              <a:ext uri="{FF2B5EF4-FFF2-40B4-BE49-F238E27FC236}">
                <a16:creationId xmlns:a16="http://schemas.microsoft.com/office/drawing/2014/main" id="{B21B964D-FC11-A5DB-BF62-FF1B380DADDB}"/>
              </a:ext>
            </a:extLst>
          </p:cNvPr>
          <p:cNvSpPr txBox="1">
            <a:spLocks/>
          </p:cNvSpPr>
          <p:nvPr/>
        </p:nvSpPr>
        <p:spPr>
          <a:xfrm>
            <a:off x="4196223" y="2446905"/>
            <a:ext cx="3753325" cy="3589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latin typeface="Times New Roman" panose="02020603050405020304" pitchFamily="18" charset="0"/>
                <a:cs typeface="Times New Roman" panose="02020603050405020304" pitchFamily="18" charset="0"/>
              </a:rPr>
              <a:t>Criticize the teachers </a:t>
            </a:r>
          </a:p>
          <a:p>
            <a:pPr marL="457200" indent="-457200"/>
            <a:r>
              <a:rPr lang="en-US" dirty="0">
                <a:latin typeface="Times New Roman" panose="02020603050405020304" pitchFamily="18" charset="0"/>
                <a:cs typeface="Times New Roman" panose="02020603050405020304" pitchFamily="18" charset="0"/>
              </a:rPr>
              <a:t>Taunt the teachers in groups</a:t>
            </a:r>
          </a:p>
          <a:p>
            <a:pPr marL="457200" indent="-457200"/>
            <a:r>
              <a:rPr lang="en-US" dirty="0">
                <a:latin typeface="Times New Roman" panose="02020603050405020304" pitchFamily="18" charset="0"/>
                <a:cs typeface="Times New Roman" panose="02020603050405020304" pitchFamily="18" charset="0"/>
              </a:rPr>
              <a:t>May create ruckus in the class  </a:t>
            </a:r>
          </a:p>
          <a:p>
            <a:pPr marL="457200" indent="-457200"/>
            <a:r>
              <a:rPr lang="en-US" dirty="0">
                <a:latin typeface="Times New Roman" panose="02020603050405020304" pitchFamily="18" charset="0"/>
                <a:cs typeface="Times New Roman" panose="02020603050405020304" pitchFamily="18" charset="0"/>
              </a:rPr>
              <a:t>May  feel less connected </a:t>
            </a:r>
          </a:p>
          <a:p>
            <a:endParaRPr lang="en-US" dirty="0">
              <a:latin typeface="Times New Roman" panose="02020603050405020304" pitchFamily="18" charset="0"/>
              <a:cs typeface="Times New Roman" panose="02020603050405020304" pitchFamily="18" charset="0"/>
            </a:endParaRPr>
          </a:p>
        </p:txBody>
      </p:sp>
      <p:sp>
        <p:nvSpPr>
          <p:cNvPr id="11" name="Text Placeholder 12">
            <a:extLst>
              <a:ext uri="{FF2B5EF4-FFF2-40B4-BE49-F238E27FC236}">
                <a16:creationId xmlns:a16="http://schemas.microsoft.com/office/drawing/2014/main" id="{85CE82E8-A62C-5D38-DF76-689E1A06DE32}"/>
              </a:ext>
            </a:extLst>
          </p:cNvPr>
          <p:cNvSpPr txBox="1">
            <a:spLocks/>
          </p:cNvSpPr>
          <p:nvPr/>
        </p:nvSpPr>
        <p:spPr>
          <a:xfrm>
            <a:off x="7846435" y="2345779"/>
            <a:ext cx="4098301" cy="3589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latin typeface="Times New Roman" panose="02020603050405020304" pitchFamily="18" charset="0"/>
                <a:cs typeface="Times New Roman" panose="02020603050405020304" pitchFamily="18" charset="0"/>
              </a:rPr>
              <a:t>Confront their teachers  directly, may question their </a:t>
            </a:r>
            <a:r>
              <a:rPr lang="en-US" dirty="0" err="1">
                <a:latin typeface="Times New Roman" panose="02020603050405020304" pitchFamily="18" charset="0"/>
                <a:cs typeface="Times New Roman" panose="02020603050405020304" pitchFamily="18" charset="0"/>
              </a:rPr>
              <a:t>behaviour</a:t>
            </a:r>
            <a:r>
              <a:rPr lang="en-US" dirty="0">
                <a:latin typeface="Times New Roman" panose="02020603050405020304" pitchFamily="18" charset="0"/>
                <a:cs typeface="Times New Roman" panose="02020603050405020304" pitchFamily="18" charset="0"/>
              </a:rPr>
              <a:t> </a:t>
            </a:r>
          </a:p>
          <a:p>
            <a:pPr marL="457200" indent="-457200"/>
            <a:r>
              <a:rPr lang="en-US" dirty="0">
                <a:latin typeface="Times New Roman" panose="02020603050405020304" pitchFamily="18" charset="0"/>
                <a:cs typeface="Times New Roman" panose="02020603050405020304" pitchFamily="18" charset="0"/>
              </a:rPr>
              <a:t>Express their concerns openly.</a:t>
            </a:r>
          </a:p>
          <a:p>
            <a:pPr marL="457200" indent="-457200"/>
            <a:r>
              <a:rPr lang="en-US" dirty="0">
                <a:latin typeface="Times New Roman" panose="02020603050405020304" pitchFamily="18" charset="0"/>
                <a:cs typeface="Times New Roman" panose="02020603050405020304" pitchFamily="18" charset="0"/>
              </a:rPr>
              <a:t>Understand that disagreements between colleagues are normal.</a:t>
            </a:r>
          </a:p>
          <a:p>
            <a:endParaRPr lang="en-US" dirty="0"/>
          </a:p>
        </p:txBody>
      </p:sp>
      <p:grpSp>
        <p:nvGrpSpPr>
          <p:cNvPr id="12" name="Group 11">
            <a:extLst>
              <a:ext uri="{FF2B5EF4-FFF2-40B4-BE49-F238E27FC236}">
                <a16:creationId xmlns:a16="http://schemas.microsoft.com/office/drawing/2014/main" id="{C3AB1C4C-1C8C-4671-9C70-E8A685DBBFDC}"/>
              </a:ext>
            </a:extLst>
          </p:cNvPr>
          <p:cNvGrpSpPr/>
          <p:nvPr/>
        </p:nvGrpSpPr>
        <p:grpSpPr>
          <a:xfrm>
            <a:off x="325728" y="0"/>
            <a:ext cx="507279" cy="5860064"/>
            <a:chOff x="325728" y="0"/>
            <a:chExt cx="507279" cy="5860064"/>
          </a:xfrm>
        </p:grpSpPr>
        <p:sp>
          <p:nvSpPr>
            <p:cNvPr id="13" name="Rectangle 12">
              <a:extLst>
                <a:ext uri="{FF2B5EF4-FFF2-40B4-BE49-F238E27FC236}">
                  <a16:creationId xmlns:a16="http://schemas.microsoft.com/office/drawing/2014/main" id="{D0B98B2B-F1AB-A370-C483-359C7768E20B}"/>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787AEE-5557-00A0-A3A1-66172BB6C299}"/>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41D849-DCF2-7BC7-80B3-20E2309EE64A}"/>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3915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 calcmode="lin" valueType="num">
                                      <p:cBhvr additive="base">
                                        <p:cTn id="2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additive="base">
                                        <p:cTn id="2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anim calcmode="lin" valueType="num">
                                      <p:cBhvr additive="base">
                                        <p:cTn id="3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additive="base">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anim calcmode="lin" valueType="num">
                                      <p:cBhvr additive="base">
                                        <p:cTn id="4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xEl>
                                              <p:pRg st="2" end="2"/>
                                            </p:txEl>
                                          </p:spTgt>
                                        </p:tgtEl>
                                        <p:attrNameLst>
                                          <p:attrName>style.visibility</p:attrName>
                                        </p:attrNameLst>
                                      </p:cBhvr>
                                      <p:to>
                                        <p:strVal val="visible"/>
                                      </p:to>
                                    </p:set>
                                    <p:anim calcmode="lin" valueType="num">
                                      <p:cBhvr additive="base">
                                        <p:cTn id="47"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9">
            <a:extLst>
              <a:ext uri="{FF2B5EF4-FFF2-40B4-BE49-F238E27FC236}">
                <a16:creationId xmlns:a16="http://schemas.microsoft.com/office/drawing/2014/main" id="{5A5B14A1-FF99-88BA-2CBE-574133E18D68}"/>
              </a:ext>
            </a:extLst>
          </p:cNvPr>
          <p:cNvSpPr>
            <a:spLocks noGrp="1"/>
          </p:cNvSpPr>
          <p:nvPr>
            <p:ph type="title"/>
          </p:nvPr>
        </p:nvSpPr>
        <p:spPr>
          <a:xfrm>
            <a:off x="2252133" y="365125"/>
            <a:ext cx="8009468" cy="1325563"/>
          </a:xfrm>
        </p:spPr>
        <p:txBody>
          <a:bodyPr/>
          <a:lstStyle/>
          <a:p>
            <a:r>
              <a:rPr lang="en-IN" sz="4400" b="1" dirty="0">
                <a:ln w="11430"/>
                <a:solidFill>
                  <a:schemeClr val="accent4">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a:solidFill>
                  <a:srgbClr val="0F9ED5"/>
                </a:solidFill>
                <a:latin typeface="Times New Roman" panose="02020603050405020304" pitchFamily="18" charset="0"/>
                <a:cs typeface="Times New Roman" panose="02020603050405020304" pitchFamily="18" charset="0"/>
              </a:rPr>
              <a:t>Activity: Case scenario - 2</a:t>
            </a:r>
            <a:endParaRPr lang="en-US"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
        <p:nvSpPr>
          <p:cNvPr id="3" name="Content Placeholder 6">
            <a:extLst>
              <a:ext uri="{FF2B5EF4-FFF2-40B4-BE49-F238E27FC236}">
                <a16:creationId xmlns:a16="http://schemas.microsoft.com/office/drawing/2014/main" id="{5B6DAA2B-1EC8-3D11-C93C-F43689382082}"/>
              </a:ext>
            </a:extLst>
          </p:cNvPr>
          <p:cNvSpPr>
            <a:spLocks noGrp="1"/>
          </p:cNvSpPr>
          <p:nvPr>
            <p:ph idx="1"/>
          </p:nvPr>
        </p:nvSpPr>
        <p:spPr/>
        <p:txBody>
          <a:bodyPr>
            <a:normAutofit/>
          </a:bodyPr>
          <a:lstStyle/>
          <a:p>
            <a:r>
              <a:rPr lang="en-IN" dirty="0">
                <a:latin typeface="Times New Roman" panose="02020603050405020304" pitchFamily="18" charset="0"/>
                <a:cs typeface="Times New Roman" panose="02020603050405020304" pitchFamily="18" charset="0"/>
              </a:rPr>
              <a:t>The teacher scolds the student in the class,</a:t>
            </a:r>
          </a:p>
          <a:p>
            <a:endParaRPr lang="en-IN" dirty="0">
              <a:latin typeface="Times New Roman" panose="02020603050405020304" pitchFamily="18" charset="0"/>
              <a:cs typeface="Times New Roman" panose="02020603050405020304" pitchFamily="18" charset="0"/>
            </a:endParaRPr>
          </a:p>
          <a:p>
            <a:pPr marL="0" indent="0">
              <a:buNone/>
            </a:pPr>
            <a:r>
              <a:rPr lang="en-IN" dirty="0">
                <a:latin typeface="Times New Roman" panose="02020603050405020304" pitchFamily="18" charset="0"/>
                <a:cs typeface="Times New Roman" panose="02020603050405020304" pitchFamily="18" charset="0"/>
              </a:rPr>
              <a:t> 	</a:t>
            </a:r>
            <a:r>
              <a:rPr lang="en-IN"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“Are you mad? How can you make such a silly mistake?”</a:t>
            </a:r>
          </a:p>
          <a:p>
            <a:pPr marL="0" indent="0">
              <a:buNone/>
            </a:pPr>
            <a:endParaRPr lang="en-IN" dirty="0">
              <a:solidFill>
                <a:srgbClr val="0070C0"/>
              </a:solidFill>
              <a:latin typeface="Times New Roman" panose="02020603050405020304" pitchFamily="18" charset="0"/>
              <a:cs typeface="Times New Roman" panose="02020603050405020304" pitchFamily="18" charset="0"/>
            </a:endParaRPr>
          </a:p>
          <a:p>
            <a:r>
              <a:rPr lang="en-IN" dirty="0">
                <a:latin typeface="Times New Roman" panose="02020603050405020304" pitchFamily="18" charset="0"/>
                <a:cs typeface="Times New Roman" panose="02020603050405020304" pitchFamily="18" charset="0"/>
              </a:rPr>
              <a:t>What would be the  emotional reaction in a child and in adolescent of</a:t>
            </a:r>
          </a:p>
          <a:p>
            <a:pPr marL="0" indent="0">
              <a:buNone/>
            </a:pPr>
            <a:r>
              <a:rPr lang="en-IN" dirty="0">
                <a:latin typeface="Times New Roman" panose="02020603050405020304" pitchFamily="18" charset="0"/>
                <a:cs typeface="Times New Roman" panose="02020603050405020304" pitchFamily="18" charset="0"/>
              </a:rPr>
              <a:t>   each of the three stages?</a:t>
            </a:r>
          </a:p>
          <a:p>
            <a:endParaRPr lang="en-US" dirty="0"/>
          </a:p>
        </p:txBody>
      </p:sp>
      <p:grpSp>
        <p:nvGrpSpPr>
          <p:cNvPr id="7" name="Group 6">
            <a:extLst>
              <a:ext uri="{FF2B5EF4-FFF2-40B4-BE49-F238E27FC236}">
                <a16:creationId xmlns:a16="http://schemas.microsoft.com/office/drawing/2014/main" id="{0F74F8E6-803B-2CEF-CAC2-23F71CAB0A74}"/>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C9BF64CD-8962-A821-B94E-84D38A7CE6D4}"/>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8AD1AF-06EB-85A7-3224-7D0F968D3D7A}"/>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6A59B4D-7D15-DAEC-9352-EC0C7FEB2EBE}"/>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2050" name="Picture 2" descr="Reaction - Free marketing icons">
            <a:extLst>
              <a:ext uri="{FF2B5EF4-FFF2-40B4-BE49-F238E27FC236}">
                <a16:creationId xmlns:a16="http://schemas.microsoft.com/office/drawing/2014/main" id="{C8775BCD-AAD4-6A35-CBC1-2F90630F0F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6852" y="4492480"/>
            <a:ext cx="2083158" cy="205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9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FE2C6A-AB17-709A-54F9-21CA914C33D5}"/>
              </a:ext>
            </a:extLst>
          </p:cNvPr>
          <p:cNvPicPr>
            <a:picLocks noChangeAspect="1"/>
          </p:cNvPicPr>
          <p:nvPr/>
        </p:nvPicPr>
        <p:blipFill>
          <a:blip r:embed="rId3"/>
          <a:stretch>
            <a:fillRect/>
          </a:stretch>
        </p:blipFill>
        <p:spPr>
          <a:xfrm>
            <a:off x="0" y="-5080"/>
            <a:ext cx="12192000" cy="6868160"/>
          </a:xfrm>
          <a:prstGeom prst="rect">
            <a:avLst/>
          </a:prstGeom>
        </p:spPr>
      </p:pic>
    </p:spTree>
    <p:extLst>
      <p:ext uri="{BB962C8B-B14F-4D97-AF65-F5344CB8AC3E}">
        <p14:creationId xmlns:p14="http://schemas.microsoft.com/office/powerpoint/2010/main" val="58554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3">
            <a:extLst>
              <a:ext uri="{FF2B5EF4-FFF2-40B4-BE49-F238E27FC236}">
                <a16:creationId xmlns:a16="http://schemas.microsoft.com/office/drawing/2014/main" id="{101D940B-2ECE-E320-5E2C-04D6291CBCED}"/>
              </a:ext>
            </a:extLst>
          </p:cNvPr>
          <p:cNvSpPr>
            <a:spLocks noGrp="1"/>
          </p:cNvSpPr>
          <p:nvPr>
            <p:ph type="title"/>
          </p:nvPr>
        </p:nvSpPr>
        <p:spPr>
          <a:xfrm>
            <a:off x="2048986" y="538487"/>
            <a:ext cx="7717866" cy="693682"/>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a:ln w="11430"/>
                <a:solidFill>
                  <a:srgbClr val="00B0F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4000" b="1" dirty="0">
                <a:ln w="11430"/>
                <a:solidFill>
                  <a:srgbClr val="00B0F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Likely answers: </a:t>
            </a:r>
            <a:endParaRPr lang="en-IN" sz="4000" b="1" dirty="0">
              <a:ln w="11430"/>
              <a:solidFill>
                <a:srgbClr val="00B0F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 name="Text Placeholder 4">
            <a:extLst>
              <a:ext uri="{FF2B5EF4-FFF2-40B4-BE49-F238E27FC236}">
                <a16:creationId xmlns:a16="http://schemas.microsoft.com/office/drawing/2014/main" id="{13456744-4A2C-42F1-1C48-92549298DFD8}"/>
              </a:ext>
            </a:extLst>
          </p:cNvPr>
          <p:cNvSpPr txBox="1">
            <a:spLocks/>
          </p:cNvSpPr>
          <p:nvPr/>
        </p:nvSpPr>
        <p:spPr>
          <a:xfrm>
            <a:off x="838201" y="1465790"/>
            <a:ext cx="1911928" cy="693682"/>
          </a:xfrm>
          <a:prstGeom prst="rect">
            <a:avLst/>
          </a:prstGeom>
          <a:solidFill>
            <a:schemeClr val="accent3">
              <a:lumMod val="20000"/>
              <a:lumOff val="80000"/>
            </a:schemeClr>
          </a:solidFill>
          <a:ln>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N" b="1">
                <a:latin typeface="Times New Roman" panose="02020603050405020304" pitchFamily="18" charset="0"/>
                <a:cs typeface="Times New Roman" panose="02020603050405020304" pitchFamily="18" charset="0"/>
              </a:rPr>
              <a:t>Child:</a:t>
            </a:r>
            <a:endParaRPr lang="en-IN" b="1" dirty="0">
              <a:latin typeface="Times New Roman" panose="02020603050405020304" pitchFamily="18" charset="0"/>
              <a:cs typeface="Times New Roman" panose="02020603050405020304" pitchFamily="18" charset="0"/>
            </a:endParaRPr>
          </a:p>
        </p:txBody>
      </p:sp>
      <p:sp>
        <p:nvSpPr>
          <p:cNvPr id="7" name="Text Placeholder 5">
            <a:extLst>
              <a:ext uri="{FF2B5EF4-FFF2-40B4-BE49-F238E27FC236}">
                <a16:creationId xmlns:a16="http://schemas.microsoft.com/office/drawing/2014/main" id="{ED013E6A-74BC-6AB4-9B3C-20ABF9D58C31}"/>
              </a:ext>
            </a:extLst>
          </p:cNvPr>
          <p:cNvSpPr txBox="1">
            <a:spLocks/>
          </p:cNvSpPr>
          <p:nvPr/>
        </p:nvSpPr>
        <p:spPr>
          <a:xfrm>
            <a:off x="3127543" y="1450023"/>
            <a:ext cx="2003210" cy="744426"/>
          </a:xfrm>
          <a:prstGeom prst="rect">
            <a:avLst/>
          </a:prstGeom>
          <a:solidFill>
            <a:schemeClr val="accent5">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N" b="1">
                <a:latin typeface="Times New Roman" panose="02020603050405020304" pitchFamily="18" charset="0"/>
                <a:cs typeface="Times New Roman" panose="02020603050405020304" pitchFamily="18" charset="0"/>
              </a:rPr>
              <a:t>Early</a:t>
            </a:r>
            <a:endParaRPr lang="en-IN" b="1" dirty="0">
              <a:latin typeface="Times New Roman" panose="02020603050405020304" pitchFamily="18" charset="0"/>
              <a:cs typeface="Times New Roman" panose="02020603050405020304" pitchFamily="18" charset="0"/>
            </a:endParaRPr>
          </a:p>
        </p:txBody>
      </p:sp>
      <p:sp>
        <p:nvSpPr>
          <p:cNvPr id="8" name="Text Placeholder 6">
            <a:extLst>
              <a:ext uri="{FF2B5EF4-FFF2-40B4-BE49-F238E27FC236}">
                <a16:creationId xmlns:a16="http://schemas.microsoft.com/office/drawing/2014/main" id="{C1575A82-9E33-2BCF-7699-E5315FA5652F}"/>
              </a:ext>
            </a:extLst>
          </p:cNvPr>
          <p:cNvSpPr txBox="1">
            <a:spLocks/>
          </p:cNvSpPr>
          <p:nvPr/>
        </p:nvSpPr>
        <p:spPr>
          <a:xfrm>
            <a:off x="5414156" y="1450023"/>
            <a:ext cx="2666275" cy="760193"/>
          </a:xfrm>
          <a:prstGeom prst="rect">
            <a:avLst/>
          </a:prstGeom>
          <a:solidFill>
            <a:schemeClr val="accent6">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N" b="1">
                <a:latin typeface="Times New Roman" panose="02020603050405020304" pitchFamily="18" charset="0"/>
                <a:cs typeface="Times New Roman" panose="02020603050405020304" pitchFamily="18" charset="0"/>
              </a:rPr>
              <a:t>Middle</a:t>
            </a:r>
            <a:endParaRPr lang="en-IN" b="1" dirty="0">
              <a:latin typeface="Times New Roman" panose="02020603050405020304" pitchFamily="18" charset="0"/>
              <a:cs typeface="Times New Roman" panose="02020603050405020304" pitchFamily="18" charset="0"/>
            </a:endParaRPr>
          </a:p>
        </p:txBody>
      </p:sp>
      <p:sp>
        <p:nvSpPr>
          <p:cNvPr id="10" name="Text Placeholder 6">
            <a:extLst>
              <a:ext uri="{FF2B5EF4-FFF2-40B4-BE49-F238E27FC236}">
                <a16:creationId xmlns:a16="http://schemas.microsoft.com/office/drawing/2014/main" id="{005B2C8B-7887-C9DD-FA2D-DA31717AEC48}"/>
              </a:ext>
            </a:extLst>
          </p:cNvPr>
          <p:cNvSpPr txBox="1">
            <a:spLocks/>
          </p:cNvSpPr>
          <p:nvPr/>
        </p:nvSpPr>
        <p:spPr>
          <a:xfrm>
            <a:off x="8407046" y="1430020"/>
            <a:ext cx="3253686" cy="760193"/>
          </a:xfrm>
          <a:prstGeom prst="rect">
            <a:avLst/>
          </a:prstGeom>
          <a:solidFill>
            <a:srgbClr val="CAEEFB"/>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N" b="1" dirty="0">
                <a:latin typeface="Times New Roman" panose="02020603050405020304" pitchFamily="18" charset="0"/>
                <a:cs typeface="Times New Roman" panose="02020603050405020304" pitchFamily="18" charset="0"/>
              </a:rPr>
              <a:t>Late</a:t>
            </a:r>
          </a:p>
        </p:txBody>
      </p:sp>
      <p:sp>
        <p:nvSpPr>
          <p:cNvPr id="11" name="Text Placeholder 7">
            <a:extLst>
              <a:ext uri="{FF2B5EF4-FFF2-40B4-BE49-F238E27FC236}">
                <a16:creationId xmlns:a16="http://schemas.microsoft.com/office/drawing/2014/main" id="{449B8B06-639A-CB52-16CE-7BCF4B3D657B}"/>
              </a:ext>
            </a:extLst>
          </p:cNvPr>
          <p:cNvSpPr txBox="1">
            <a:spLocks/>
          </p:cNvSpPr>
          <p:nvPr/>
        </p:nvSpPr>
        <p:spPr>
          <a:xfrm>
            <a:off x="838200" y="2414065"/>
            <a:ext cx="1911928" cy="3853913"/>
          </a:xfrm>
          <a:prstGeom prst="rect">
            <a:avLst/>
          </a:prstGeom>
          <a:solidFill>
            <a:schemeClr val="accent3">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IN" dirty="0">
                <a:latin typeface="Times New Roman" panose="02020603050405020304" pitchFamily="18" charset="0"/>
                <a:cs typeface="Times New Roman" panose="02020603050405020304" pitchFamily="18" charset="0"/>
              </a:rPr>
              <a:t>Sad at losing teacher’s love</a:t>
            </a:r>
          </a:p>
        </p:txBody>
      </p:sp>
      <p:sp>
        <p:nvSpPr>
          <p:cNvPr id="12" name="Text Placeholder 8">
            <a:extLst>
              <a:ext uri="{FF2B5EF4-FFF2-40B4-BE49-F238E27FC236}">
                <a16:creationId xmlns:a16="http://schemas.microsoft.com/office/drawing/2014/main" id="{F1A7242C-A189-CE25-2B83-C68B6D659A1A}"/>
              </a:ext>
            </a:extLst>
          </p:cNvPr>
          <p:cNvSpPr txBox="1">
            <a:spLocks/>
          </p:cNvSpPr>
          <p:nvPr/>
        </p:nvSpPr>
        <p:spPr>
          <a:xfrm>
            <a:off x="3127543" y="2414065"/>
            <a:ext cx="2003210" cy="3853913"/>
          </a:xfrm>
          <a:prstGeom prst="rect">
            <a:avLst/>
          </a:prstGeom>
          <a:solidFill>
            <a:schemeClr val="accent5">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IN" dirty="0">
                <a:latin typeface="Times New Roman" panose="02020603050405020304" pitchFamily="18" charset="0"/>
                <a:cs typeface="Times New Roman" panose="02020603050405020304" pitchFamily="18" charset="0"/>
              </a:rPr>
              <a:t>Ashamed</a:t>
            </a:r>
          </a:p>
          <a:p>
            <a:pPr marL="342900" indent="-342900"/>
            <a:r>
              <a:rPr lang="en-IN" dirty="0">
                <a:latin typeface="Times New Roman" panose="02020603050405020304" pitchFamily="18" charset="0"/>
                <a:cs typeface="Times New Roman" panose="02020603050405020304" pitchFamily="18" charset="0"/>
              </a:rPr>
              <a:t> Loses </a:t>
            </a:r>
          </a:p>
          <a:p>
            <a:pPr marL="0" indent="0">
              <a:buNone/>
            </a:pPr>
            <a:r>
              <a:rPr lang="en-IN" dirty="0">
                <a:latin typeface="Times New Roman" panose="02020603050405020304" pitchFamily="18" charset="0"/>
                <a:cs typeface="Times New Roman" panose="02020603050405020304" pitchFamily="18" charset="0"/>
              </a:rPr>
              <a:t> self esteem</a:t>
            </a:r>
          </a:p>
        </p:txBody>
      </p:sp>
      <p:sp>
        <p:nvSpPr>
          <p:cNvPr id="13" name="Text Placeholder 9">
            <a:extLst>
              <a:ext uri="{FF2B5EF4-FFF2-40B4-BE49-F238E27FC236}">
                <a16:creationId xmlns:a16="http://schemas.microsoft.com/office/drawing/2014/main" id="{29E29427-7E2D-F8AF-2847-34D918A9D024}"/>
              </a:ext>
            </a:extLst>
          </p:cNvPr>
          <p:cNvSpPr txBox="1">
            <a:spLocks/>
          </p:cNvSpPr>
          <p:nvPr/>
        </p:nvSpPr>
        <p:spPr>
          <a:xfrm>
            <a:off x="5414156" y="2405184"/>
            <a:ext cx="2666275" cy="3862795"/>
          </a:xfrm>
          <a:prstGeom prst="rect">
            <a:avLst/>
          </a:prstGeom>
          <a:solidFill>
            <a:schemeClr val="accent6">
              <a:lumMod val="20000"/>
              <a:lumOff val="80000"/>
            </a:schemeClr>
          </a:solidFill>
          <a:ln>
            <a:solidFill>
              <a:srgbClr val="FFC000"/>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IN" dirty="0">
                <a:latin typeface="Times New Roman" panose="02020603050405020304" pitchFamily="18" charset="0"/>
                <a:cs typeface="Times New Roman" panose="02020603050405020304" pitchFamily="18" charset="0"/>
              </a:rPr>
              <a:t>Depends on peers</a:t>
            </a:r>
          </a:p>
          <a:p>
            <a:pPr marL="342900" indent="-342900"/>
            <a:r>
              <a:rPr lang="en-IN" dirty="0">
                <a:latin typeface="Times New Roman" panose="02020603050405020304" pitchFamily="18" charset="0"/>
                <a:cs typeface="Times New Roman" panose="02020603050405020304" pitchFamily="18" charset="0"/>
              </a:rPr>
              <a:t> Indifferent, neutral if they appear supportive</a:t>
            </a:r>
          </a:p>
          <a:p>
            <a:pPr marL="342900" indent="-342900"/>
            <a:r>
              <a:rPr lang="en-IN" dirty="0">
                <a:solidFill>
                  <a:srgbClr val="FF0000"/>
                </a:solidFill>
                <a:latin typeface="Times New Roman" panose="02020603050405020304" pitchFamily="18" charset="0"/>
                <a:cs typeface="Times New Roman" panose="02020603050405020304" pitchFamily="18" charset="0"/>
              </a:rPr>
              <a:t>If not</a:t>
            </a:r>
            <a:r>
              <a:rPr lang="en-IN" dirty="0">
                <a:latin typeface="Times New Roman" panose="02020603050405020304" pitchFamily="18" charset="0"/>
                <a:cs typeface="Times New Roman" panose="02020603050405020304" pitchFamily="18" charset="0"/>
              </a:rPr>
              <a:t>, angry, may argue  defends self</a:t>
            </a:r>
          </a:p>
        </p:txBody>
      </p:sp>
      <p:sp>
        <p:nvSpPr>
          <p:cNvPr id="14" name="Text Placeholder 7">
            <a:extLst>
              <a:ext uri="{FF2B5EF4-FFF2-40B4-BE49-F238E27FC236}">
                <a16:creationId xmlns:a16="http://schemas.microsoft.com/office/drawing/2014/main" id="{85D0D1ED-56E7-F9FC-FBA1-A613D9B6D583}"/>
              </a:ext>
            </a:extLst>
          </p:cNvPr>
          <p:cNvSpPr txBox="1">
            <a:spLocks/>
          </p:cNvSpPr>
          <p:nvPr/>
        </p:nvSpPr>
        <p:spPr>
          <a:xfrm>
            <a:off x="8407046" y="2473569"/>
            <a:ext cx="3253686" cy="3794409"/>
          </a:xfrm>
          <a:prstGeom prst="rect">
            <a:avLst/>
          </a:prstGeom>
          <a:solidFill>
            <a:schemeClr val="accent4">
              <a:lumMod val="20000"/>
              <a:lumOff val="80000"/>
            </a:schemeClr>
          </a:solidFill>
          <a:ln>
            <a:solidFill>
              <a:srgbClr val="FFC000"/>
            </a:solidFill>
          </a:ln>
        </p:spPr>
        <p:txBody>
          <a:bodyPr spcFirstLastPara="1" wrap="square" lIns="91425" tIns="45700" rIns="91425" bIns="45700" anchor="t" anchorCtr="0">
            <a:noAutofit/>
          </a:bodyPr>
          <a:lstStyle/>
          <a:p>
            <a:pPr marL="342900" indent="-3429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Hurt but introspects, </a:t>
            </a:r>
          </a:p>
          <a:p>
            <a:pPr marL="342900" indent="-3429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May put up his case logically</a:t>
            </a:r>
          </a:p>
          <a:p>
            <a:pPr marL="342900" indent="-342900">
              <a:buFont typeface="Arial" panose="020B0604020202020204" pitchFamily="34" charset="0"/>
              <a:buChar char="•"/>
            </a:pPr>
            <a:r>
              <a:rPr lang="en-IN" sz="2800" dirty="0">
                <a:latin typeface="Times New Roman" panose="02020603050405020304" pitchFamily="18" charset="0"/>
                <a:cs typeface="Times New Roman" panose="02020603050405020304" pitchFamily="18" charset="0"/>
              </a:rPr>
              <a:t>May attribute scolding to teacher’s  personal shortcomings </a:t>
            </a:r>
          </a:p>
          <a:p>
            <a:pPr>
              <a:spcBef>
                <a:spcPts val="640"/>
              </a:spcBef>
              <a:buClr>
                <a:schemeClr val="dk1"/>
              </a:buClr>
              <a:buSzPts val="3200"/>
              <a:defRPr/>
            </a:pPr>
            <a:endParaRPr lang="en-IN" sz="2200" b="1" kern="0" dirty="0">
              <a:ea typeface="Calibri"/>
              <a:cs typeface="Calibri"/>
              <a:sym typeface="Calibri"/>
            </a:endParaRPr>
          </a:p>
        </p:txBody>
      </p:sp>
      <p:grpSp>
        <p:nvGrpSpPr>
          <p:cNvPr id="9" name="Group 8">
            <a:extLst>
              <a:ext uri="{FF2B5EF4-FFF2-40B4-BE49-F238E27FC236}">
                <a16:creationId xmlns:a16="http://schemas.microsoft.com/office/drawing/2014/main" id="{4F1C99E3-9191-483F-C2CA-6E9D294E41A5}"/>
              </a:ext>
            </a:extLst>
          </p:cNvPr>
          <p:cNvGrpSpPr/>
          <p:nvPr/>
        </p:nvGrpSpPr>
        <p:grpSpPr>
          <a:xfrm>
            <a:off x="325728" y="0"/>
            <a:ext cx="507279" cy="5860064"/>
            <a:chOff x="325728" y="0"/>
            <a:chExt cx="507279" cy="5860064"/>
          </a:xfrm>
        </p:grpSpPr>
        <p:sp>
          <p:nvSpPr>
            <p:cNvPr id="15" name="Rectangle 14">
              <a:extLst>
                <a:ext uri="{FF2B5EF4-FFF2-40B4-BE49-F238E27FC236}">
                  <a16:creationId xmlns:a16="http://schemas.microsoft.com/office/drawing/2014/main" id="{6D0CF518-0C37-8F37-AB13-FD7770D2718D}"/>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204D47-1697-E158-6DF1-764E3EA0AD4B}"/>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124DAA-EE8C-8580-4CF5-8AAB706AB54C}"/>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846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 calcmode="lin" valueType="num">
                                      <p:cBhvr additive="base">
                                        <p:cTn id="1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additive="base">
                                        <p:cTn id="2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 calcmode="lin" valueType="num">
                                      <p:cBhvr additive="base">
                                        <p:cTn id="3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anim calcmode="lin" valueType="num">
                                      <p:cBhvr additive="base">
                                        <p:cTn id="3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 calcmode="lin" valueType="num">
                                      <p:cBhvr additive="base">
                                        <p:cTn id="4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xEl>
                                              <p:pRg st="1" end="1"/>
                                            </p:txEl>
                                          </p:spTgt>
                                        </p:tgtEl>
                                        <p:attrNameLst>
                                          <p:attrName>style.visibility</p:attrName>
                                        </p:attrNameLst>
                                      </p:cBhvr>
                                      <p:to>
                                        <p:strVal val="visible"/>
                                      </p:to>
                                    </p:set>
                                    <p:anim calcmode="lin" valueType="num">
                                      <p:cBhvr additive="base">
                                        <p:cTn id="4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 calcmode="lin" valueType="num">
                                      <p:cBhvr additive="base">
                                        <p:cTn id="4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9">
            <a:extLst>
              <a:ext uri="{FF2B5EF4-FFF2-40B4-BE49-F238E27FC236}">
                <a16:creationId xmlns:a16="http://schemas.microsoft.com/office/drawing/2014/main" id="{2F3D0E36-D213-F76E-BC44-B4C004F78D96}"/>
              </a:ext>
            </a:extLst>
          </p:cNvPr>
          <p:cNvSpPr>
            <a:spLocks noGrp="1"/>
          </p:cNvSpPr>
          <p:nvPr>
            <p:ph type="title"/>
          </p:nvPr>
        </p:nvSpPr>
        <p:spPr>
          <a:xfrm>
            <a:off x="853120" y="1031060"/>
            <a:ext cx="10536232" cy="883415"/>
          </a:xfrm>
        </p:spPr>
        <p:txBody>
          <a:bodyPr>
            <a:normAutofit/>
          </a:bodyPr>
          <a:lstStyle/>
          <a:p>
            <a:r>
              <a:rPr lang="en-US" b="1" dirty="0">
                <a:solidFill>
                  <a:schemeClr val="accent1">
                    <a:lumMod val="60000"/>
                    <a:lumOff val="40000"/>
                  </a:schemeClr>
                </a:solidFill>
                <a:latin typeface="Times New Roman" panose="02020603050405020304" pitchFamily="18" charset="0"/>
                <a:cs typeface="Times New Roman" panose="02020603050405020304" pitchFamily="18" charset="0"/>
              </a:rPr>
              <a:t>How to use this window of opportunity                                          </a:t>
            </a:r>
          </a:p>
        </p:txBody>
      </p:sp>
      <p:sp>
        <p:nvSpPr>
          <p:cNvPr id="3" name="Content Placeholder 6">
            <a:extLst>
              <a:ext uri="{FF2B5EF4-FFF2-40B4-BE49-F238E27FC236}">
                <a16:creationId xmlns:a16="http://schemas.microsoft.com/office/drawing/2014/main" id="{38BFCD09-C51B-477C-101A-44A5F3D9C45E}"/>
              </a:ext>
            </a:extLst>
          </p:cNvPr>
          <p:cNvSpPr>
            <a:spLocks noGrp="1"/>
          </p:cNvSpPr>
          <p:nvPr>
            <p:ph idx="1"/>
          </p:nvPr>
        </p:nvSpPr>
        <p:spPr>
          <a:xfrm>
            <a:off x="838200" y="1825625"/>
            <a:ext cx="6883400" cy="4351338"/>
          </a:xfrm>
        </p:spPr>
        <p:txBody>
          <a:bodyPr/>
          <a:lstStyle/>
          <a:p>
            <a:pPr marL="0" indent="0">
              <a:buNone/>
            </a:pPr>
            <a:r>
              <a:rPr lang="en-US" b="1" dirty="0">
                <a:latin typeface="Times New Roman" panose="02020603050405020304" pitchFamily="18" charset="0"/>
                <a:cs typeface="Times New Roman" panose="02020603050405020304" pitchFamily="18" charset="0"/>
              </a:rPr>
              <a:t>Let them : </a:t>
            </a:r>
          </a:p>
          <a:p>
            <a:r>
              <a:rPr lang="en-US" dirty="0">
                <a:latin typeface="Times New Roman" panose="02020603050405020304" pitchFamily="18" charset="0"/>
                <a:cs typeface="Times New Roman" panose="02020603050405020304" pitchFamily="18" charset="0"/>
              </a:rPr>
              <a:t>Explore their life </a:t>
            </a:r>
          </a:p>
          <a:p>
            <a:r>
              <a:rPr lang="en-US" dirty="0">
                <a:latin typeface="Times New Roman" panose="02020603050405020304" pitchFamily="18" charset="0"/>
                <a:cs typeface="Times New Roman" panose="02020603050405020304" pitchFamily="18" charset="0"/>
              </a:rPr>
              <a:t>Decide for themselves </a:t>
            </a:r>
          </a:p>
          <a:p>
            <a:r>
              <a:rPr lang="en-US" dirty="0">
                <a:latin typeface="Times New Roman" panose="02020603050405020304" pitchFamily="18" charset="0"/>
                <a:cs typeface="Times New Roman" panose="02020603050405020304" pitchFamily="18" charset="0"/>
              </a:rPr>
              <a:t>Learn through mistakes </a:t>
            </a:r>
          </a:p>
          <a:p>
            <a:r>
              <a:rPr lang="en-US" dirty="0">
                <a:latin typeface="Times New Roman" panose="02020603050405020304" pitchFamily="18" charset="0"/>
                <a:cs typeface="Times New Roman" panose="02020603050405020304" pitchFamily="18" charset="0"/>
              </a:rPr>
              <a:t>Express through art</a:t>
            </a:r>
          </a:p>
          <a:p>
            <a:r>
              <a:rPr lang="en-US" dirty="0">
                <a:latin typeface="Times New Roman" panose="02020603050405020304" pitchFamily="18" charset="0"/>
                <a:cs typeface="Times New Roman" panose="02020603050405020304" pitchFamily="18" charset="0"/>
              </a:rPr>
              <a:t>Know and nurture each other </a:t>
            </a:r>
          </a:p>
          <a:p>
            <a:r>
              <a:rPr lang="en-US" dirty="0">
                <a:latin typeface="Times New Roman" panose="02020603050405020304" pitchFamily="18" charset="0"/>
                <a:cs typeface="Times New Roman" panose="02020603050405020304" pitchFamily="18" charset="0"/>
              </a:rPr>
              <a:t>Get together for a cause</a:t>
            </a:r>
          </a:p>
          <a:p>
            <a:endParaRPr lang="en-US" dirty="0"/>
          </a:p>
        </p:txBody>
      </p:sp>
      <p:pic>
        <p:nvPicPr>
          <p:cNvPr id="7" name="Picture 6" descr="Window Types | How to Choose the Best ...">
            <a:extLst>
              <a:ext uri="{FF2B5EF4-FFF2-40B4-BE49-F238E27FC236}">
                <a16:creationId xmlns:a16="http://schemas.microsoft.com/office/drawing/2014/main" id="{96306C4A-C935-26B7-A5F2-374E0D6560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586" y="2201525"/>
            <a:ext cx="2868766"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7849053-EDF7-1319-086E-2C7500008431}"/>
              </a:ext>
            </a:extLst>
          </p:cNvPr>
          <p:cNvSpPr txBox="1"/>
          <p:nvPr/>
        </p:nvSpPr>
        <p:spPr>
          <a:xfrm>
            <a:off x="6721433" y="5264800"/>
            <a:ext cx="4891039" cy="830997"/>
          </a:xfrm>
          <a:prstGeom prst="rect">
            <a:avLst/>
          </a:prstGeom>
          <a:noFill/>
        </p:spPr>
        <p:txBody>
          <a:bodyPr wrap="square">
            <a:spAutoFit/>
          </a:bodyPr>
          <a:lstStyle/>
          <a:p>
            <a:r>
              <a:rPr lang="en-US" sz="2400" b="1" i="1" dirty="0">
                <a:latin typeface="Times New Roman" panose="02020603050405020304" pitchFamily="18" charset="0"/>
                <a:cs typeface="Times New Roman" panose="02020603050405020304" pitchFamily="18" charset="0"/>
              </a:rPr>
              <a:t>Adolescent Development – </a:t>
            </a:r>
          </a:p>
          <a:p>
            <a:r>
              <a:rPr lang="en-US" sz="2400" b="1" i="1" dirty="0">
                <a:latin typeface="Times New Roman" panose="02020603050405020304" pitchFamily="18" charset="0"/>
                <a:cs typeface="Times New Roman" panose="02020603050405020304" pitchFamily="18" charset="0"/>
              </a:rPr>
              <a:t>                                         the last leap </a:t>
            </a:r>
          </a:p>
        </p:txBody>
      </p:sp>
      <p:grpSp>
        <p:nvGrpSpPr>
          <p:cNvPr id="9" name="Group 8">
            <a:extLst>
              <a:ext uri="{FF2B5EF4-FFF2-40B4-BE49-F238E27FC236}">
                <a16:creationId xmlns:a16="http://schemas.microsoft.com/office/drawing/2014/main" id="{BF9C7BAF-88FD-0DFE-97DD-3B79BCBE39F3}"/>
              </a:ext>
            </a:extLst>
          </p:cNvPr>
          <p:cNvGrpSpPr/>
          <p:nvPr/>
        </p:nvGrpSpPr>
        <p:grpSpPr>
          <a:xfrm>
            <a:off x="325728" y="0"/>
            <a:ext cx="507279" cy="5860064"/>
            <a:chOff x="325728" y="0"/>
            <a:chExt cx="507279" cy="5860064"/>
          </a:xfrm>
        </p:grpSpPr>
        <p:sp>
          <p:nvSpPr>
            <p:cNvPr id="10" name="Rectangle 9">
              <a:extLst>
                <a:ext uri="{FF2B5EF4-FFF2-40B4-BE49-F238E27FC236}">
                  <a16:creationId xmlns:a16="http://schemas.microsoft.com/office/drawing/2014/main" id="{744AD9EB-F27C-987E-7342-ED3A09B1BFEF}"/>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548A24-CC18-B0D3-54E0-C87A7A2764A0}"/>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74CC2D-45B9-B346-CE11-61CFBB5AA065}"/>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24381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14CEB847-6BEA-B656-7F3D-23D9E9FB961E}"/>
              </a:ext>
            </a:extLst>
          </p:cNvPr>
          <p:cNvSpPr>
            <a:spLocks noGrp="1"/>
          </p:cNvSpPr>
          <p:nvPr>
            <p:ph type="title"/>
          </p:nvPr>
        </p:nvSpPr>
        <p:spPr>
          <a:xfrm>
            <a:off x="2583644" y="601878"/>
            <a:ext cx="6422588" cy="644888"/>
          </a:xfrm>
        </p:spPr>
        <p:txBody>
          <a:bodyPr anchor="b">
            <a:noAutofit/>
          </a:bodyPr>
          <a:lstStyle/>
          <a:p>
            <a:r>
              <a:rPr lang="en-US" sz="4000" b="1" i="1" dirty="0">
                <a:solidFill>
                  <a:srgbClr val="0F9ED5"/>
                </a:solidFill>
                <a:latin typeface="Times New Roman" panose="02020603050405020304" pitchFamily="18" charset="0"/>
                <a:cs typeface="Times New Roman" panose="02020603050405020304" pitchFamily="18" charset="0"/>
              </a:rPr>
              <a:t>Provide Learning Moments</a:t>
            </a:r>
            <a:endParaRPr lang="en-IN" sz="40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54D9EC2-C345-144A-4467-0F08F0B759E8}"/>
              </a:ext>
            </a:extLst>
          </p:cNvPr>
          <p:cNvSpPr txBox="1"/>
          <p:nvPr/>
        </p:nvSpPr>
        <p:spPr>
          <a:xfrm>
            <a:off x="1106599" y="1924045"/>
            <a:ext cx="11085401" cy="3539430"/>
          </a:xfrm>
          <a:prstGeom prst="rect">
            <a:avLst/>
          </a:prstGeom>
          <a:noFill/>
        </p:spPr>
        <p:txBody>
          <a:bodyPr wrap="square">
            <a:spAutoFit/>
          </a:bodyPr>
          <a:lstStyle/>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Engage in hands-on STEM </a:t>
            </a:r>
            <a:r>
              <a:rPr lang="en-US" sz="2800" dirty="0">
                <a:latin typeface="Calibri" panose="020F0502020204030204" pitchFamily="34" charset="0"/>
                <a:cs typeface="Calibri" panose="020F0502020204030204" pitchFamily="34" charset="0"/>
              </a:rPr>
              <a:t>projects - (Science, Technology, Engineering, Math)  Logical reasoning, creativity, experimentation, and technical skills</a:t>
            </a:r>
          </a:p>
          <a:p>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Creative Storytelling and Role-Playing</a:t>
            </a:r>
          </a:p>
          <a:p>
            <a:r>
              <a:rPr lang="en-US" sz="2800" dirty="0">
                <a:latin typeface="Calibri" panose="020F0502020204030204" pitchFamily="34" charset="0"/>
                <a:cs typeface="Calibri" panose="020F0502020204030204" pitchFamily="34" charset="0"/>
              </a:rPr>
              <a:t>       Imagination, empathy, narrative development, and situational analysis</a:t>
            </a:r>
          </a:p>
          <a:p>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Strategy Games and Board Games</a:t>
            </a:r>
          </a:p>
          <a:p>
            <a:r>
              <a:rPr lang="en-US" sz="2800" dirty="0">
                <a:latin typeface="Calibri" panose="020F0502020204030204" pitchFamily="34" charset="0"/>
                <a:cs typeface="Calibri" panose="020F0502020204030204" pitchFamily="34" charset="0"/>
              </a:rPr>
              <a:t>           Strategic thinking, planning, adaptability, and foresight</a:t>
            </a:r>
          </a:p>
        </p:txBody>
      </p:sp>
      <p:grpSp>
        <p:nvGrpSpPr>
          <p:cNvPr id="7" name="Group 6">
            <a:extLst>
              <a:ext uri="{FF2B5EF4-FFF2-40B4-BE49-F238E27FC236}">
                <a16:creationId xmlns:a16="http://schemas.microsoft.com/office/drawing/2014/main" id="{80653D62-0137-50CA-43F2-37DD88165F5C}"/>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97847D3A-F7BE-BF96-ADB9-9BF8EADFE5DC}"/>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14CB5C8-FE95-AA53-4BDF-D762BCD9731A}"/>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22D420-32CA-7C20-F345-A5B28967D1A6}"/>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17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4608A8C9-3D97-517E-0EBD-A671F439F459}"/>
              </a:ext>
            </a:extLst>
          </p:cNvPr>
          <p:cNvSpPr>
            <a:spLocks noGrp="1"/>
          </p:cNvSpPr>
          <p:nvPr>
            <p:ph type="title"/>
          </p:nvPr>
        </p:nvSpPr>
        <p:spPr>
          <a:xfrm>
            <a:off x="2471689" y="627679"/>
            <a:ext cx="6621512" cy="644888"/>
          </a:xfrm>
        </p:spPr>
        <p:txBody>
          <a:bodyPr anchor="b">
            <a:noAutofit/>
          </a:bodyPr>
          <a:lstStyle/>
          <a:p>
            <a:r>
              <a:rPr lang="en-US" sz="4000" b="1" i="1" dirty="0">
                <a:solidFill>
                  <a:srgbClr val="0F9ED5"/>
                </a:solidFill>
                <a:latin typeface="Times New Roman" panose="02020603050405020304" pitchFamily="18" charset="0"/>
                <a:cs typeface="Times New Roman" panose="02020603050405020304" pitchFamily="18" charset="0"/>
              </a:rPr>
              <a:t>Offer Healthy Challenges</a:t>
            </a:r>
            <a:endParaRPr lang="en-IN" sz="4000" b="1"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4EF4BFE-E250-6505-1B51-80CA3B696FB5}"/>
              </a:ext>
            </a:extLst>
          </p:cNvPr>
          <p:cNvSpPr txBox="1"/>
          <p:nvPr/>
        </p:nvSpPr>
        <p:spPr>
          <a:xfrm>
            <a:off x="659075" y="1467540"/>
            <a:ext cx="7265725" cy="4401205"/>
          </a:xfrm>
          <a:prstGeom prst="rect">
            <a:avLst/>
          </a:prstGeom>
          <a:noFill/>
        </p:spPr>
        <p:txBody>
          <a:bodyPr wrap="square">
            <a:spAutoFit/>
          </a:bodyPr>
          <a:lstStyle/>
          <a:p>
            <a:pPr marL="457200" indent="-457200">
              <a:buFont typeface="Arial" panose="020B0604020202020204" pitchFamily="34" charset="0"/>
              <a:buChar char="•"/>
            </a:pPr>
            <a:r>
              <a:rPr lang="en-I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Peer Learning Connections: </a:t>
            </a:r>
            <a:r>
              <a:rPr lang="en-I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A</a:t>
            </a:r>
            <a:r>
              <a:rPr lang="en-IN" sz="28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llow peers to critique each other’s schoolwork, establish a peer governance system in school. </a:t>
            </a:r>
            <a:endParaRPr lang="en-I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Affective Learning: </a:t>
            </a:r>
            <a:r>
              <a:rPr lang="en-IN" sz="2800" dirty="0">
                <a:latin typeface="Times New Roman" panose="02020603050405020304" pitchFamily="18" charset="0"/>
                <a:ea typeface="Times New Roman" panose="02020603050405020304" pitchFamily="18" charset="0"/>
                <a:cs typeface="Times New Roman" panose="02020603050405020304" pitchFamily="18" charset="0"/>
              </a:rPr>
              <a:t>Let them express their Emotions music, painting.</a:t>
            </a:r>
            <a:endParaRPr lang="en-IN"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IN" sz="2800" b="1" dirty="0">
                <a:solidFill>
                  <a:schemeClr val="tx1"/>
                </a:solidFill>
                <a:latin typeface="Times New Roman" panose="02020603050405020304" pitchFamily="18" charset="0"/>
                <a:cs typeface="Times New Roman" panose="02020603050405020304" pitchFamily="18" charset="0"/>
              </a:rPr>
              <a:t>For Healthier PFC Development</a:t>
            </a:r>
            <a:r>
              <a:rPr lang="en-IN" sz="2800" dirty="0">
                <a:solidFill>
                  <a:schemeClr val="tx1"/>
                </a:solidFill>
                <a:latin typeface="Times New Roman" panose="02020603050405020304" pitchFamily="18" charset="0"/>
                <a:cs typeface="Times New Roman" panose="02020603050405020304" pitchFamily="18" charset="0"/>
              </a:rPr>
              <a:t>: </a:t>
            </a:r>
            <a:r>
              <a:rPr lang="en-IN" sz="2800" dirty="0">
                <a:latin typeface="Times New Roman" panose="02020603050405020304" pitchFamily="18" charset="0"/>
                <a:cs typeface="Times New Roman" panose="02020603050405020304" pitchFamily="18" charset="0"/>
              </a:rPr>
              <a:t>Offer occasions to choose.</a:t>
            </a:r>
          </a:p>
          <a:p>
            <a:pPr marL="457200" indent="-457200">
              <a:buFont typeface="Arial" panose="020B0604020202020204" pitchFamily="34" charset="0"/>
              <a:buChar char="•"/>
            </a:pPr>
            <a:r>
              <a:rPr lang="en-IN" sz="2800" b="1" dirty="0">
                <a:latin typeface="Times New Roman" panose="02020603050405020304" pitchFamily="18" charset="0"/>
                <a:ea typeface="Arial"/>
                <a:cs typeface="Times New Roman" panose="02020603050405020304" pitchFamily="18" charset="0"/>
                <a:sym typeface="Arial"/>
              </a:rPr>
              <a:t>B</a:t>
            </a:r>
            <a:r>
              <a:rPr lang="en-IN" sz="2800" b="1" i="0" u="none" strike="noStrike" kern="1200" cap="none" dirty="0">
                <a:solidFill>
                  <a:schemeClr val="tx1"/>
                </a:solidFill>
                <a:effectLst/>
                <a:latin typeface="Times New Roman" panose="02020603050405020304" pitchFamily="18" charset="0"/>
                <a:ea typeface="Arial"/>
                <a:cs typeface="Times New Roman" panose="02020603050405020304" pitchFamily="18" charset="0"/>
                <a:sym typeface="Arial"/>
              </a:rPr>
              <a:t>rain is built </a:t>
            </a:r>
            <a:r>
              <a:rPr lang="en-IN" sz="2800" b="1" dirty="0">
                <a:latin typeface="Times New Roman" panose="02020603050405020304" pitchFamily="18" charset="0"/>
                <a:ea typeface="Arial"/>
                <a:cs typeface="Times New Roman" panose="02020603050405020304" pitchFamily="18" charset="0"/>
                <a:sym typeface="Arial"/>
              </a:rPr>
              <a:t>for </a:t>
            </a:r>
            <a:r>
              <a:rPr lang="en-IN" sz="2800" b="1" i="0" u="none" strike="noStrike" kern="1200" cap="none" dirty="0">
                <a:solidFill>
                  <a:schemeClr val="tx1"/>
                </a:solidFill>
                <a:effectLst/>
                <a:latin typeface="Times New Roman" panose="02020603050405020304" pitchFamily="18" charset="0"/>
                <a:ea typeface="Arial"/>
                <a:cs typeface="Times New Roman" panose="02020603050405020304" pitchFamily="18" charset="0"/>
                <a:sym typeface="Arial"/>
              </a:rPr>
              <a:t>risks and sensations </a:t>
            </a:r>
            <a:r>
              <a:rPr lang="en-IN" sz="2800" b="0" i="0" u="none" strike="noStrike" kern="1200" cap="none" dirty="0">
                <a:solidFill>
                  <a:schemeClr val="tx1"/>
                </a:solidFill>
                <a:effectLst/>
                <a:latin typeface="Times New Roman" panose="02020603050405020304" pitchFamily="18" charset="0"/>
                <a:ea typeface="Arial"/>
                <a:cs typeface="Times New Roman" panose="02020603050405020304" pitchFamily="18" charset="0"/>
                <a:sym typeface="Arial"/>
              </a:rPr>
              <a:t>–</a:t>
            </a:r>
            <a:r>
              <a:rPr lang="en-IN" sz="2800" dirty="0">
                <a:latin typeface="Times New Roman" panose="02020603050405020304" pitchFamily="18" charset="0"/>
                <a:cs typeface="Times New Roman" panose="02020603050405020304" pitchFamily="18" charset="0"/>
              </a:rPr>
              <a:t>Role-play different responses, discussing the potential outcomes of each decision.</a:t>
            </a:r>
          </a:p>
        </p:txBody>
      </p:sp>
      <p:grpSp>
        <p:nvGrpSpPr>
          <p:cNvPr id="7" name="Group 6">
            <a:extLst>
              <a:ext uri="{FF2B5EF4-FFF2-40B4-BE49-F238E27FC236}">
                <a16:creationId xmlns:a16="http://schemas.microsoft.com/office/drawing/2014/main" id="{058C35F1-B727-46CB-4507-008668F04DAD}"/>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6170900B-85CE-B8D9-37A3-665BDDFC28FF}"/>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846B08B-C3D4-E623-C939-9F69C3A28A13}"/>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9903E6F-6CD0-61C6-D36E-49FED22E659B}"/>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5F24F7D2-AD85-49BA-DD72-B986A2240E10}"/>
              </a:ext>
            </a:extLst>
          </p:cNvPr>
          <p:cNvPicPr>
            <a:picLocks noChangeAspect="1"/>
          </p:cNvPicPr>
          <p:nvPr/>
        </p:nvPicPr>
        <p:blipFill>
          <a:blip r:embed="rId5"/>
          <a:srcRect t="18212"/>
          <a:stretch/>
        </p:blipFill>
        <p:spPr>
          <a:xfrm>
            <a:off x="8824687" y="1867835"/>
            <a:ext cx="3041586" cy="342987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398559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A05D7217-106E-D8BC-9C29-4B96DD21302C}"/>
              </a:ext>
            </a:extLst>
          </p:cNvPr>
          <p:cNvSpPr>
            <a:spLocks noGrp="1"/>
          </p:cNvSpPr>
          <p:nvPr>
            <p:ph type="title"/>
          </p:nvPr>
        </p:nvSpPr>
        <p:spPr>
          <a:xfrm>
            <a:off x="2032003" y="348192"/>
            <a:ext cx="8915400" cy="1325563"/>
          </a:xfrm>
        </p:spPr>
        <p:txBody>
          <a:bodyPr>
            <a:normAutofit/>
          </a:bodyPr>
          <a:lstStyle/>
          <a:p>
            <a: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t>Life skills: Expressions through arts </a:t>
            </a:r>
          </a:p>
        </p:txBody>
      </p:sp>
      <p:sp>
        <p:nvSpPr>
          <p:cNvPr id="3" name="TextBox 2">
            <a:extLst>
              <a:ext uri="{FF2B5EF4-FFF2-40B4-BE49-F238E27FC236}">
                <a16:creationId xmlns:a16="http://schemas.microsoft.com/office/drawing/2014/main" id="{B1AE5E48-79EE-C638-3619-0BE7C5758296}"/>
              </a:ext>
            </a:extLst>
          </p:cNvPr>
          <p:cNvSpPr txBox="1"/>
          <p:nvPr/>
        </p:nvSpPr>
        <p:spPr>
          <a:xfrm>
            <a:off x="661503" y="1358462"/>
            <a:ext cx="11204769" cy="5109091"/>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Creative Storytelling and Role-Playing</a:t>
            </a:r>
          </a:p>
          <a:p>
            <a:r>
              <a:rPr lang="en-US" sz="2800" dirty="0">
                <a:latin typeface="Calibri" panose="020F0502020204030204" pitchFamily="34" charset="0"/>
                <a:cs typeface="Calibri" panose="020F0502020204030204" pitchFamily="34" charset="0"/>
              </a:rPr>
              <a:t>      Imagination, empathy, narrative development, situational analysis.</a:t>
            </a:r>
          </a:p>
          <a:p>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DIY and Craft Projects</a:t>
            </a:r>
          </a:p>
          <a:p>
            <a:r>
              <a:rPr lang="en-US" sz="2800" dirty="0">
                <a:latin typeface="Calibri" panose="020F0502020204030204" pitchFamily="34" charset="0"/>
                <a:cs typeface="Calibri" panose="020F0502020204030204" pitchFamily="34" charset="0"/>
              </a:rPr>
              <a:t>      Resourcefulness, creativity, practical problem-solving </a:t>
            </a:r>
          </a:p>
          <a:p>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b="1" dirty="0">
                <a:latin typeface="Calibri" panose="020F0502020204030204" pitchFamily="34" charset="0"/>
                <a:cs typeface="Calibri" panose="020F0502020204030204" pitchFamily="34" charset="0"/>
              </a:rPr>
              <a:t>Journaling and Reflection</a:t>
            </a:r>
          </a:p>
          <a:p>
            <a:r>
              <a:rPr lang="en-US" sz="2800" dirty="0">
                <a:latin typeface="Calibri" panose="020F0502020204030204" pitchFamily="34" charset="0"/>
                <a:cs typeface="Calibri" panose="020F0502020204030204" pitchFamily="34" charset="0"/>
              </a:rPr>
              <a:t>     Self-awareness, reflective thinking, emotional regulation</a:t>
            </a:r>
          </a:p>
          <a:p>
            <a:endParaRPr lang="en-US" sz="28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IN" sz="2800" b="1" dirty="0">
                <a:solidFill>
                  <a:schemeClr val="tx1"/>
                </a:solidFill>
                <a:latin typeface="Calibri" panose="020F0502020204030204" pitchFamily="34" charset="0"/>
                <a:ea typeface="Times New Roman" panose="02020603050405020304" pitchFamily="18" charset="0"/>
                <a:cs typeface="Calibri" panose="020F0502020204030204" pitchFamily="34" charset="0"/>
              </a:rPr>
              <a:t>Affective Learning: </a:t>
            </a:r>
          </a:p>
          <a:p>
            <a:r>
              <a:rPr lang="en-IN" sz="2800" b="1" dirty="0">
                <a:latin typeface="Calibri" panose="020F0502020204030204" pitchFamily="34" charset="0"/>
                <a:ea typeface="Times New Roman" panose="02020603050405020304" pitchFamily="18" charset="0"/>
                <a:cs typeface="Calibri" panose="020F0502020204030204" pitchFamily="34" charset="0"/>
              </a:rPr>
              <a:t>     </a:t>
            </a:r>
            <a:r>
              <a:rPr lang="en-IN" sz="2800" dirty="0">
                <a:solidFill>
                  <a:schemeClr val="tx1"/>
                </a:solidFill>
                <a:latin typeface="Calibri" panose="020F0502020204030204" pitchFamily="34" charset="0"/>
                <a:ea typeface="Times New Roman" panose="02020603050405020304" pitchFamily="18" charset="0"/>
                <a:cs typeface="Calibri" panose="020F0502020204030204" pitchFamily="34" charset="0"/>
              </a:rPr>
              <a:t>Emotional control through </a:t>
            </a:r>
            <a:r>
              <a:rPr lang="en-IN" sz="2800" dirty="0">
                <a:latin typeface="Calibri" panose="020F0502020204030204" pitchFamily="34" charset="0"/>
                <a:ea typeface="Times New Roman" panose="02020603050405020304" pitchFamily="18" charset="0"/>
                <a:cs typeface="Calibri" panose="020F0502020204030204" pitchFamily="34" charset="0"/>
              </a:rPr>
              <a:t>music, painting,  murals, best out of waste etc.</a:t>
            </a:r>
            <a:endParaRPr lang="en-US" sz="2800" dirty="0">
              <a:latin typeface="Calibri" panose="020F0502020204030204" pitchFamily="34" charset="0"/>
              <a:cs typeface="Calibri" panose="020F0502020204030204" pitchFamily="34" charset="0"/>
            </a:endParaRPr>
          </a:p>
          <a:p>
            <a:endParaRPr lang="en-US" dirty="0"/>
          </a:p>
        </p:txBody>
      </p:sp>
      <p:grpSp>
        <p:nvGrpSpPr>
          <p:cNvPr id="7" name="Group 6">
            <a:extLst>
              <a:ext uri="{FF2B5EF4-FFF2-40B4-BE49-F238E27FC236}">
                <a16:creationId xmlns:a16="http://schemas.microsoft.com/office/drawing/2014/main" id="{26203ADA-57EA-E404-92F3-0A6B3AC7019D}"/>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424ABC5E-7415-B146-C52B-1E8D02F8D368}"/>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9D47C69-6C8A-D276-2E0D-407D9FB661C6}"/>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42DF20-004C-D6FD-E11D-B9982F6C4AF6}"/>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FE95519B-35D9-54DC-9366-3CBB2AFCF92A}"/>
              </a:ext>
            </a:extLst>
          </p:cNvPr>
          <p:cNvPicPr>
            <a:picLocks noChangeAspect="1"/>
          </p:cNvPicPr>
          <p:nvPr/>
        </p:nvPicPr>
        <p:blipFill>
          <a:blip r:embed="rId5"/>
          <a:stretch>
            <a:fillRect/>
          </a:stretch>
        </p:blipFill>
        <p:spPr>
          <a:xfrm>
            <a:off x="9413587" y="2905204"/>
            <a:ext cx="2151529" cy="23211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050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additive="base">
                                        <p:cTn id="1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 calcmode="lin" valueType="num">
                                      <p:cBhvr additive="base">
                                        <p:cTn id="2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 calcmode="lin" valueType="num">
                                      <p:cBhvr additive="base">
                                        <p:cTn id="3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 calcmode="lin" valueType="num">
                                      <p:cBhvr additive="base">
                                        <p:cTn id="36"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7" name="Title 7">
            <a:extLst>
              <a:ext uri="{FF2B5EF4-FFF2-40B4-BE49-F238E27FC236}">
                <a16:creationId xmlns:a16="http://schemas.microsoft.com/office/drawing/2014/main" id="{743A75E0-9E42-60B8-F9EB-DF6867DB63F4}"/>
              </a:ext>
            </a:extLst>
          </p:cNvPr>
          <p:cNvSpPr>
            <a:spLocks noGrp="1"/>
          </p:cNvSpPr>
          <p:nvPr>
            <p:ph type="title"/>
          </p:nvPr>
        </p:nvSpPr>
        <p:spPr>
          <a:xfrm>
            <a:off x="1921564" y="-75250"/>
            <a:ext cx="6851375" cy="1425748"/>
          </a:xfrm>
        </p:spPr>
        <p:txBody>
          <a:bodyPr/>
          <a:lstStyle/>
          <a:p>
            <a:r>
              <a:rPr lang="en-US" dirty="0"/>
              <a:t>     </a:t>
            </a:r>
            <a: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t>Collaborate with students </a:t>
            </a:r>
          </a:p>
        </p:txBody>
      </p:sp>
      <p:sp>
        <p:nvSpPr>
          <p:cNvPr id="8" name="TextBox 7">
            <a:extLst>
              <a:ext uri="{FF2B5EF4-FFF2-40B4-BE49-F238E27FC236}">
                <a16:creationId xmlns:a16="http://schemas.microsoft.com/office/drawing/2014/main" id="{6FA0D221-EB96-B87E-E6C7-4F1743C42AEF}"/>
              </a:ext>
            </a:extLst>
          </p:cNvPr>
          <p:cNvSpPr txBox="1"/>
          <p:nvPr/>
        </p:nvSpPr>
        <p:spPr>
          <a:xfrm>
            <a:off x="1111348" y="1350498"/>
            <a:ext cx="10278005" cy="6555641"/>
          </a:xfrm>
          <a:prstGeom prst="rect">
            <a:avLst/>
          </a:prstGeom>
          <a:noFill/>
        </p:spPr>
        <p:txBody>
          <a:bodyPr wrap="square">
            <a:spAutoFit/>
          </a:bodyPr>
          <a:lstStyle/>
          <a:p>
            <a:pPr marL="457200" indent="-457200">
              <a:buFont typeface="Arial" panose="020B0604020202020204" pitchFamily="34" charset="0"/>
              <a:buChar char="•"/>
            </a:pPr>
            <a:r>
              <a:rPr lang="en-IN"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Peer Learning Connections: Make study groups to help each other</a:t>
            </a:r>
          </a:p>
          <a:p>
            <a:pPr marL="457200" indent="-457200">
              <a:buFont typeface="Arial" panose="020B0604020202020204" pitchFamily="34" charset="0"/>
              <a:buChar char="•"/>
            </a:pPr>
            <a:endParaRPr lang="en-IN"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Per educators for  adolescent health issues</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Volunteer Work and Community Service for the needy</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Gender Equality </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Inculcating Civic sense : Traffic rules, Environment protection </a:t>
            </a:r>
          </a:p>
          <a:p>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Self care: Healthy habits, self connection, mindfulness, meditation</a:t>
            </a: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p>
        </p:txBody>
      </p:sp>
      <p:grpSp>
        <p:nvGrpSpPr>
          <p:cNvPr id="2" name="Group 1">
            <a:extLst>
              <a:ext uri="{FF2B5EF4-FFF2-40B4-BE49-F238E27FC236}">
                <a16:creationId xmlns:a16="http://schemas.microsoft.com/office/drawing/2014/main" id="{9D497475-9181-3469-AD41-F65CE88A0242}"/>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EF9E7905-3074-DF0D-72F3-C7E8F3A169FB}"/>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B52909-C41D-3236-E4A0-7341399E70F8}"/>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F5DED5-3D03-5E27-C280-B214943172B2}"/>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8194" name="Picture 2" descr="Collaboration Is a Key Skill. So Why Aren't We Teaching It?">
            <a:extLst>
              <a:ext uri="{FF2B5EF4-FFF2-40B4-BE49-F238E27FC236}">
                <a16:creationId xmlns:a16="http://schemas.microsoft.com/office/drawing/2014/main" id="{A3C918BB-46B2-4296-59C8-C38613DB2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6141" y="2775251"/>
            <a:ext cx="2006690" cy="1686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 calcmode="lin" valueType="num">
                                      <p:cBhvr additive="base">
                                        <p:cTn id="31"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 calcmode="lin" valueType="num">
                                      <p:cBhvr additive="base">
                                        <p:cTn id="37"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anim calcmode="lin" valueType="num">
                                      <p:cBhvr additive="base">
                                        <p:cTn id="43" dur="500" fill="hold"/>
                                        <p:tgtEl>
                                          <p:spTgt spid="8">
                                            <p:txEl>
                                              <p:pRg st="14" end="1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64221EF8-3758-3F76-2E87-443711FA8456}"/>
              </a:ext>
            </a:extLst>
          </p:cNvPr>
          <p:cNvSpPr>
            <a:spLocks noGrp="1"/>
          </p:cNvSpPr>
          <p:nvPr>
            <p:ph type="title"/>
          </p:nvPr>
        </p:nvSpPr>
        <p:spPr>
          <a:xfrm>
            <a:off x="2062647" y="239151"/>
            <a:ext cx="3212738" cy="683768"/>
          </a:xfrm>
        </p:spPr>
        <p:txBody>
          <a:bodyPr anchor="b">
            <a:noAutofit/>
          </a:bodyPr>
          <a:lstStyle/>
          <a:p>
            <a:r>
              <a:rPr lang="en-IN" sz="4000" b="1" dirty="0">
                <a:solidFill>
                  <a:srgbClr val="00B0F0"/>
                </a:solidFill>
                <a:latin typeface="Times New Roman" panose="02020603050405020304" pitchFamily="18" charset="0"/>
                <a:cs typeface="Times New Roman" panose="02020603050405020304" pitchFamily="18" charset="0"/>
              </a:rPr>
              <a:t>Further tips:</a:t>
            </a:r>
          </a:p>
        </p:txBody>
      </p:sp>
      <p:sp>
        <p:nvSpPr>
          <p:cNvPr id="3" name="TextBox 2">
            <a:extLst>
              <a:ext uri="{FF2B5EF4-FFF2-40B4-BE49-F238E27FC236}">
                <a16:creationId xmlns:a16="http://schemas.microsoft.com/office/drawing/2014/main" id="{DBC41742-1977-255E-604A-1F6BE5ECDB6A}"/>
              </a:ext>
            </a:extLst>
          </p:cNvPr>
          <p:cNvSpPr txBox="1"/>
          <p:nvPr/>
        </p:nvSpPr>
        <p:spPr>
          <a:xfrm>
            <a:off x="833007" y="1260000"/>
            <a:ext cx="8933845" cy="4401205"/>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Simplify tasks and requests</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Many things are incomprehensible for immature brain. </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Repetition is imperative/necessary</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Use your warmth, empathic caring, and positive regard </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Aim for an environment that decreases negativity </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Fosters learning … curricular as well as co curricular!</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928437F5-8841-97D5-FC99-8F2D303E2FE1}"/>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EEE01390-8667-70DC-370A-1CB2FD33D76A}"/>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03248D-16AA-BC5E-D2D9-D65DEC56B5DD}"/>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5BF8140-FE3E-062B-3C2A-7889A1D248B3}"/>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7170" name="Picture 2" descr="Indian Teacher And Student Stock Photos ...">
            <a:extLst>
              <a:ext uri="{FF2B5EF4-FFF2-40B4-BE49-F238E27FC236}">
                <a16:creationId xmlns:a16="http://schemas.microsoft.com/office/drawing/2014/main" id="{DCA34B29-1947-FA2B-3004-88ABEA4E7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5490" y="1774190"/>
            <a:ext cx="2467723" cy="265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FF5BC5E8-072A-1DAE-3504-1E53F645AFA6}"/>
              </a:ext>
            </a:extLst>
          </p:cNvPr>
          <p:cNvSpPr>
            <a:spLocks noGrp="1"/>
          </p:cNvSpPr>
          <p:nvPr>
            <p:ph type="title"/>
          </p:nvPr>
        </p:nvSpPr>
        <p:spPr>
          <a:xfrm>
            <a:off x="2546252" y="212034"/>
            <a:ext cx="4375053" cy="710885"/>
          </a:xfrm>
        </p:spPr>
        <p:txBody>
          <a:bodyPr anchor="b">
            <a:noAutofit/>
          </a:bodyPr>
          <a:lstStyle/>
          <a:p>
            <a:r>
              <a:rPr lang="en-IN" sz="4000" b="1" i="1" dirty="0">
                <a:solidFill>
                  <a:schemeClr val="accent1">
                    <a:lumMod val="40000"/>
                    <a:lumOff val="60000"/>
                  </a:schemeClr>
                </a:solidFill>
                <a:latin typeface="Times New Roman" panose="02020603050405020304" pitchFamily="18" charset="0"/>
                <a:cs typeface="Times New Roman" panose="02020603050405020304" pitchFamily="18" charset="0"/>
              </a:rPr>
              <a:t>Lets Sum Up</a:t>
            </a:r>
          </a:p>
        </p:txBody>
      </p:sp>
      <p:sp>
        <p:nvSpPr>
          <p:cNvPr id="3" name="TextBox 2">
            <a:extLst>
              <a:ext uri="{FF2B5EF4-FFF2-40B4-BE49-F238E27FC236}">
                <a16:creationId xmlns:a16="http://schemas.microsoft.com/office/drawing/2014/main" id="{E0899B31-05CE-68C5-9D6C-EA7F72B4D791}"/>
              </a:ext>
            </a:extLst>
          </p:cNvPr>
          <p:cNvSpPr txBox="1"/>
          <p:nvPr/>
        </p:nvSpPr>
        <p:spPr>
          <a:xfrm>
            <a:off x="579528" y="1204351"/>
            <a:ext cx="10809824" cy="4401205"/>
          </a:xfrm>
          <a:prstGeom prst="rect">
            <a:avLst/>
          </a:prstGeom>
          <a:noFill/>
        </p:spPr>
        <p:txBody>
          <a:bodyPr wrap="square">
            <a:spAutoFit/>
          </a:bodyPr>
          <a:lstStyle/>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Adolescence is a phase marked by growth &amp; internal conflict</a:t>
            </a:r>
          </a:p>
          <a:p>
            <a:pPr marL="457200" indent="-457200">
              <a:buFont typeface="Wingdings" pitchFamily="2" charset="2"/>
              <a:buChar char="§"/>
            </a:pPr>
            <a:endParaRPr lang="en-US" sz="2800" dirty="0">
              <a:latin typeface="Times New Roman" panose="02020603050405020304" pitchFamily="18" charset="0"/>
              <a:cs typeface="Times New Roman" panose="02020603050405020304" pitchFamily="18" charset="0"/>
            </a:endParaRPr>
          </a:p>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Teen </a:t>
            </a:r>
            <a:r>
              <a:rPr lang="en-US" sz="2800" dirty="0" err="1">
                <a:latin typeface="Times New Roman" panose="02020603050405020304" pitchFamily="18" charset="0"/>
                <a:cs typeface="Times New Roman" panose="02020603050405020304" pitchFamily="18" charset="0"/>
              </a:rPr>
              <a:t>behaviour</a:t>
            </a:r>
            <a:r>
              <a:rPr lang="en-US" sz="2800" dirty="0">
                <a:latin typeface="Times New Roman" panose="02020603050405020304" pitchFamily="18" charset="0"/>
                <a:cs typeface="Times New Roman" panose="02020603050405020304" pitchFamily="18" charset="0"/>
              </a:rPr>
              <a:t> reflects growing brain capacities. </a:t>
            </a:r>
          </a:p>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Predominance of emotionality results in </a:t>
            </a:r>
            <a:r>
              <a:rPr lang="en-US" sz="2800" dirty="0" err="1">
                <a:latin typeface="Times New Roman" panose="02020603050405020304" pitchFamily="18" charset="0"/>
                <a:cs typeface="Times New Roman" panose="02020603050405020304" pitchFamily="18" charset="0"/>
              </a:rPr>
              <a:t>misbehaviour</a:t>
            </a:r>
            <a:endParaRPr lang="en-US" sz="2800" dirty="0">
              <a:latin typeface="Times New Roman" panose="02020603050405020304" pitchFamily="18" charset="0"/>
              <a:cs typeface="Times New Roman" panose="02020603050405020304" pitchFamily="18" charset="0"/>
            </a:endParaRPr>
          </a:p>
          <a:p>
            <a:pPr marL="457200" indent="-457200">
              <a:buFont typeface="Wingdings" pitchFamily="2" charset="2"/>
              <a:buChar char="§"/>
            </a:pPr>
            <a:endParaRPr lang="en-US" sz="2800" dirty="0">
              <a:latin typeface="Times New Roman" panose="02020603050405020304" pitchFamily="18" charset="0"/>
              <a:cs typeface="Times New Roman" panose="02020603050405020304" pitchFamily="18" charset="0"/>
            </a:endParaRPr>
          </a:p>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Atypical </a:t>
            </a:r>
            <a:r>
              <a:rPr lang="en-US" sz="2800" dirty="0" err="1">
                <a:latin typeface="Times New Roman" panose="02020603050405020304" pitchFamily="18" charset="0"/>
                <a:cs typeface="Times New Roman" panose="02020603050405020304" pitchFamily="18" charset="0"/>
              </a:rPr>
              <a:t>behaviour</a:t>
            </a:r>
            <a:r>
              <a:rPr lang="en-US" sz="2800" dirty="0">
                <a:latin typeface="Times New Roman" panose="02020603050405020304" pitchFamily="18" charset="0"/>
                <a:cs typeface="Times New Roman" panose="02020603050405020304" pitchFamily="18" charset="0"/>
              </a:rPr>
              <a:t> needs to be picked up &amp; addressed appropriately</a:t>
            </a:r>
          </a:p>
          <a:p>
            <a:r>
              <a:rPr lang="en-US" sz="2800" dirty="0">
                <a:latin typeface="Times New Roman" panose="02020603050405020304" pitchFamily="18" charset="0"/>
                <a:cs typeface="Times New Roman" panose="02020603050405020304" pitchFamily="18" charset="0"/>
              </a:rPr>
              <a:t> </a:t>
            </a:r>
          </a:p>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Throughout their journey teenagers need compassionate support.</a:t>
            </a:r>
          </a:p>
          <a:p>
            <a:pPr marL="457200" indent="-457200">
              <a:buFont typeface="Wingdings" pitchFamily="2" charset="2"/>
              <a:buChar char="§"/>
            </a:pPr>
            <a:r>
              <a:rPr lang="en-US" sz="2800" dirty="0">
                <a:latin typeface="Times New Roman" panose="02020603050405020304" pitchFamily="18" charset="0"/>
                <a:cs typeface="Times New Roman" panose="02020603050405020304" pitchFamily="18" charset="0"/>
              </a:rPr>
              <a:t>Teachers have obligation to use this window of opportunity for teens/societal well being.</a:t>
            </a:r>
          </a:p>
        </p:txBody>
      </p:sp>
      <p:grpSp>
        <p:nvGrpSpPr>
          <p:cNvPr id="7" name="Group 6">
            <a:extLst>
              <a:ext uri="{FF2B5EF4-FFF2-40B4-BE49-F238E27FC236}">
                <a16:creationId xmlns:a16="http://schemas.microsoft.com/office/drawing/2014/main" id="{9AF89336-2A7A-19AD-BF2F-3C7D70C63159}"/>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A9D34AE7-A203-D1F7-AEC3-1F3A461A31C8}"/>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57D219-1157-ADDA-2476-3EA427D0A30B}"/>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54E9BB-F195-614D-A330-10F1522882A9}"/>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026" name="Picture 2" descr="Vote Clipart Take Home Message - Cartoon - Free Transparent ...">
            <a:extLst>
              <a:ext uri="{FF2B5EF4-FFF2-40B4-BE49-F238E27FC236}">
                <a16:creationId xmlns:a16="http://schemas.microsoft.com/office/drawing/2014/main" id="{9E93BA21-5ED7-4F17-CE32-AEBD437E2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4380" y="1252444"/>
            <a:ext cx="1789943" cy="208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3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pic>
        <p:nvPicPr>
          <p:cNvPr id="3" name="Picture 2" descr="Image result for thank you images copyright free">
            <a:extLst>
              <a:ext uri="{FF2B5EF4-FFF2-40B4-BE49-F238E27FC236}">
                <a16:creationId xmlns:a16="http://schemas.microsoft.com/office/drawing/2014/main" id="{446667B7-92D5-1C77-7391-4ABE8848E0E3}"/>
              </a:ext>
            </a:extLst>
          </p:cNvPr>
          <p:cNvPicPr>
            <a:picLocks noChangeAspect="1" noChangeArrowheads="1"/>
          </p:cNvPicPr>
          <p:nvPr/>
        </p:nvPicPr>
        <p:blipFill>
          <a:blip r:embed="rId5"/>
          <a:srcRect/>
          <a:stretch>
            <a:fillRect/>
          </a:stretch>
        </p:blipFill>
        <p:spPr bwMode="auto">
          <a:xfrm>
            <a:off x="3762705" y="629547"/>
            <a:ext cx="5376041" cy="4616676"/>
          </a:xfrm>
          <a:prstGeom prst="rect">
            <a:avLst/>
          </a:prstGeom>
          <a:noFill/>
        </p:spPr>
      </p:pic>
      <p:sp>
        <p:nvSpPr>
          <p:cNvPr id="7" name="Content Placeholder 2">
            <a:extLst>
              <a:ext uri="{FF2B5EF4-FFF2-40B4-BE49-F238E27FC236}">
                <a16:creationId xmlns:a16="http://schemas.microsoft.com/office/drawing/2014/main" id="{0484E648-10D6-A721-A861-61A1B0CDB95F}"/>
              </a:ext>
            </a:extLst>
          </p:cNvPr>
          <p:cNvSpPr>
            <a:spLocks noGrp="1"/>
          </p:cNvSpPr>
          <p:nvPr>
            <p:ph idx="1"/>
          </p:nvPr>
        </p:nvSpPr>
        <p:spPr>
          <a:xfrm>
            <a:off x="2091559" y="5139558"/>
            <a:ext cx="8229600" cy="1254618"/>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marL="114300" indent="0" algn="ctr">
              <a:buNone/>
            </a:pPr>
            <a:r>
              <a:rPr lang="en-IN" sz="4000" b="1" i="1" dirty="0">
                <a:ln w="11430"/>
                <a:solidFill>
                  <a:srgbClr val="7030A0"/>
                </a:solidFill>
                <a:effectLst>
                  <a:outerShdw blurRad="50800" dist="39000" dir="5460000" algn="tl">
                    <a:srgbClr val="000000">
                      <a:alpha val="38000"/>
                    </a:srgbClr>
                  </a:outerShdw>
                </a:effectLst>
              </a:rPr>
              <a:t>Wishing you all Happy Teaching…</a:t>
            </a:r>
          </a:p>
        </p:txBody>
      </p:sp>
      <p:grpSp>
        <p:nvGrpSpPr>
          <p:cNvPr id="2" name="Group 1">
            <a:extLst>
              <a:ext uri="{FF2B5EF4-FFF2-40B4-BE49-F238E27FC236}">
                <a16:creationId xmlns:a16="http://schemas.microsoft.com/office/drawing/2014/main" id="{CF304F0E-70EB-1758-CA2D-4714D67F301E}"/>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DF0B8BA9-C216-5ECB-A492-28859CA55E0F}"/>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464AF8-C5F1-5FC1-AEA2-14344AA89AED}"/>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21ACEA-616C-69CD-C5CF-A6530B425594}"/>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2893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2" name="Title 1">
            <a:extLst>
              <a:ext uri="{FF2B5EF4-FFF2-40B4-BE49-F238E27FC236}">
                <a16:creationId xmlns:a16="http://schemas.microsoft.com/office/drawing/2014/main" id="{A5E75542-F993-D601-D667-C7A1DB26FAF3}"/>
              </a:ext>
            </a:extLst>
          </p:cNvPr>
          <p:cNvSpPr txBox="1">
            <a:spLocks/>
          </p:cNvSpPr>
          <p:nvPr/>
        </p:nvSpPr>
        <p:spPr>
          <a:xfrm>
            <a:off x="1969193" y="1029644"/>
            <a:ext cx="8417133" cy="69344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4000" b="1">
                <a:solidFill>
                  <a:srgbClr val="0F9ED5"/>
                </a:solidFill>
                <a:latin typeface="Times New Roman" panose="02020603050405020304" pitchFamily="18" charset="0"/>
                <a:cs typeface="Times New Roman" panose="02020603050405020304" pitchFamily="18" charset="0"/>
              </a:rPr>
              <a:t>Understanding Adolescent behaviour </a:t>
            </a:r>
            <a:endParaRPr lang="en-IN" sz="4000" b="1" dirty="0">
              <a:solidFill>
                <a:srgbClr val="0F9ED5"/>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8CF5FA1-14C4-613D-A3B1-A4CD0272FFF0}"/>
              </a:ext>
            </a:extLst>
          </p:cNvPr>
          <p:cNvSpPr txBox="1"/>
          <p:nvPr/>
        </p:nvSpPr>
        <p:spPr>
          <a:xfrm>
            <a:off x="2984500" y="1818561"/>
            <a:ext cx="6591299" cy="523220"/>
          </a:xfrm>
          <a:prstGeom prst="rect">
            <a:avLst/>
          </a:prstGeom>
          <a:noFill/>
        </p:spPr>
        <p:txBody>
          <a:bodyPr wrap="square" rtlCol="0">
            <a:spAutoFit/>
          </a:bodyPr>
          <a:lstStyle/>
          <a:p>
            <a:r>
              <a:rPr lang="en-US" sz="2800" b="1" dirty="0">
                <a:latin typeface="+mj-lt"/>
              </a:rPr>
              <a:t>Adolescence : Period to bloom &amp; blossom </a:t>
            </a:r>
          </a:p>
        </p:txBody>
      </p:sp>
      <p:pic>
        <p:nvPicPr>
          <p:cNvPr id="7" name="Picture 6">
            <a:extLst>
              <a:ext uri="{FF2B5EF4-FFF2-40B4-BE49-F238E27FC236}">
                <a16:creationId xmlns:a16="http://schemas.microsoft.com/office/drawing/2014/main" id="{D2BBB097-420C-B489-73CF-7857A725BD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224" y="2814294"/>
            <a:ext cx="2880828" cy="2406588"/>
          </a:xfrm>
          <a:prstGeom prst="rect">
            <a:avLst/>
          </a:prstGeom>
        </p:spPr>
      </p:pic>
      <p:sp>
        <p:nvSpPr>
          <p:cNvPr id="8" name="TextBox 7">
            <a:extLst>
              <a:ext uri="{FF2B5EF4-FFF2-40B4-BE49-F238E27FC236}">
                <a16:creationId xmlns:a16="http://schemas.microsoft.com/office/drawing/2014/main" id="{804C6C93-243A-07AF-4FDB-4BFB6A10AA19}"/>
              </a:ext>
            </a:extLst>
          </p:cNvPr>
          <p:cNvSpPr txBox="1"/>
          <p:nvPr/>
        </p:nvSpPr>
        <p:spPr>
          <a:xfrm>
            <a:off x="4364580" y="2837937"/>
            <a:ext cx="5696712" cy="1631216"/>
          </a:xfrm>
          <a:prstGeom prst="rect">
            <a:avLst/>
          </a:prstGeom>
          <a:noFill/>
        </p:spPr>
        <p:txBody>
          <a:bodyPr wrap="square" rtlCol="0">
            <a:spAutoFit/>
          </a:bodyPr>
          <a:lstStyle/>
          <a:p>
            <a:r>
              <a:rPr lang="en-US" sz="2000" b="1" i="1" dirty="0">
                <a:solidFill>
                  <a:srgbClr val="0F9ED5"/>
                </a:solidFill>
                <a:latin typeface="+mj-lt"/>
              </a:rPr>
              <a:t>It  may look odd and ugly  now</a:t>
            </a:r>
          </a:p>
          <a:p>
            <a:r>
              <a:rPr lang="en-US" sz="2000" b="1" i="1" dirty="0">
                <a:solidFill>
                  <a:srgbClr val="0F9ED5"/>
                </a:solidFill>
                <a:latin typeface="+mj-lt"/>
              </a:rPr>
              <a:t>but  be patient, nurture and see how</a:t>
            </a:r>
          </a:p>
          <a:p>
            <a:r>
              <a:rPr lang="en-US" sz="2000" b="1" i="1" dirty="0">
                <a:solidFill>
                  <a:srgbClr val="0F9ED5"/>
                </a:solidFill>
                <a:latin typeface="+mj-lt"/>
              </a:rPr>
              <a:t>It  metamorphoses  into a  </a:t>
            </a:r>
          </a:p>
          <a:p>
            <a:r>
              <a:rPr lang="en-US" sz="2000" b="1" i="1" dirty="0">
                <a:solidFill>
                  <a:srgbClr val="0F9ED5"/>
                </a:solidFill>
                <a:latin typeface="+mj-lt"/>
              </a:rPr>
              <a:t>beautiful  butterfly  </a:t>
            </a:r>
          </a:p>
          <a:p>
            <a:r>
              <a:rPr lang="en-US" sz="2000" b="1" i="1" dirty="0">
                <a:solidFill>
                  <a:srgbClr val="0F9ED5"/>
                </a:solidFill>
                <a:latin typeface="+mj-lt"/>
              </a:rPr>
              <a:t>that is vibrant, </a:t>
            </a:r>
            <a:r>
              <a:rPr lang="en-US" sz="2000" b="1" i="1" dirty="0" err="1">
                <a:solidFill>
                  <a:srgbClr val="0F9ED5"/>
                </a:solidFill>
                <a:latin typeface="+mj-lt"/>
              </a:rPr>
              <a:t>colourful</a:t>
            </a:r>
            <a:r>
              <a:rPr lang="en-US" sz="2000" b="1" i="1" dirty="0">
                <a:solidFill>
                  <a:srgbClr val="0F9ED5"/>
                </a:solidFill>
                <a:latin typeface="+mj-lt"/>
              </a:rPr>
              <a:t>,  awesome and Wow! </a:t>
            </a:r>
          </a:p>
        </p:txBody>
      </p:sp>
      <p:sp>
        <p:nvSpPr>
          <p:cNvPr id="9" name="Subtitle 2">
            <a:extLst>
              <a:ext uri="{FF2B5EF4-FFF2-40B4-BE49-F238E27FC236}">
                <a16:creationId xmlns:a16="http://schemas.microsoft.com/office/drawing/2014/main" id="{76BAD852-5094-3E49-C8A5-CBC3312DD869}"/>
              </a:ext>
            </a:extLst>
          </p:cNvPr>
          <p:cNvSpPr txBox="1">
            <a:spLocks/>
          </p:cNvSpPr>
          <p:nvPr/>
        </p:nvSpPr>
        <p:spPr>
          <a:xfrm>
            <a:off x="3140920" y="4922635"/>
            <a:ext cx="3562297" cy="10374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IN" b="1" dirty="0" err="1">
                <a:latin typeface="Times New Roman" panose="02020603050405020304" pitchFamily="18" charset="0"/>
                <a:cs typeface="Times New Roman" panose="02020603050405020304" pitchFamily="18" charset="0"/>
              </a:rPr>
              <a:t>Dr.</a:t>
            </a:r>
            <a:r>
              <a:rPr lang="en-IN" b="1" dirty="0">
                <a:latin typeface="Times New Roman" panose="02020603050405020304" pitchFamily="18" charset="0"/>
                <a:cs typeface="Times New Roman" panose="02020603050405020304" pitchFamily="18" charset="0"/>
              </a:rPr>
              <a:t> Swati </a:t>
            </a:r>
            <a:r>
              <a:rPr lang="en-IN" b="1" dirty="0" err="1">
                <a:latin typeface="Times New Roman" panose="02020603050405020304" pitchFamily="18" charset="0"/>
                <a:cs typeface="Times New Roman" panose="02020603050405020304" pitchFamily="18" charset="0"/>
              </a:rPr>
              <a:t>Ghate</a:t>
            </a:r>
            <a:endParaRPr lang="en-IN" b="1" dirty="0">
              <a:latin typeface="Times New Roman" panose="02020603050405020304" pitchFamily="18" charset="0"/>
              <a:cs typeface="Times New Roman" panose="02020603050405020304" pitchFamily="18" charset="0"/>
            </a:endParaRPr>
          </a:p>
          <a:p>
            <a:pPr marL="342900" indent="-342900"/>
            <a:r>
              <a:rPr lang="en-IN" b="1" dirty="0" err="1">
                <a:latin typeface="Times New Roman" panose="02020603050405020304" pitchFamily="18" charset="0"/>
                <a:cs typeface="Times New Roman" panose="02020603050405020304" pitchFamily="18" charset="0"/>
              </a:rPr>
              <a:t>Dr.</a:t>
            </a:r>
            <a:r>
              <a:rPr lang="en-IN" b="1" dirty="0">
                <a:latin typeface="Times New Roman" panose="02020603050405020304" pitchFamily="18" charset="0"/>
                <a:cs typeface="Times New Roman" panose="02020603050405020304" pitchFamily="18" charset="0"/>
              </a:rPr>
              <a:t> Poonam Bhatia</a:t>
            </a:r>
          </a:p>
        </p:txBody>
      </p:sp>
      <p:sp>
        <p:nvSpPr>
          <p:cNvPr id="10" name="Subtitle 2">
            <a:extLst>
              <a:ext uri="{FF2B5EF4-FFF2-40B4-BE49-F238E27FC236}">
                <a16:creationId xmlns:a16="http://schemas.microsoft.com/office/drawing/2014/main" id="{EB838ACD-041D-EACE-38AE-F479456F72EB}"/>
              </a:ext>
            </a:extLst>
          </p:cNvPr>
          <p:cNvSpPr txBox="1">
            <a:spLocks/>
          </p:cNvSpPr>
          <p:nvPr/>
        </p:nvSpPr>
        <p:spPr>
          <a:xfrm>
            <a:off x="7282745" y="4886784"/>
            <a:ext cx="3562297" cy="103741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IN" b="1" dirty="0">
                <a:latin typeface="Times New Roman" panose="02020603050405020304" pitchFamily="18" charset="0"/>
                <a:cs typeface="Times New Roman" panose="02020603050405020304" pitchFamily="18" charset="0"/>
              </a:rPr>
              <a:t>Reviewer</a:t>
            </a:r>
          </a:p>
          <a:p>
            <a:pPr marL="342900" indent="-342900"/>
            <a:r>
              <a:rPr lang="en-IN" b="1" dirty="0">
                <a:latin typeface="Times New Roman" panose="02020603050405020304" pitchFamily="18" charset="0"/>
                <a:cs typeface="Times New Roman" panose="02020603050405020304" pitchFamily="18" charset="0"/>
              </a:rPr>
              <a:t>Dr </a:t>
            </a:r>
            <a:r>
              <a:rPr lang="en-IN" b="1">
                <a:latin typeface="Times New Roman" panose="02020603050405020304" pitchFamily="18" charset="0"/>
                <a:cs typeface="Times New Roman" panose="02020603050405020304" pitchFamily="18" charset="0"/>
              </a:rPr>
              <a:t>C .P Bansal</a:t>
            </a:r>
            <a:endParaRPr lang="en-IN" b="1" dirty="0">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25C4D46-017D-4912-AB2E-E6BC8E07257C}"/>
              </a:ext>
            </a:extLst>
          </p:cNvPr>
          <p:cNvGrpSpPr/>
          <p:nvPr/>
        </p:nvGrpSpPr>
        <p:grpSpPr>
          <a:xfrm>
            <a:off x="325728" y="0"/>
            <a:ext cx="507279" cy="5860064"/>
            <a:chOff x="325728" y="0"/>
            <a:chExt cx="507279" cy="5860064"/>
          </a:xfrm>
        </p:grpSpPr>
        <p:sp>
          <p:nvSpPr>
            <p:cNvPr id="12" name="Rectangle 11">
              <a:extLst>
                <a:ext uri="{FF2B5EF4-FFF2-40B4-BE49-F238E27FC236}">
                  <a16:creationId xmlns:a16="http://schemas.microsoft.com/office/drawing/2014/main" id="{F67C28E2-EC4B-8F28-DA5D-49398A1274FC}"/>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C4D38D-C218-BFBD-2926-0C42EB366EFB}"/>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525DA77-2235-E8D5-8BA5-10EBB3063BA5}"/>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5" name="Process 4">
            <a:extLst>
              <a:ext uri="{FF2B5EF4-FFF2-40B4-BE49-F238E27FC236}">
                <a16:creationId xmlns:a16="http://schemas.microsoft.com/office/drawing/2014/main" id="{AFE9110C-E58F-EFDE-56A6-8D99AB29DC8B}"/>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Tree>
    <p:extLst>
      <p:ext uri="{BB962C8B-B14F-4D97-AF65-F5344CB8AC3E}">
        <p14:creationId xmlns:p14="http://schemas.microsoft.com/office/powerpoint/2010/main" val="289772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000"/>
                                        <p:tgtEl>
                                          <p:spTgt spid="9">
                                            <p:txEl>
                                              <p:pRg st="0" end="0"/>
                                            </p:txEl>
                                          </p:spTgt>
                                        </p:tgtEl>
                                      </p:cBhvr>
                                    </p:animEffect>
                                  </p:childTnLst>
                                </p:cTn>
                              </p:par>
                              <p:par>
                                <p:cTn id="11" presetID="10" presetClass="entr" presetSubtype="0" fill="hold" grpId="0" nodeType="withEffect">
                                  <p:stCondLst>
                                    <p:cond delay="1000"/>
                                  </p:stCondLst>
                                  <p:iterate type="wd">
                                    <p:tmPct val="15000"/>
                                  </p:iterate>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1000"/>
                                        <p:tgtEl>
                                          <p:spTgt spid="9">
                                            <p:txEl>
                                              <p:pRg st="1" end="1"/>
                                            </p:txEl>
                                          </p:spTgt>
                                        </p:tgtEl>
                                      </p:cBhvr>
                                    </p:animEffect>
                                  </p:childTnLst>
                                </p:cTn>
                              </p:par>
                              <p:par>
                                <p:cTn id="14" presetID="10" presetClass="entr" presetSubtype="0" fill="hold" grpId="0" nodeType="withEffect">
                                  <p:stCondLst>
                                    <p:cond delay="1000"/>
                                  </p:stCondLst>
                                  <p:iterate type="wd">
                                    <p:tmPct val="15000"/>
                                  </p:iterate>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10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1000"/>
                                  </p:stCondLst>
                                  <p:iterate type="wd">
                                    <p:tmPct val="15000"/>
                                  </p:iterate>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1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21A8FABB-8341-DE68-7B06-CCD900E7D86F}"/>
              </a:ext>
            </a:extLst>
          </p:cNvPr>
          <p:cNvSpPr/>
          <p:nvPr/>
        </p:nvSpPr>
        <p:spPr>
          <a:xfrm>
            <a:off x="3140920" y="6422068"/>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2" name="Title 1">
            <a:extLst>
              <a:ext uri="{FF2B5EF4-FFF2-40B4-BE49-F238E27FC236}">
                <a16:creationId xmlns:a16="http://schemas.microsoft.com/office/drawing/2014/main" id="{D6BBC33E-3E21-604A-0C2E-4DADAB2F750B}"/>
              </a:ext>
            </a:extLst>
          </p:cNvPr>
          <p:cNvSpPr>
            <a:spLocks noGrp="1"/>
          </p:cNvSpPr>
          <p:nvPr>
            <p:ph type="title"/>
          </p:nvPr>
        </p:nvSpPr>
        <p:spPr>
          <a:xfrm>
            <a:off x="1351125" y="883563"/>
            <a:ext cx="9849751" cy="644888"/>
          </a:xfrm>
        </p:spPr>
        <p:txBody>
          <a:bodyPr anchor="b">
            <a:normAutofit fontScale="90000"/>
          </a:bodyPr>
          <a:lstStyle/>
          <a:p>
            <a:r>
              <a:rPr lang="en-IN" b="1" dirty="0">
                <a:solidFill>
                  <a:srgbClr val="0F9ED5"/>
                </a:solidFill>
                <a:latin typeface="Times New Roman" panose="02020603050405020304" pitchFamily="18" charset="0"/>
                <a:cs typeface="Times New Roman" panose="02020603050405020304" pitchFamily="18" charset="0"/>
              </a:rPr>
              <a:t>Objectives</a:t>
            </a:r>
            <a:r>
              <a:rPr lang="en-IN" sz="4000" b="1" dirty="0">
                <a:solidFill>
                  <a:srgbClr val="0F9ED5"/>
                </a:solidFill>
                <a:latin typeface="Times New Roman" panose="02020603050405020304" pitchFamily="18" charset="0"/>
                <a:cs typeface="Times New Roman" panose="02020603050405020304" pitchFamily="18" charset="0"/>
              </a:rPr>
              <a:t>:</a:t>
            </a:r>
            <a:r>
              <a:rPr lang="en-IN" sz="4000"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AAE19863-7310-F2F3-C821-4ED64E86BC72}"/>
              </a:ext>
            </a:extLst>
          </p:cNvPr>
          <p:cNvSpPr>
            <a:spLocks noGrp="1"/>
          </p:cNvSpPr>
          <p:nvPr>
            <p:ph idx="1"/>
          </p:nvPr>
        </p:nvSpPr>
        <p:spPr>
          <a:xfrm>
            <a:off x="998288" y="1699243"/>
            <a:ext cx="8364494" cy="4275194"/>
          </a:xfrm>
        </p:spPr>
        <p:txBody>
          <a:bodyPr>
            <a:normAutofit/>
          </a:bodyPr>
          <a:lstStyle/>
          <a:p>
            <a:r>
              <a:rPr lang="en-US" dirty="0">
                <a:latin typeface="Times New Roman" panose="02020603050405020304" pitchFamily="18" charset="0"/>
                <a:cs typeface="Times New Roman" panose="02020603050405020304" pitchFamily="18" charset="0"/>
              </a:rPr>
              <a:t>To know about brain changes in teens</a:t>
            </a:r>
          </a:p>
          <a:p>
            <a:r>
              <a:rPr lang="en-US" dirty="0">
                <a:latin typeface="Times New Roman" panose="02020603050405020304" pitchFamily="18" charset="0"/>
                <a:cs typeface="Times New Roman" panose="02020603050405020304" pitchFamily="18" charset="0"/>
              </a:rPr>
              <a:t>To know about psychological development during adolescence</a:t>
            </a:r>
          </a:p>
          <a:p>
            <a:r>
              <a:rPr lang="en-US" dirty="0">
                <a:latin typeface="Times New Roman" panose="02020603050405020304" pitchFamily="18" charset="0"/>
                <a:cs typeface="Times New Roman" panose="02020603050405020304" pitchFamily="18" charset="0"/>
              </a:rPr>
              <a:t>To know the resultant typical adolescent </a:t>
            </a:r>
            <a:r>
              <a:rPr lang="en-US" dirty="0" err="1">
                <a:latin typeface="Times New Roman" panose="02020603050405020304" pitchFamily="18" charset="0"/>
                <a:cs typeface="Times New Roman" panose="02020603050405020304" pitchFamily="18" charset="0"/>
              </a:rPr>
              <a:t>behaviours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understand the difference between normal and abnormal</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behaviours</a:t>
            </a:r>
            <a:r>
              <a:rPr lang="en-US" dirty="0">
                <a:latin typeface="Times New Roman" panose="02020603050405020304" pitchFamily="18" charset="0"/>
                <a:cs typeface="Times New Roman" panose="02020603050405020304" pitchFamily="18" charset="0"/>
              </a:rPr>
              <a:t>. </a:t>
            </a:r>
          </a:p>
          <a:p>
            <a:r>
              <a:rPr lang="en-IN" dirty="0">
                <a:latin typeface="Times New Roman" panose="02020603050405020304" pitchFamily="18" charset="0"/>
                <a:cs typeface="Times New Roman" panose="02020603050405020304" pitchFamily="18" charset="0"/>
              </a:rPr>
              <a:t>To introduce some adolescent friendly strategies to be applied in the school setting </a:t>
            </a:r>
          </a:p>
          <a:p>
            <a:endParaRPr lang="en-US"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671622E8-482D-BC8C-8C78-15AE9D08427C}"/>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A6928498-43AF-5E68-A712-1FF877B9FBCE}"/>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1E6EB3-3C86-CE2B-7AE4-A7BA48C8788A}"/>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B0D57C-5EC8-CE6C-2670-790D4200D404}"/>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2" name="Picture 2" descr="Pictures with a magnifying glass ...">
            <a:extLst>
              <a:ext uri="{FF2B5EF4-FFF2-40B4-BE49-F238E27FC236}">
                <a16:creationId xmlns:a16="http://schemas.microsoft.com/office/drawing/2014/main" id="{103ECAC6-27DD-B3E4-3DF9-288AAA515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057" y="2944906"/>
            <a:ext cx="2422050" cy="203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506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10EDC-EBD9-8A03-4DB8-4D82152B5E28}"/>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B854D329-58B4-5428-D9C8-B5E2EC82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D0E201B-6D52-732E-9814-F9264D012EE2}"/>
              </a:ext>
            </a:extLst>
          </p:cNvPr>
          <p:cNvPicPr>
            <a:picLocks noChangeAspect="1"/>
          </p:cNvPicPr>
          <p:nvPr/>
        </p:nvPicPr>
        <p:blipFill>
          <a:blip r:embed="rId4"/>
          <a:stretch>
            <a:fillRect/>
          </a:stretch>
        </p:blipFill>
        <p:spPr>
          <a:xfrm>
            <a:off x="11134807" y="101139"/>
            <a:ext cx="900000" cy="900000"/>
          </a:xfrm>
          <a:prstGeom prst="rect">
            <a:avLst/>
          </a:prstGeom>
        </p:spPr>
      </p:pic>
      <p:sp>
        <p:nvSpPr>
          <p:cNvPr id="6" name="Process 4">
            <a:extLst>
              <a:ext uri="{FF2B5EF4-FFF2-40B4-BE49-F238E27FC236}">
                <a16:creationId xmlns:a16="http://schemas.microsoft.com/office/drawing/2014/main" id="{771E8E1F-9618-5321-AA18-CE787F047BCD}"/>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0" name="Title 9">
            <a:extLst>
              <a:ext uri="{FF2B5EF4-FFF2-40B4-BE49-F238E27FC236}">
                <a16:creationId xmlns:a16="http://schemas.microsoft.com/office/drawing/2014/main" id="{95760C36-2243-FE49-D255-7B35AAAD724A}"/>
              </a:ext>
            </a:extLst>
          </p:cNvPr>
          <p:cNvSpPr>
            <a:spLocks noGrp="1"/>
          </p:cNvSpPr>
          <p:nvPr>
            <p:ph type="title"/>
          </p:nvPr>
        </p:nvSpPr>
        <p:spPr>
          <a:xfrm>
            <a:off x="2062648" y="365125"/>
            <a:ext cx="4947752" cy="1325563"/>
          </a:xfrm>
        </p:spPr>
        <p:txBody>
          <a:bodyPr>
            <a:normAutofit/>
          </a:bodyPr>
          <a:lstStyle/>
          <a:p>
            <a:r>
              <a:rPr lang="en-US" sz="4000" b="1" dirty="0">
                <a:solidFill>
                  <a:schemeClr val="accent1">
                    <a:lumMod val="60000"/>
                    <a:lumOff val="40000"/>
                  </a:schemeClr>
                </a:solidFill>
                <a:latin typeface="Calibri" panose="020F0502020204030204" pitchFamily="34" charset="0"/>
                <a:cs typeface="Calibri" panose="020F0502020204030204" pitchFamily="34" charset="0"/>
              </a:rPr>
              <a:t>Aim of adolescence : </a:t>
            </a:r>
            <a:b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br>
            <a:r>
              <a:rPr lang="en-US" sz="4000" b="1" dirty="0">
                <a:solidFill>
                  <a:schemeClr val="accent1">
                    <a:lumMod val="60000"/>
                    <a:lumOff val="40000"/>
                  </a:schemeClr>
                </a:solidFill>
                <a:latin typeface="Times New Roman" panose="02020603050405020304" pitchFamily="18" charset="0"/>
                <a:cs typeface="Times New Roman" panose="02020603050405020304" pitchFamily="18" charset="0"/>
              </a:rPr>
              <a:t>       </a:t>
            </a:r>
            <a:r>
              <a:rPr lang="en-US" sz="4000" b="1" i="1" dirty="0">
                <a:solidFill>
                  <a:schemeClr val="accent1">
                    <a:lumMod val="60000"/>
                    <a:lumOff val="40000"/>
                  </a:schemeClr>
                </a:solidFill>
                <a:latin typeface="Times New Roman" panose="02020603050405020304" pitchFamily="18" charset="0"/>
                <a:cs typeface="Times New Roman" panose="02020603050405020304" pitchFamily="18" charset="0"/>
              </a:rPr>
              <a:t>Identity formation</a:t>
            </a:r>
          </a:p>
        </p:txBody>
      </p:sp>
      <p:sp>
        <p:nvSpPr>
          <p:cNvPr id="7" name="Content Placeholder 6">
            <a:extLst>
              <a:ext uri="{FF2B5EF4-FFF2-40B4-BE49-F238E27FC236}">
                <a16:creationId xmlns:a16="http://schemas.microsoft.com/office/drawing/2014/main" id="{A332407D-9C60-90A0-473E-C69DA48D3349}"/>
              </a:ext>
            </a:extLst>
          </p:cNvPr>
          <p:cNvSpPr>
            <a:spLocks noGrp="1"/>
          </p:cNvSpPr>
          <p:nvPr>
            <p:ph idx="1"/>
          </p:nvPr>
        </p:nvSpPr>
        <p:spPr>
          <a:xfrm>
            <a:off x="838200" y="1825625"/>
            <a:ext cx="6911440" cy="4351338"/>
          </a:xfrm>
        </p:spPr>
        <p:txBody>
          <a:bodyPr/>
          <a:lstStyle/>
          <a:p>
            <a:r>
              <a:rPr lang="en-US" sz="2800" dirty="0">
                <a:latin typeface="Times New Roman" panose="02020603050405020304" pitchFamily="18" charset="0"/>
                <a:cs typeface="Times New Roman" panose="02020603050405020304" pitchFamily="18" charset="0"/>
              </a:rPr>
              <a:t>Physical including reproductive growth</a:t>
            </a:r>
          </a:p>
          <a:p>
            <a:r>
              <a:rPr lang="en-US" sz="2800" dirty="0">
                <a:latin typeface="Times New Roman" panose="02020603050405020304" pitchFamily="18" charset="0"/>
                <a:cs typeface="Times New Roman" panose="02020603050405020304" pitchFamily="18" charset="0"/>
              </a:rPr>
              <a:t>Thinking &amp; emotionality</a:t>
            </a:r>
          </a:p>
          <a:p>
            <a:r>
              <a:rPr lang="en-IN" sz="2800" b="1" dirty="0">
                <a:latin typeface="Times New Roman" panose="02020603050405020304" pitchFamily="18" charset="0"/>
                <a:cs typeface="Times New Roman" panose="02020603050405020304" pitchFamily="18" charset="0"/>
              </a:rPr>
              <a:t>Identity</a:t>
            </a:r>
            <a:r>
              <a:rPr lang="en-IN" sz="2800" dirty="0">
                <a:latin typeface="Times New Roman" panose="02020603050405020304" pitchFamily="18" charset="0"/>
                <a:cs typeface="Times New Roman" panose="02020603050405020304" pitchFamily="18" charset="0"/>
              </a:rPr>
              <a:t> On </a:t>
            </a:r>
            <a:r>
              <a:rPr lang="en-IN" sz="2800" b="1" dirty="0">
                <a:latin typeface="Times New Roman" panose="02020603050405020304" pitchFamily="18" charset="0"/>
                <a:cs typeface="Times New Roman" panose="02020603050405020304" pitchFamily="18" charset="0"/>
              </a:rPr>
              <a:t>Three </a:t>
            </a:r>
            <a:r>
              <a:rPr lang="en-IN" sz="2800" dirty="0">
                <a:latin typeface="Times New Roman" panose="02020603050405020304" pitchFamily="18" charset="0"/>
                <a:cs typeface="Times New Roman" panose="02020603050405020304" pitchFamily="18" charset="0"/>
              </a:rPr>
              <a:t>Major Dimensions </a:t>
            </a:r>
            <a:r>
              <a:rPr lang="en-IN" sz="2800" b="1" dirty="0">
                <a:latin typeface="Times New Roman" panose="02020603050405020304" pitchFamily="18" charset="0"/>
                <a:cs typeface="Times New Roman" panose="02020603050405020304" pitchFamily="18" charset="0"/>
              </a:rPr>
              <a:t>:</a:t>
            </a:r>
          </a:p>
          <a:p>
            <a:pPr marL="0" indent="0" algn="just">
              <a:buNone/>
            </a:pPr>
            <a:r>
              <a:rPr lang="en-IN" sz="2800" b="1" dirty="0">
                <a:latin typeface="Times New Roman" panose="02020603050405020304" pitchFamily="18" charset="0"/>
                <a:cs typeface="Times New Roman" panose="02020603050405020304" pitchFamily="18" charset="0"/>
              </a:rPr>
              <a:t>                     Sexual Orientation</a:t>
            </a:r>
          </a:p>
          <a:p>
            <a:pPr marL="0" indent="0" algn="just">
              <a:buNone/>
            </a:pPr>
            <a:r>
              <a:rPr lang="en-IN" b="1" dirty="0">
                <a:latin typeface="Times New Roman" panose="02020603050405020304" pitchFamily="18" charset="0"/>
                <a:cs typeface="Times New Roman" panose="02020603050405020304" pitchFamily="18" charset="0"/>
              </a:rPr>
              <a:t>                     Values and ideals </a:t>
            </a:r>
          </a:p>
          <a:p>
            <a:pPr marL="0" indent="0" algn="just">
              <a:buNone/>
            </a:pPr>
            <a:r>
              <a:rPr lang="en-IN" b="1" dirty="0">
                <a:latin typeface="Times New Roman" panose="02020603050405020304" pitchFamily="18" charset="0"/>
                <a:cs typeface="Times New Roman" panose="02020603050405020304" pitchFamily="18" charset="0"/>
              </a:rPr>
              <a:t>                     Vocational direction </a:t>
            </a:r>
          </a:p>
          <a:p>
            <a:endParaRPr lang="en-IN" sz="2800" b="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11" name="Picture 2" descr="Safer Spaces and Social Identity Formation">
            <a:extLst>
              <a:ext uri="{FF2B5EF4-FFF2-40B4-BE49-F238E27FC236}">
                <a16:creationId xmlns:a16="http://schemas.microsoft.com/office/drawing/2014/main" id="{F9ED857E-E501-8F1D-B562-A460BB886B1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935"/>
          <a:stretch/>
        </p:blipFill>
        <p:spPr bwMode="auto">
          <a:xfrm>
            <a:off x="7230622" y="3852090"/>
            <a:ext cx="3552447" cy="25016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uilding a powerful self-identity: Why it matters for adolescents – Monash  Lens">
            <a:extLst>
              <a:ext uri="{FF2B5EF4-FFF2-40B4-BE49-F238E27FC236}">
                <a16:creationId xmlns:a16="http://schemas.microsoft.com/office/drawing/2014/main" id="{3A35311F-397D-2603-34F8-4C923CBF28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889" y="524807"/>
            <a:ext cx="3033429" cy="250162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9EE4B69-F414-FE81-D98E-3AA6D81B2EEB}"/>
                  </a:ext>
                </a:extLst>
              </p14:cNvPr>
              <p14:cNvContentPartPr/>
              <p14:nvPr/>
            </p14:nvContentPartPr>
            <p14:xfrm>
              <a:off x="8781327" y="5338157"/>
              <a:ext cx="907200" cy="1015560"/>
            </p14:xfrm>
          </p:contentPart>
        </mc:Choice>
        <mc:Fallback xmlns="">
          <p:pic>
            <p:nvPicPr>
              <p:cNvPr id="2" name="Ink 1">
                <a:extLst>
                  <a:ext uri="{FF2B5EF4-FFF2-40B4-BE49-F238E27FC236}">
                    <a16:creationId xmlns:a16="http://schemas.microsoft.com/office/drawing/2014/main" id="{39EE4B69-F414-FE81-D98E-3AA6D81B2EEB}"/>
                  </a:ext>
                </a:extLst>
              </p:cNvPr>
              <p:cNvPicPr/>
              <p:nvPr/>
            </p:nvPicPr>
            <p:blipFill>
              <a:blip r:embed="rId8"/>
              <a:stretch>
                <a:fillRect/>
              </a:stretch>
            </p:blipFill>
            <p:spPr>
              <a:xfrm>
                <a:off x="8745327" y="5302157"/>
                <a:ext cx="978840" cy="1087200"/>
              </a:xfrm>
              <a:prstGeom prst="rect">
                <a:avLst/>
              </a:prstGeom>
            </p:spPr>
          </p:pic>
        </mc:Fallback>
      </mc:AlternateContent>
      <p:grpSp>
        <p:nvGrpSpPr>
          <p:cNvPr id="3" name="Group 2">
            <a:extLst>
              <a:ext uri="{FF2B5EF4-FFF2-40B4-BE49-F238E27FC236}">
                <a16:creationId xmlns:a16="http://schemas.microsoft.com/office/drawing/2014/main" id="{CA231E88-E3FF-035B-7929-E60650A431DF}"/>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9B7EC12E-228D-7118-19BC-6DCAF72812F5}"/>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9C7299-1FE3-F9D0-E3B7-8E40EBC9F1B9}"/>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7422F6-836E-75FF-00A2-7AA7F9A59616}"/>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749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10EDC-EBD9-8A03-4DB8-4D82152B5E28}"/>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B854D329-58B4-5428-D9C8-B5E2EC82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D0E201B-6D52-732E-9814-F9264D012EE2}"/>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771E8E1F-9618-5321-AA18-CE787F047BCD}"/>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0" name="Title 9">
            <a:extLst>
              <a:ext uri="{FF2B5EF4-FFF2-40B4-BE49-F238E27FC236}">
                <a16:creationId xmlns:a16="http://schemas.microsoft.com/office/drawing/2014/main" id="{95760C36-2243-FE49-D255-7B35AAAD724A}"/>
              </a:ext>
            </a:extLst>
          </p:cNvPr>
          <p:cNvSpPr>
            <a:spLocks noGrp="1"/>
          </p:cNvSpPr>
          <p:nvPr>
            <p:ph type="title"/>
          </p:nvPr>
        </p:nvSpPr>
        <p:spPr>
          <a:xfrm>
            <a:off x="2062648" y="365125"/>
            <a:ext cx="9062552" cy="1325563"/>
          </a:xfrm>
        </p:spPr>
        <p:txBody>
          <a:bodyPr>
            <a:normAutofit/>
          </a:bodyPr>
          <a:lstStyle/>
          <a:p>
            <a:r>
              <a:rPr lang="en-IN" b="1" dirty="0">
                <a:solidFill>
                  <a:schemeClr val="accent1">
                    <a:lumMod val="60000"/>
                    <a:lumOff val="40000"/>
                  </a:schemeClr>
                </a:solidFill>
                <a:latin typeface="Times New Roman" panose="02020603050405020304" pitchFamily="18" charset="0"/>
                <a:cs typeface="Times New Roman" panose="02020603050405020304" pitchFamily="18" charset="0"/>
              </a:rPr>
              <a:t>Journey of Identity formation :</a:t>
            </a:r>
            <a:br>
              <a:rPr lang="en-US" dirty="0">
                <a:latin typeface="Times New Roman" panose="02020603050405020304" pitchFamily="18" charset="0"/>
                <a:cs typeface="Times New Roman" panose="02020603050405020304" pitchFamily="18" charset="0"/>
              </a:rPr>
            </a:br>
            <a:endParaRPr lang="en-US" b="1" dirty="0">
              <a:solidFill>
                <a:schemeClr val="accent1">
                  <a:lumMod val="60000"/>
                  <a:lumOff val="40000"/>
                </a:schemeClr>
              </a:solidFill>
              <a:latin typeface="Times New Roman" panose="02020603050405020304" pitchFamily="18" charset="0"/>
              <a:cs typeface="Times New Roman" panose="02020603050405020304" pitchFamily="18" charset="0"/>
            </a:endParaRPr>
          </a:p>
        </p:txBody>
      </p:sp>
      <p:sp>
        <p:nvSpPr>
          <p:cNvPr id="8" name="Text Placeholder 2">
            <a:extLst>
              <a:ext uri="{FF2B5EF4-FFF2-40B4-BE49-F238E27FC236}">
                <a16:creationId xmlns:a16="http://schemas.microsoft.com/office/drawing/2014/main" id="{78F96344-C637-F83C-9ED8-CC3596B17933}"/>
              </a:ext>
            </a:extLst>
          </p:cNvPr>
          <p:cNvSpPr txBox="1">
            <a:spLocks/>
          </p:cNvSpPr>
          <p:nvPr/>
        </p:nvSpPr>
        <p:spPr>
          <a:xfrm>
            <a:off x="541391" y="1467678"/>
            <a:ext cx="5194927" cy="82391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latin typeface="+mj-lt"/>
            </a:endParaRPr>
          </a:p>
          <a:p>
            <a:r>
              <a:rPr lang="en-US" sz="3000" b="1" dirty="0">
                <a:solidFill>
                  <a:srgbClr val="0070C0"/>
                </a:solidFill>
                <a:latin typeface="Times New Roman" panose="02020603050405020304" pitchFamily="18" charset="0"/>
                <a:cs typeface="Times New Roman" panose="02020603050405020304" pitchFamily="18" charset="0"/>
              </a:rPr>
              <a:t>Changes towards independence </a:t>
            </a:r>
          </a:p>
          <a:p>
            <a:endParaRPr lang="en-US" dirty="0">
              <a:latin typeface="+mj-lt"/>
            </a:endParaRPr>
          </a:p>
        </p:txBody>
      </p:sp>
      <p:sp>
        <p:nvSpPr>
          <p:cNvPr id="9" name="Text Placeholder 8">
            <a:extLst>
              <a:ext uri="{FF2B5EF4-FFF2-40B4-BE49-F238E27FC236}">
                <a16:creationId xmlns:a16="http://schemas.microsoft.com/office/drawing/2014/main" id="{09687668-0AB3-4B5B-53A9-164316DF4C10}"/>
              </a:ext>
            </a:extLst>
          </p:cNvPr>
          <p:cNvSpPr txBox="1">
            <a:spLocks/>
          </p:cNvSpPr>
          <p:nvPr/>
        </p:nvSpPr>
        <p:spPr>
          <a:xfrm>
            <a:off x="5830594" y="1454505"/>
            <a:ext cx="4851400" cy="82391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mj-lt"/>
              </a:rPr>
              <a:t>  </a:t>
            </a:r>
          </a:p>
          <a:p>
            <a:r>
              <a:rPr lang="en-US" sz="3000" b="1" dirty="0">
                <a:solidFill>
                  <a:srgbClr val="0070C0"/>
                </a:solidFill>
                <a:latin typeface="Times New Roman" panose="02020603050405020304" pitchFamily="18" charset="0"/>
                <a:cs typeface="Times New Roman" panose="02020603050405020304" pitchFamily="18" charset="0"/>
              </a:rPr>
              <a:t>How adults look at it </a:t>
            </a:r>
          </a:p>
          <a:p>
            <a:endParaRPr lang="en-US" dirty="0">
              <a:latin typeface="+mj-lt"/>
            </a:endParaRPr>
          </a:p>
        </p:txBody>
      </p:sp>
      <p:sp>
        <p:nvSpPr>
          <p:cNvPr id="13" name="Content Placeholder 7">
            <a:extLst>
              <a:ext uri="{FF2B5EF4-FFF2-40B4-BE49-F238E27FC236}">
                <a16:creationId xmlns:a16="http://schemas.microsoft.com/office/drawing/2014/main" id="{FD0BD552-18BA-C093-AC0A-F98CFCF291FD}"/>
              </a:ext>
            </a:extLst>
          </p:cNvPr>
          <p:cNvSpPr txBox="1">
            <a:spLocks/>
          </p:cNvSpPr>
          <p:nvPr/>
        </p:nvSpPr>
        <p:spPr>
          <a:xfrm>
            <a:off x="839788" y="2351069"/>
            <a:ext cx="5157787"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latin typeface="Calibri" panose="020F0502020204030204" pitchFamily="34" charset="0"/>
                <a:cs typeface="Calibri" panose="020F0502020204030204" pitchFamily="34" charset="0"/>
              </a:rPr>
              <a:t>Distances from elders </a:t>
            </a:r>
          </a:p>
          <a:p>
            <a:r>
              <a:rPr lang="en-IN" dirty="0">
                <a:latin typeface="Calibri" panose="020F0502020204030204" pitchFamily="34" charset="0"/>
                <a:cs typeface="Calibri" panose="020F0502020204030204" pitchFamily="34" charset="0"/>
              </a:rPr>
              <a:t>Explores/experiments </a:t>
            </a:r>
            <a:endParaRPr lang="en-IN" dirty="0">
              <a:solidFill>
                <a:srgbClr val="FF0000"/>
              </a:solidFill>
              <a:latin typeface="Calibri" panose="020F0502020204030204" pitchFamily="34" charset="0"/>
              <a:cs typeface="Calibri" panose="020F0502020204030204" pitchFamily="34" charset="0"/>
            </a:endParaRPr>
          </a:p>
          <a:p>
            <a:r>
              <a:rPr lang="en-IN" dirty="0">
                <a:latin typeface="Calibri" panose="020F0502020204030204" pitchFamily="34" charset="0"/>
                <a:cs typeface="Calibri" panose="020F0502020204030204" pitchFamily="34" charset="0"/>
              </a:rPr>
              <a:t>Questions rules/norms </a:t>
            </a:r>
          </a:p>
          <a:p>
            <a:r>
              <a:rPr lang="en-IN" dirty="0">
                <a:latin typeface="Calibri" panose="020F0502020204030204" pitchFamily="34" charset="0"/>
                <a:cs typeface="Calibri" panose="020F0502020204030204" pitchFamily="34" charset="0"/>
              </a:rPr>
              <a:t> Breaks the boundaries </a:t>
            </a:r>
          </a:p>
          <a:p>
            <a:r>
              <a:rPr lang="en-IN" dirty="0">
                <a:latin typeface="Calibri" panose="020F0502020204030204" pitchFamily="34" charset="0"/>
                <a:cs typeface="Calibri" panose="020F0502020204030204" pitchFamily="34" charset="0"/>
              </a:rPr>
              <a:t>Tries to find out alternative</a:t>
            </a:r>
          </a:p>
          <a:p>
            <a:pPr marL="0" indent="0">
              <a:buFont typeface="Arial" panose="020B0604020202020204" pitchFamily="34" charset="0"/>
              <a:buNone/>
            </a:pPr>
            <a:r>
              <a:rPr lang="en-IN" dirty="0">
                <a:latin typeface="Calibri" panose="020F0502020204030204" pitchFamily="34" charset="0"/>
                <a:cs typeface="Calibri" panose="020F0502020204030204" pitchFamily="34" charset="0"/>
              </a:rPr>
              <a:t>   goals &amp; paths</a:t>
            </a:r>
            <a:endParaRPr lang="en-US" dirty="0">
              <a:solidFill>
                <a:srgbClr val="FF0000"/>
              </a:solidFill>
              <a:latin typeface="Calibri" panose="020F0502020204030204" pitchFamily="34" charset="0"/>
              <a:cs typeface="Calibri" panose="020F0502020204030204" pitchFamily="34" charset="0"/>
            </a:endParaRPr>
          </a:p>
          <a:p>
            <a:endParaRPr lang="en-US" dirty="0">
              <a:latin typeface="Times New Roman" panose="02020603050405020304" pitchFamily="18" charset="0"/>
              <a:cs typeface="Times New Roman" panose="02020603050405020304" pitchFamily="18" charset="0"/>
            </a:endParaRPr>
          </a:p>
        </p:txBody>
      </p:sp>
      <p:sp>
        <p:nvSpPr>
          <p:cNvPr id="14" name="Content Placeholder 10">
            <a:extLst>
              <a:ext uri="{FF2B5EF4-FFF2-40B4-BE49-F238E27FC236}">
                <a16:creationId xmlns:a16="http://schemas.microsoft.com/office/drawing/2014/main" id="{8CCC9BDC-9EB6-2239-7629-195EC2A205EF}"/>
              </a:ext>
            </a:extLst>
          </p:cNvPr>
          <p:cNvSpPr txBox="1">
            <a:spLocks/>
          </p:cNvSpPr>
          <p:nvPr/>
        </p:nvSpPr>
        <p:spPr>
          <a:xfrm>
            <a:off x="5664202" y="2373607"/>
            <a:ext cx="4317152" cy="3086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dirty="0">
                <a:solidFill>
                  <a:srgbClr val="C00000"/>
                </a:solidFill>
                <a:latin typeface="Calibri" panose="020F0502020204030204" pitchFamily="34" charset="0"/>
                <a:cs typeface="Calibri" panose="020F0502020204030204" pitchFamily="34" charset="0"/>
              </a:rPr>
              <a:t>Lost in his own world</a:t>
            </a:r>
          </a:p>
          <a:p>
            <a:r>
              <a:rPr lang="en-IN" dirty="0">
                <a:solidFill>
                  <a:srgbClr val="C00000"/>
                </a:solidFill>
                <a:latin typeface="Calibri" panose="020F0502020204030204" pitchFamily="34" charset="0"/>
                <a:cs typeface="Calibri" panose="020F0502020204030204" pitchFamily="34" charset="0"/>
              </a:rPr>
              <a:t>Risk taking behaviour </a:t>
            </a:r>
          </a:p>
          <a:p>
            <a:r>
              <a:rPr lang="en-IN" dirty="0">
                <a:solidFill>
                  <a:srgbClr val="C00000"/>
                </a:solidFill>
                <a:latin typeface="Calibri" panose="020F0502020204030204" pitchFamily="34" charset="0"/>
                <a:cs typeface="Calibri" panose="020F0502020204030204" pitchFamily="34" charset="0"/>
              </a:rPr>
              <a:t>Disobedient, Defiant </a:t>
            </a:r>
          </a:p>
          <a:p>
            <a:r>
              <a:rPr lang="en-IN" dirty="0">
                <a:solidFill>
                  <a:srgbClr val="C00000"/>
                </a:solidFill>
                <a:latin typeface="Calibri" panose="020F0502020204030204" pitchFamily="34" charset="0"/>
                <a:cs typeface="Calibri" panose="020F0502020204030204" pitchFamily="34" charset="0"/>
              </a:rPr>
              <a:t>Noncompliant, Undisciplined</a:t>
            </a:r>
          </a:p>
          <a:p>
            <a:r>
              <a:rPr lang="en-IN" dirty="0">
                <a:solidFill>
                  <a:srgbClr val="C00000"/>
                </a:solidFill>
                <a:latin typeface="Calibri" panose="020F0502020204030204" pitchFamily="34" charset="0"/>
                <a:cs typeface="Calibri" panose="020F0502020204030204" pitchFamily="34" charset="0"/>
              </a:rPr>
              <a:t>Over smart</a:t>
            </a:r>
            <a:endParaRPr lang="en-US" dirty="0">
              <a:solidFill>
                <a:srgbClr val="C00000"/>
              </a:solidFill>
              <a:latin typeface="Calibri" panose="020F0502020204030204" pitchFamily="34" charset="0"/>
              <a:cs typeface="Calibri" panose="020F0502020204030204" pitchFamily="34" charset="0"/>
            </a:endParaRPr>
          </a:p>
          <a:p>
            <a:endParaRPr lang="en-US"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00714FB-3591-0196-096D-C57482BD3BAB}"/>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58C07674-EE4E-3DDA-F175-A54D47682E44}"/>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69345C-4F18-DE7E-3CE0-1D49B50EED6C}"/>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F0314C6-8487-560E-38D6-F563B868FD81}"/>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2" name="Picture 2" descr="Confused young woman with jigsaw puzzles rebuild personality or identity. Frustrated unhappy girl recover from depression or mental psychological problems. Rehabilitation. Vector illustration.">
            <a:extLst>
              <a:ext uri="{FF2B5EF4-FFF2-40B4-BE49-F238E27FC236}">
                <a16:creationId xmlns:a16="http://schemas.microsoft.com/office/drawing/2014/main" id="{502B192D-5D83-46D9-458A-1C5DDE382B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712" r="12881" b="11513"/>
          <a:stretch/>
        </p:blipFill>
        <p:spPr bwMode="auto">
          <a:xfrm>
            <a:off x="9450804" y="2714174"/>
            <a:ext cx="2643113" cy="247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46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10EDC-EBD9-8A03-4DB8-4D82152B5E28}"/>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B854D329-58B4-5428-D9C8-B5E2EC82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D0E201B-6D52-732E-9814-F9264D012EE2}"/>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771E8E1F-9618-5321-AA18-CE787F047BCD}"/>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8" name="Title 1">
            <a:extLst>
              <a:ext uri="{FF2B5EF4-FFF2-40B4-BE49-F238E27FC236}">
                <a16:creationId xmlns:a16="http://schemas.microsoft.com/office/drawing/2014/main" id="{0FE88282-C46D-96C6-E44F-F8EEAEC38770}"/>
              </a:ext>
            </a:extLst>
          </p:cNvPr>
          <p:cNvSpPr>
            <a:spLocks noGrp="1"/>
          </p:cNvSpPr>
          <p:nvPr>
            <p:ph type="title"/>
          </p:nvPr>
        </p:nvSpPr>
        <p:spPr>
          <a:xfrm>
            <a:off x="1105356" y="706163"/>
            <a:ext cx="9981288" cy="83055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IN" sz="3500" b="1" dirty="0">
                <a:ln w="11430"/>
                <a:solidFill>
                  <a:schemeClr val="accent1">
                    <a:lumMod val="60000"/>
                    <a:lumOff val="40000"/>
                  </a:schemeClr>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Stages  of adolescence: Age brackets may vary </a:t>
            </a:r>
          </a:p>
        </p:txBody>
      </p:sp>
      <p:sp>
        <p:nvSpPr>
          <p:cNvPr id="12" name="Text Placeholder 2">
            <a:extLst>
              <a:ext uri="{FF2B5EF4-FFF2-40B4-BE49-F238E27FC236}">
                <a16:creationId xmlns:a16="http://schemas.microsoft.com/office/drawing/2014/main" id="{7AFD82BD-631B-C560-6D26-1A2A24B1D01F}"/>
              </a:ext>
            </a:extLst>
          </p:cNvPr>
          <p:cNvSpPr txBox="1">
            <a:spLocks/>
          </p:cNvSpPr>
          <p:nvPr/>
        </p:nvSpPr>
        <p:spPr>
          <a:xfrm>
            <a:off x="1392866" y="1520320"/>
            <a:ext cx="2922119" cy="576262"/>
          </a:xfrm>
          <a:prstGeom prst="rect">
            <a:avLst/>
          </a:prstGeom>
          <a:solidFill>
            <a:schemeClr val="accent3">
              <a:lumMod val="20000"/>
              <a:lumOff val="80000"/>
            </a:schemeClr>
          </a:solidFill>
          <a:ln>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atin typeface="Times New Roman" panose="02020603050405020304" pitchFamily="18" charset="0"/>
                <a:cs typeface="Times New Roman" panose="02020603050405020304" pitchFamily="18" charset="0"/>
              </a:rPr>
              <a:t>Early  (9-12 yrs) </a:t>
            </a:r>
            <a:endParaRPr lang="en-IN" dirty="0">
              <a:latin typeface="Times New Roman" panose="02020603050405020304" pitchFamily="18" charset="0"/>
              <a:cs typeface="Times New Roman" panose="02020603050405020304" pitchFamily="18" charset="0"/>
            </a:endParaRPr>
          </a:p>
        </p:txBody>
      </p:sp>
      <p:sp>
        <p:nvSpPr>
          <p:cNvPr id="13" name="Text Placeholder 4">
            <a:extLst>
              <a:ext uri="{FF2B5EF4-FFF2-40B4-BE49-F238E27FC236}">
                <a16:creationId xmlns:a16="http://schemas.microsoft.com/office/drawing/2014/main" id="{96D601B8-10A7-64FE-716E-A9DB417B5A1E}"/>
              </a:ext>
            </a:extLst>
          </p:cNvPr>
          <p:cNvSpPr txBox="1">
            <a:spLocks/>
          </p:cNvSpPr>
          <p:nvPr/>
        </p:nvSpPr>
        <p:spPr>
          <a:xfrm>
            <a:off x="4660900" y="1520320"/>
            <a:ext cx="3065427" cy="576262"/>
          </a:xfrm>
          <a:prstGeom prst="rect">
            <a:avLst/>
          </a:prstGeom>
          <a:solidFill>
            <a:schemeClr val="accent5">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atin typeface="Times New Roman" panose="02020603050405020304" pitchFamily="18" charset="0"/>
                <a:cs typeface="Times New Roman" panose="02020603050405020304" pitchFamily="18" charset="0"/>
              </a:rPr>
              <a:t>Middle(13-16 yrs)</a:t>
            </a:r>
            <a:endParaRPr lang="en-IN" dirty="0">
              <a:latin typeface="Times New Roman" panose="02020603050405020304" pitchFamily="18" charset="0"/>
              <a:cs typeface="Times New Roman" panose="02020603050405020304" pitchFamily="18" charset="0"/>
            </a:endParaRPr>
          </a:p>
        </p:txBody>
      </p:sp>
      <p:sp>
        <p:nvSpPr>
          <p:cNvPr id="14" name="Text Placeholder 6">
            <a:extLst>
              <a:ext uri="{FF2B5EF4-FFF2-40B4-BE49-F238E27FC236}">
                <a16:creationId xmlns:a16="http://schemas.microsoft.com/office/drawing/2014/main" id="{8BB96CAC-D008-0E2D-B67C-C3F628457770}"/>
              </a:ext>
            </a:extLst>
          </p:cNvPr>
          <p:cNvSpPr txBox="1">
            <a:spLocks/>
          </p:cNvSpPr>
          <p:nvPr/>
        </p:nvSpPr>
        <p:spPr>
          <a:xfrm>
            <a:off x="8009828" y="1541405"/>
            <a:ext cx="2877251" cy="576262"/>
          </a:xfrm>
          <a:prstGeom prst="rect">
            <a:avLst/>
          </a:prstGeom>
          <a:solidFill>
            <a:schemeClr val="accent6">
              <a:lumMod val="20000"/>
              <a:lumOff val="80000"/>
            </a:schemeClr>
          </a:solidFill>
          <a:ln>
            <a:solidFill>
              <a:srgbClr val="FFC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a:latin typeface="Times New Roman" panose="02020603050405020304" pitchFamily="18" charset="0"/>
                <a:cs typeface="Times New Roman" panose="02020603050405020304" pitchFamily="18" charset="0"/>
              </a:rPr>
              <a:t>Late (17-19 yrs)</a:t>
            </a:r>
            <a:endParaRPr lang="en-IN" dirty="0">
              <a:latin typeface="Times New Roman" panose="02020603050405020304" pitchFamily="18" charset="0"/>
              <a:cs typeface="Times New Roman" panose="02020603050405020304" pitchFamily="18" charset="0"/>
            </a:endParaRPr>
          </a:p>
        </p:txBody>
      </p:sp>
      <p:sp>
        <p:nvSpPr>
          <p:cNvPr id="21" name="Text Placeholder 3">
            <a:extLst>
              <a:ext uri="{FF2B5EF4-FFF2-40B4-BE49-F238E27FC236}">
                <a16:creationId xmlns:a16="http://schemas.microsoft.com/office/drawing/2014/main" id="{258008AC-AE85-ACDC-5537-4BE898CD46E4}"/>
              </a:ext>
            </a:extLst>
          </p:cNvPr>
          <p:cNvSpPr txBox="1">
            <a:spLocks/>
          </p:cNvSpPr>
          <p:nvPr/>
        </p:nvSpPr>
        <p:spPr>
          <a:xfrm>
            <a:off x="1392866" y="2259552"/>
            <a:ext cx="2922119" cy="3589338"/>
          </a:xfrm>
          <a:prstGeom prst="rect">
            <a:avLst/>
          </a:prstGeom>
          <a:solidFill>
            <a:schemeClr val="accent3">
              <a:lumMod val="20000"/>
              <a:lumOff val="80000"/>
            </a:schemeClr>
          </a:solidFill>
          <a:ln>
            <a:solidFill>
              <a:srgbClr val="FFC000"/>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IN" dirty="0">
                <a:latin typeface="Times New Roman" panose="02020603050405020304" pitchFamily="18" charset="0"/>
                <a:cs typeface="Times New Roman" panose="02020603050405020304" pitchFamily="18" charset="0"/>
              </a:rPr>
              <a:t>Bodily changes begin, earlier in girls than boys </a:t>
            </a:r>
          </a:p>
          <a:p>
            <a:pPr marL="457200" indent="-457200"/>
            <a:r>
              <a:rPr lang="en-IN" dirty="0">
                <a:latin typeface="Times New Roman" panose="02020603050405020304" pitchFamily="18" charset="0"/>
                <a:cs typeface="Times New Roman" panose="02020603050405020304" pitchFamily="18" charset="0"/>
              </a:rPr>
              <a:t>Thinking /behaviour more like children </a:t>
            </a:r>
          </a:p>
          <a:p>
            <a:pPr marL="457200" indent="-457200"/>
            <a:r>
              <a:rPr lang="en-IN" dirty="0">
                <a:latin typeface="Times New Roman" panose="02020603050405020304" pitchFamily="18" charset="0"/>
                <a:cs typeface="Times New Roman" panose="02020603050405020304" pitchFamily="18" charset="0"/>
              </a:rPr>
              <a:t>Curious about their growth </a:t>
            </a:r>
          </a:p>
        </p:txBody>
      </p:sp>
      <p:sp>
        <p:nvSpPr>
          <p:cNvPr id="22" name="Text Placeholder 5">
            <a:extLst>
              <a:ext uri="{FF2B5EF4-FFF2-40B4-BE49-F238E27FC236}">
                <a16:creationId xmlns:a16="http://schemas.microsoft.com/office/drawing/2014/main" id="{7BBB391E-362D-084C-F0F1-6745CC9B07B6}"/>
              </a:ext>
            </a:extLst>
          </p:cNvPr>
          <p:cNvSpPr txBox="1">
            <a:spLocks/>
          </p:cNvSpPr>
          <p:nvPr/>
        </p:nvSpPr>
        <p:spPr>
          <a:xfrm>
            <a:off x="4660900" y="2259552"/>
            <a:ext cx="3065427" cy="3630890"/>
          </a:xfrm>
          <a:prstGeom prst="rect">
            <a:avLst/>
          </a:prstGeom>
          <a:solidFill>
            <a:schemeClr val="accent5">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IN" dirty="0">
                <a:latin typeface="Times New Roman" panose="02020603050405020304" pitchFamily="18" charset="0"/>
                <a:cs typeface="Times New Roman" panose="02020603050405020304" pitchFamily="18" charset="0"/>
              </a:rPr>
              <a:t>Bodily changes at peak</a:t>
            </a:r>
          </a:p>
          <a:p>
            <a:pPr marL="457200" indent="-457200"/>
            <a:r>
              <a:rPr lang="en-IN" dirty="0">
                <a:latin typeface="Times New Roman" panose="02020603050405020304" pitchFamily="18" charset="0"/>
                <a:cs typeface="Times New Roman" panose="02020603050405020304" pitchFamily="18" charset="0"/>
              </a:rPr>
              <a:t>Expect recognition &amp; importance as  individuals  </a:t>
            </a:r>
          </a:p>
        </p:txBody>
      </p:sp>
      <p:sp>
        <p:nvSpPr>
          <p:cNvPr id="23" name="Text Placeholder 7">
            <a:extLst>
              <a:ext uri="{FF2B5EF4-FFF2-40B4-BE49-F238E27FC236}">
                <a16:creationId xmlns:a16="http://schemas.microsoft.com/office/drawing/2014/main" id="{67C06461-E0E0-528D-907B-0D6960A2AE90}"/>
              </a:ext>
            </a:extLst>
          </p:cNvPr>
          <p:cNvSpPr txBox="1">
            <a:spLocks/>
          </p:cNvSpPr>
          <p:nvPr/>
        </p:nvSpPr>
        <p:spPr>
          <a:xfrm>
            <a:off x="8009828" y="2301104"/>
            <a:ext cx="2907273" cy="3589338"/>
          </a:xfrm>
          <a:prstGeom prst="rect">
            <a:avLst/>
          </a:prstGeom>
          <a:solidFill>
            <a:schemeClr val="accent6">
              <a:lumMod val="20000"/>
              <a:lumOff val="80000"/>
            </a:schemeClr>
          </a:solidFill>
          <a:ln>
            <a:solidFill>
              <a:srgbClr val="FFC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IN" dirty="0">
                <a:latin typeface="Times New Roman" panose="02020603050405020304" pitchFamily="18" charset="0"/>
                <a:cs typeface="Times New Roman" panose="02020603050405020304" pitchFamily="18" charset="0"/>
              </a:rPr>
              <a:t>Nearly adult physique</a:t>
            </a:r>
          </a:p>
          <a:p>
            <a:pPr marL="457200" indent="-457200"/>
            <a:r>
              <a:rPr lang="en-IN" dirty="0">
                <a:latin typeface="Times New Roman" panose="02020603050405020304" pitchFamily="18" charset="0"/>
                <a:cs typeface="Times New Roman" panose="02020603050405020304" pitchFamily="18" charset="0"/>
              </a:rPr>
              <a:t>Ready for self care in most domains </a:t>
            </a:r>
          </a:p>
          <a:p>
            <a:pPr marL="0" indent="0">
              <a:buNone/>
            </a:pPr>
            <a:r>
              <a:rPr lang="en-IN" dirty="0">
                <a:latin typeface="Times New Roman" panose="02020603050405020304" pitchFamily="18" charset="0"/>
                <a:cs typeface="Times New Roman" panose="02020603050405020304" pitchFamily="18" charset="0"/>
              </a:rPr>
              <a:t>     (ex. travel, planning, money)</a:t>
            </a:r>
          </a:p>
          <a:p>
            <a:endParaRPr lang="en-IN"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F7A648F-11E2-C75A-9E6A-BDEF9F22CCD6}"/>
              </a:ext>
            </a:extLst>
          </p:cNvPr>
          <p:cNvGrpSpPr/>
          <p:nvPr/>
        </p:nvGrpSpPr>
        <p:grpSpPr>
          <a:xfrm>
            <a:off x="325728" y="0"/>
            <a:ext cx="507279" cy="5860064"/>
            <a:chOff x="325728" y="0"/>
            <a:chExt cx="507279" cy="5860064"/>
          </a:xfrm>
        </p:grpSpPr>
        <p:sp>
          <p:nvSpPr>
            <p:cNvPr id="3" name="Rectangle 2">
              <a:extLst>
                <a:ext uri="{FF2B5EF4-FFF2-40B4-BE49-F238E27FC236}">
                  <a16:creationId xmlns:a16="http://schemas.microsoft.com/office/drawing/2014/main" id="{D3B752DE-C6D1-EA61-183D-085E12567803}"/>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844DB55-8767-B8FA-E1CD-8AC2F5410003}"/>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3BB53B-007D-4B08-7AA2-57CC89C32F40}"/>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72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 calcmode="lin" valueType="num">
                                      <p:cBhvr additive="base">
                                        <p:cTn id="1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 calcmode="lin" valueType="num">
                                      <p:cBhvr additive="base">
                                        <p:cTn id="15"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anim calcmode="lin" valueType="num">
                                      <p:cBhvr additive="base">
                                        <p:cTn id="21"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2">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
                                            <p:txEl>
                                              <p:pRg st="1" end="1"/>
                                            </p:txEl>
                                          </p:spTgt>
                                        </p:tgtEl>
                                        <p:attrNameLst>
                                          <p:attrName>style.visibility</p:attrName>
                                        </p:attrNameLst>
                                      </p:cBhvr>
                                      <p:to>
                                        <p:strVal val="visible"/>
                                      </p:to>
                                    </p:set>
                                    <p:anim calcmode="lin" valueType="num">
                                      <p:cBhvr additive="base">
                                        <p:cTn id="2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 calcmode="lin" valueType="num">
                                      <p:cBhvr additive="base">
                                        <p:cTn id="3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 calcmode="lin" valueType="num">
                                      <p:cBhvr additive="base">
                                        <p:cTn id="35"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 calcmode="lin" valueType="num">
                                      <p:cBhvr additive="base">
                                        <p:cTn id="39"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810EDC-EBD9-8A03-4DB8-4D82152B5E28}"/>
            </a:ext>
          </a:extLst>
        </p:cNvPr>
        <p:cNvGrpSpPr/>
        <p:nvPr/>
      </p:nvGrpSpPr>
      <p:grpSpPr>
        <a:xfrm>
          <a:off x="0" y="0"/>
          <a:ext cx="0" cy="0"/>
          <a:chOff x="0" y="0"/>
          <a:chExt cx="0" cy="0"/>
        </a:xfrm>
      </p:grpSpPr>
      <p:pic>
        <p:nvPicPr>
          <p:cNvPr id="4" name="Picture 2" descr="Pedicriticon Pune 2023">
            <a:extLst>
              <a:ext uri="{FF2B5EF4-FFF2-40B4-BE49-F238E27FC236}">
                <a16:creationId xmlns:a16="http://schemas.microsoft.com/office/drawing/2014/main" id="{B854D329-58B4-5428-D9C8-B5E2EC82A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48" y="-5564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1D0E201B-6D52-732E-9814-F9264D012EE2}"/>
              </a:ext>
            </a:extLst>
          </p:cNvPr>
          <p:cNvPicPr>
            <a:picLocks noChangeAspect="1"/>
          </p:cNvPicPr>
          <p:nvPr/>
        </p:nvPicPr>
        <p:blipFill>
          <a:blip r:embed="rId4"/>
          <a:stretch>
            <a:fillRect/>
          </a:stretch>
        </p:blipFill>
        <p:spPr>
          <a:xfrm>
            <a:off x="10489352" y="101139"/>
            <a:ext cx="900000" cy="900000"/>
          </a:xfrm>
          <a:prstGeom prst="rect">
            <a:avLst/>
          </a:prstGeom>
        </p:spPr>
      </p:pic>
      <p:sp>
        <p:nvSpPr>
          <p:cNvPr id="6" name="Process 4">
            <a:extLst>
              <a:ext uri="{FF2B5EF4-FFF2-40B4-BE49-F238E27FC236}">
                <a16:creationId xmlns:a16="http://schemas.microsoft.com/office/drawing/2014/main" id="{771E8E1F-9618-5321-AA18-CE787F047BCD}"/>
              </a:ext>
            </a:extLst>
          </p:cNvPr>
          <p:cNvSpPr/>
          <p:nvPr/>
        </p:nvSpPr>
        <p:spPr>
          <a:xfrm>
            <a:off x="3087757" y="6464013"/>
            <a:ext cx="6679095"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lumMod val="50000"/>
                  </a:schemeClr>
                </a:solidFill>
              </a:rPr>
              <a:t>IAP-Adolescent Health Academy: T-TEACH MODULE</a:t>
            </a:r>
          </a:p>
        </p:txBody>
      </p:sp>
      <p:sp>
        <p:nvSpPr>
          <p:cNvPr id="15" name="TextBox 14">
            <a:extLst>
              <a:ext uri="{FF2B5EF4-FFF2-40B4-BE49-F238E27FC236}">
                <a16:creationId xmlns:a16="http://schemas.microsoft.com/office/drawing/2014/main" id="{EF20C53F-9B84-7F68-8851-1F5D90F3B8C2}"/>
              </a:ext>
            </a:extLst>
          </p:cNvPr>
          <p:cNvSpPr txBox="1"/>
          <p:nvPr/>
        </p:nvSpPr>
        <p:spPr>
          <a:xfrm>
            <a:off x="3048000" y="5318861"/>
            <a:ext cx="6096000" cy="461665"/>
          </a:xfrm>
          <a:prstGeom prst="rect">
            <a:avLst/>
          </a:prstGeom>
          <a:noFill/>
        </p:spPr>
        <p:txBody>
          <a:bodyPr wrap="square">
            <a:spAutoFit/>
          </a:bodyPr>
          <a:lstStyle/>
          <a:p>
            <a:pPr algn="ctr"/>
            <a:r>
              <a:rPr lang="en-IN" sz="2400" b="1" i="1" dirty="0">
                <a:latin typeface="Times New Roman" panose="02020603050405020304" pitchFamily="18" charset="0"/>
                <a:cs typeface="Times New Roman" panose="02020603050405020304" pitchFamily="18" charset="0"/>
              </a:rPr>
              <a:t>Finally figures out his own unique persona</a:t>
            </a:r>
          </a:p>
        </p:txBody>
      </p:sp>
      <p:pic>
        <p:nvPicPr>
          <p:cNvPr id="7" name="Picture 2" descr="Late Bloomers: Why Good Things Come to Those Who Wait - Knowledge at Wharton">
            <a:extLst>
              <a:ext uri="{FF2B5EF4-FFF2-40B4-BE49-F238E27FC236}">
                <a16:creationId xmlns:a16="http://schemas.microsoft.com/office/drawing/2014/main" id="{43DC7B3B-D289-A798-454D-72A65E616E69}"/>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6892"/>
          <a:stretch/>
        </p:blipFill>
        <p:spPr bwMode="auto">
          <a:xfrm>
            <a:off x="2285769" y="860793"/>
            <a:ext cx="7234750" cy="437498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A0FBD6B-69E1-67C1-8AE6-CC92E82C4848}"/>
              </a:ext>
            </a:extLst>
          </p:cNvPr>
          <p:cNvGrpSpPr/>
          <p:nvPr/>
        </p:nvGrpSpPr>
        <p:grpSpPr>
          <a:xfrm>
            <a:off x="325728" y="0"/>
            <a:ext cx="507279" cy="5860064"/>
            <a:chOff x="325728" y="0"/>
            <a:chExt cx="507279" cy="5860064"/>
          </a:xfrm>
        </p:grpSpPr>
        <p:sp>
          <p:nvSpPr>
            <p:cNvPr id="8" name="Rectangle 7">
              <a:extLst>
                <a:ext uri="{FF2B5EF4-FFF2-40B4-BE49-F238E27FC236}">
                  <a16:creationId xmlns:a16="http://schemas.microsoft.com/office/drawing/2014/main" id="{1C468913-C8B7-3CA0-15CD-36CFC8EF01C1}"/>
                </a:ext>
              </a:extLst>
            </p:cNvPr>
            <p:cNvSpPr/>
            <p:nvPr/>
          </p:nvSpPr>
          <p:spPr>
            <a:xfrm>
              <a:off x="325728" y="0"/>
              <a:ext cx="253800" cy="560899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9205EF6-4372-3A75-83A7-DF46A98F3049}"/>
                </a:ext>
              </a:extLst>
            </p:cNvPr>
            <p:cNvSpPr/>
            <p:nvPr/>
          </p:nvSpPr>
          <p:spPr>
            <a:xfrm>
              <a:off x="579528" y="0"/>
              <a:ext cx="253479" cy="922919"/>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FBDA54-3570-B511-41AB-F9A1C6097F53}"/>
                </a:ext>
              </a:extLst>
            </p:cNvPr>
            <p:cNvSpPr/>
            <p:nvPr/>
          </p:nvSpPr>
          <p:spPr>
            <a:xfrm>
              <a:off x="325728" y="5700988"/>
              <a:ext cx="253800" cy="159076"/>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38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3470F9E-6FF1-45AE-A7D6-342C7780BC1F}" vid="{F2CD3B6A-807E-423E-90DB-5B43F2529D9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1" id="{B3470F9E-6FF1-45AE-A7D6-342C7780BC1F}" vid="{F2CD3B6A-807E-423E-90DB-5B43F2529D90}"/>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Theme1</Template>
  <TotalTime>0</TotalTime>
  <Words>5266</Words>
  <Application>Microsoft Office PowerPoint</Application>
  <PresentationFormat>Widescreen</PresentationFormat>
  <Paragraphs>584</Paragraphs>
  <Slides>38</Slides>
  <Notes>36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38</vt:i4>
      </vt:variant>
    </vt:vector>
  </HeadingPairs>
  <TitlesOfParts>
    <vt:vector size="48" baseType="lpstr">
      <vt:lpstr>Aptos</vt:lpstr>
      <vt:lpstr>Aptos Display</vt:lpstr>
      <vt:lpstr>Arial</vt:lpstr>
      <vt:lpstr>Calibri</vt:lpstr>
      <vt:lpstr>Times New Roman</vt:lpstr>
      <vt:lpstr>Wingdings</vt:lpstr>
      <vt:lpstr>Theme1</vt:lpstr>
      <vt:lpstr>1_Office Theme</vt:lpstr>
      <vt:lpstr>1_Theme1</vt:lpstr>
      <vt:lpstr>2_Office Theme</vt:lpstr>
      <vt:lpstr>PowerPoint Presentation</vt:lpstr>
      <vt:lpstr>PowerPoint Presentation</vt:lpstr>
      <vt:lpstr>PowerPoint Presentation</vt:lpstr>
      <vt:lpstr>PowerPoint Presentation</vt:lpstr>
      <vt:lpstr>Objectives: </vt:lpstr>
      <vt:lpstr>Aim of adolescence :         Identity formation</vt:lpstr>
      <vt:lpstr>Journey of Identity formation : </vt:lpstr>
      <vt:lpstr>Stages  of adolescence: Age brackets may vary </vt:lpstr>
      <vt:lpstr>PowerPoint Presentation</vt:lpstr>
      <vt:lpstr>Brain – Most important part                                 to Grow &amp; Mature   </vt:lpstr>
      <vt:lpstr>Difference in Higher brain functions</vt:lpstr>
      <vt:lpstr>Brain is still underdeveloped      Under construction &amp; accident prone </vt:lpstr>
      <vt:lpstr>Emotional Development</vt:lpstr>
      <vt:lpstr>Self Concept</vt:lpstr>
      <vt:lpstr>Relationship with parents/ Family</vt:lpstr>
      <vt:lpstr>Sexual Orientation</vt:lpstr>
      <vt:lpstr>Implications on Classroom Academics</vt:lpstr>
      <vt:lpstr>Implications on Classroom Behaviour</vt:lpstr>
      <vt:lpstr>Situation 1:</vt:lpstr>
      <vt:lpstr>Early Adolescence (9-12 yrs)</vt:lpstr>
      <vt:lpstr>Situation 2:</vt:lpstr>
      <vt:lpstr>    Middle adolescence: (13-16 yrs)</vt:lpstr>
      <vt:lpstr>Situation 3:</vt:lpstr>
      <vt:lpstr>Late Adolescence(17-19 yrs)</vt:lpstr>
      <vt:lpstr>                         Behaviour     Normal                                  Worrisome </vt:lpstr>
      <vt:lpstr>  Atypical Behaviour: </vt:lpstr>
      <vt:lpstr>Activity: Case scenario -1</vt:lpstr>
      <vt:lpstr>          Probable  reactions  </vt:lpstr>
      <vt:lpstr>         Activity: Case scenario - 2</vt:lpstr>
      <vt:lpstr>                   Likely answers: </vt:lpstr>
      <vt:lpstr>How to use this window of opportunity                                          </vt:lpstr>
      <vt:lpstr>Provide Learning Moments</vt:lpstr>
      <vt:lpstr>Offer Healthy Challenges</vt:lpstr>
      <vt:lpstr>Life skills: Expressions through arts </vt:lpstr>
      <vt:lpstr>     Collaborate with students </vt:lpstr>
      <vt:lpstr>Further tips:</vt:lpstr>
      <vt:lpstr>Lets Sum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Adolescent behaviour</dc:title>
  <dc:creator/>
  <cp:lastModifiedBy/>
  <cp:revision>107</cp:revision>
  <dcterms:created xsi:type="dcterms:W3CDTF">2024-08-19T14:37:15Z</dcterms:created>
  <dcterms:modified xsi:type="dcterms:W3CDTF">2025-01-19T14:34:21Z</dcterms:modified>
</cp:coreProperties>
</file>