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4"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embeddedFontLst>
    <p:embeddedFont>
      <p:font typeface="Arial Black" panose="020B0A04020102020204" pitchFamily="34" charset="0"/>
      <p:regular r:id="rId37"/>
      <p:bold r:id="rId38"/>
    </p:embeddedFont>
    <p:embeddedFont>
      <p:font typeface="Play"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FoitaYyWCiaiSXoQLmRN4w==" hashData="YmhsSYhulnvcwNrCOuAoi1H62Q5bALum7U5+WWwmrdNY2DUrajuAp5p3+32F8icF+W+p3qhBAUrijF0IfCDI0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SVADHrUee2LX1wa+DoLtkGUoW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50C19E-E855-42B8-974E-46CBB89EB221}">
  <a:tblStyle styleId="{2050C19E-E855-42B8-974E-46CBB89EB221}"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80" d="100"/>
          <a:sy n="80" d="100"/>
        </p:scale>
        <p:origin x="462" y="39"/>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20"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Times New Roman"/>
              <a:buNone/>
            </a:pPr>
            <a:r>
              <a:rPr lang="en-IN">
                <a:latin typeface="Times New Roman"/>
                <a:ea typeface="Times New Roman"/>
                <a:cs typeface="Times New Roman"/>
                <a:sym typeface="Times New Roman"/>
              </a:rPr>
              <a:t> </a:t>
            </a:r>
            <a:r>
              <a:rPr lang="en-IN" sz="1200">
                <a:latin typeface="Times New Roman"/>
                <a:ea typeface="Times New Roman"/>
                <a:cs typeface="Times New Roman"/>
                <a:sym typeface="Times New Roman"/>
              </a:rPr>
              <a:t>The non medical use of substance including drugs that changes an individual’s mental health and affects all dimensions of health adversely is known as substance misuse. </a:t>
            </a:r>
            <a:endParaRPr/>
          </a:p>
          <a:p>
            <a:pPr marL="0" lvl="0" indent="0" algn="l" rtl="0">
              <a:spcBef>
                <a:spcPts val="0"/>
              </a:spcBef>
              <a:spcAft>
                <a:spcPts val="0"/>
              </a:spcAft>
              <a:buNone/>
            </a:pPr>
            <a:endParaRPr/>
          </a:p>
        </p:txBody>
      </p:sp>
      <p:sp>
        <p:nvSpPr>
          <p:cNvPr id="410" name="Google Shape;4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Times New Roman"/>
              <a:buNone/>
            </a:pPr>
            <a:r>
              <a:rPr lang="en-IN">
                <a:latin typeface="Times New Roman"/>
                <a:ea typeface="Times New Roman"/>
                <a:cs typeface="Times New Roman"/>
                <a:sym typeface="Times New Roman"/>
              </a:rPr>
              <a:t> </a:t>
            </a:r>
            <a:r>
              <a:rPr lang="en-IN" sz="1200">
                <a:latin typeface="Times New Roman"/>
                <a:ea typeface="Times New Roman"/>
                <a:cs typeface="Times New Roman"/>
                <a:sym typeface="Times New Roman"/>
              </a:rPr>
              <a:t>The non medical use of substance including drugs that changes an individual’s mental health and affects all dimensions of health adversely is known as substance misuse. </a:t>
            </a:r>
            <a:r>
              <a:rPr lang="en-IN">
                <a:latin typeface="Times New Roman"/>
                <a:ea typeface="Times New Roman"/>
                <a:cs typeface="Times New Roman"/>
                <a:sym typeface="Times New Roman"/>
              </a:rPr>
              <a:t>Substance</a:t>
            </a:r>
            <a:r>
              <a:rPr lang="en-IN" sz="1200">
                <a:latin typeface="Times New Roman"/>
                <a:ea typeface="Times New Roman"/>
                <a:cs typeface="Times New Roman"/>
                <a:sym typeface="Times New Roman"/>
              </a:rPr>
              <a:t> use during adolescence interferes with health brain development, leads to adverse outcomes like injury, </a:t>
            </a:r>
            <a:r>
              <a:rPr lang="en-IN">
                <a:latin typeface="Times New Roman"/>
                <a:ea typeface="Times New Roman"/>
                <a:cs typeface="Times New Roman"/>
                <a:sym typeface="Times New Roman"/>
              </a:rPr>
              <a:t>school dropouts, financial issues, criminality, loss of life, higher rates of physical and mental illness &amp; also potential for progression to addiction.</a:t>
            </a:r>
            <a:endParaRPr/>
          </a:p>
          <a:p>
            <a:pPr marL="0" lvl="0" indent="0" algn="l" rtl="0">
              <a:spcBef>
                <a:spcPts val="0"/>
              </a:spcBef>
              <a:spcAft>
                <a:spcPts val="0"/>
              </a:spcAft>
              <a:buNone/>
            </a:pPr>
            <a:endParaRPr/>
          </a:p>
        </p:txBody>
      </p:sp>
      <p:sp>
        <p:nvSpPr>
          <p:cNvPr id="435" name="Google Shape;4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a:t>All categories of drugs cause ill health and have potential for addiction. Different states in India have different cutoff ages for use of different licit substances. Example 18 yrs for smoking, 21 yrs for alcohol in some states and 25 yrs for alcohol in some other states. Some states are dry states for alcohol.</a:t>
            </a:r>
            <a:endParaRPr/>
          </a:p>
        </p:txBody>
      </p:sp>
      <p:sp>
        <p:nvSpPr>
          <p:cNvPr id="451" name="Google Shape;4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IN"/>
              <a:t>Slide bars show Alcohol, cannabis , opiod, inhalants (glue, thinner, petrol etc),(2-3% use)  tobacco.(10% use) </a:t>
            </a:r>
            <a:r>
              <a:rPr lang="en-IN" b="1">
                <a:latin typeface="Times New Roman"/>
                <a:ea typeface="Times New Roman"/>
                <a:cs typeface="Times New Roman"/>
                <a:sym typeface="Times New Roman"/>
              </a:rPr>
              <a:t>Common substances used in India</a:t>
            </a:r>
            <a:r>
              <a:rPr lang="en-IN">
                <a:latin typeface="Times New Roman"/>
                <a:ea typeface="Times New Roman"/>
                <a:cs typeface="Times New Roman"/>
                <a:sym typeface="Times New Roman"/>
              </a:rPr>
              <a:t>Tobacco,Alcohol,Marijuana,Cannabis,Inhalants( fumes of household cleaners, glues, adhesives, paints, thinners, petrol, whiteners, nail polish removers, shoe polish and pens). Cannabis: bhang considered legal while ganja(marijuana) and charas( hashish) are illegal. Tobacco consumed as gutkha, khaini, zarda or smoking as cigarettes and e cigars. Alcohol such as beer, vodka, rum, whisky though society has approved in moderation REMEMBER the message should go out straight that NO SUBSTANCE USE AMONG ADOLESCENTS.</a:t>
            </a:r>
            <a:endParaRPr/>
          </a:p>
          <a:p>
            <a:pPr marL="0" lvl="0" indent="0" algn="l" rtl="0">
              <a:lnSpc>
                <a:spcPct val="110000"/>
              </a:lnSpc>
              <a:spcBef>
                <a:spcPts val="0"/>
              </a:spcBef>
              <a:spcAft>
                <a:spcPts val="0"/>
              </a:spcAft>
              <a:buClr>
                <a:schemeClr val="dk1"/>
              </a:buClr>
              <a:buSzPts val="1200"/>
              <a:buFont typeface="Arial"/>
              <a:buNone/>
            </a:pPr>
            <a:endParaRPr/>
          </a:p>
        </p:txBody>
      </p:sp>
      <p:sp>
        <p:nvSpPr>
          <p:cNvPr id="480" name="Google Shape;4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C00000"/>
              </a:buClr>
              <a:buSzPts val="1200"/>
              <a:buFont typeface="Times New Roman"/>
              <a:buNone/>
            </a:pPr>
            <a:r>
              <a:rPr lang="en-IN" sz="1200">
                <a:solidFill>
                  <a:srgbClr val="C00000"/>
                </a:solidFill>
                <a:latin typeface="Times New Roman"/>
                <a:ea typeface="Times New Roman"/>
                <a:cs typeface="Times New Roman"/>
                <a:sym typeface="Times New Roman"/>
              </a:rPr>
              <a:t> Why are some teens more vulnerable? Though they know it is harmful? Usually they have poor positive coping , parents /family members may be using drugs, drugs may be freely available to them, close friends may be using and they may try drugs just to show that they are bold or can belong to the group. Sometimes they use to keep them awake for studies/sports participation too.</a:t>
            </a:r>
            <a:r>
              <a:rPr lang="en-IN"/>
              <a:t>The incidence among adolescence is increasing due to changes in lifestyle, family structure, peer pressure, lack of coping skills, lack of guidance, influence of media, lack of media literacy, easy availability and desire to experiment</a:t>
            </a:r>
            <a:endParaRPr/>
          </a:p>
          <a:p>
            <a:pPr marL="0" lvl="0" indent="0" algn="l" rtl="0">
              <a:lnSpc>
                <a:spcPct val="110000"/>
              </a:lnSpc>
              <a:spcBef>
                <a:spcPts val="0"/>
              </a:spcBef>
              <a:spcAft>
                <a:spcPts val="0"/>
              </a:spcAft>
              <a:buClr>
                <a:srgbClr val="C00000"/>
              </a:buClr>
              <a:buSzPts val="1200"/>
              <a:buFont typeface="Times New Roman"/>
              <a:buNone/>
            </a:pPr>
            <a:r>
              <a:rPr lang="en-IN">
                <a:solidFill>
                  <a:srgbClr val="C00000"/>
                </a:solidFill>
                <a:latin typeface="Times New Roman"/>
                <a:ea typeface="Times New Roman"/>
                <a:cs typeface="Times New Roman"/>
                <a:sym typeface="Times New Roman"/>
              </a:rPr>
              <a:t>The vulnerable groups being males, illiterate teens, unemployed, street children, school drop outs, college campuses, hostels, abused adolescents, those with mental disorders or chronic diseases.</a:t>
            </a:r>
            <a:endParaRPr>
              <a:solidFill>
                <a:srgbClr val="C00000"/>
              </a:solidFill>
              <a:latin typeface="Times New Roman"/>
              <a:ea typeface="Times New Roman"/>
              <a:cs typeface="Times New Roman"/>
              <a:sym typeface="Times New Roman"/>
            </a:endParaRPr>
          </a:p>
        </p:txBody>
      </p:sp>
      <p:sp>
        <p:nvSpPr>
          <p:cNvPr id="495" name="Google Shape;4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IN"/>
              <a:t>Adolescence is a period of exploration and experimentation. Many risky behaviours like substance abuse have their onset in adolescence. Substance use before the age of 18 years is associated with an eightfold greater likelihood of developing substance dependence in adulthood. Even the first use of a substance may result in tragic consequences of injury/fatality/drug crime correlation or victimization e.g cannabis intake is linked with murder, inhalants with rape and opioids with snatching related crimes...</a:t>
            </a:r>
            <a:r>
              <a:rPr lang="en-IN" sz="1200">
                <a:solidFill>
                  <a:srgbClr val="000000"/>
                </a:solidFill>
                <a:latin typeface="Calibri"/>
                <a:ea typeface="Calibri"/>
                <a:cs typeface="Calibri"/>
                <a:sym typeface="Calibri"/>
              </a:rPr>
              <a:t>When someone experiences something rewarding or uses an addictive substance, neurons in the dopamine-producing areas in the brain are activated and dopamine levels rise and makes them to feel good. </a:t>
            </a:r>
            <a:r>
              <a:rPr lang="en-IN" sz="1200">
                <a:latin typeface="Calibri"/>
                <a:ea typeface="Calibri"/>
                <a:cs typeface="Calibri"/>
                <a:sym typeface="Calibri"/>
              </a:rPr>
              <a:t>Potential risks are likely to be greater in adolescence – a period of greater biological, social and psychological transitions, than in adulthood. Brain regions associated with a desire for attention, feedback, and reinforcement from peers (The limbic system) become increasingly sensitive beginnings in early adolescence and regions associated with mature self control: prefrontal cortex is not fully developed until adulthood. Parental monitoring and developmentally appropriate limit setting thus is critical.</a:t>
            </a:r>
            <a:r>
              <a:rPr lang="en-IN"/>
              <a:t>Addiction means inability to stop the use or craving! Substance controls the person rather than person controlling the substance(when to use/how much to use/not to use etc)</a:t>
            </a:r>
            <a:endParaRPr/>
          </a:p>
        </p:txBody>
      </p:sp>
      <p:sp>
        <p:nvSpPr>
          <p:cNvPr id="526" name="Google Shape;5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None/>
            </a:pPr>
            <a:r>
              <a:rPr lang="en-IN"/>
              <a:t>As you notice all symptoms(complaints) and signs(what you see) are nonspecific. If a teen has vague aches and pains and is suddenly doing badly in studies/play, getting into fights with friends/family/teachers/authority, you could suspect drug use. Teens don’t reveal the same. We need to get indirect clues as above</a:t>
            </a:r>
            <a:endParaRPr/>
          </a:p>
        </p:txBody>
      </p:sp>
      <p:sp>
        <p:nvSpPr>
          <p:cNvPr id="546" name="Google Shape;54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TRIAL: experimentation can occur without the desire to continue drug use but may lead to regular use</a:t>
            </a:r>
            <a:endParaRPr/>
          </a:p>
          <a:p>
            <a:pPr marL="0" lvl="0" indent="0" algn="l" rtl="0">
              <a:spcBef>
                <a:spcPts val="0"/>
              </a:spcBef>
              <a:spcAft>
                <a:spcPts val="0"/>
              </a:spcAft>
              <a:buNone/>
            </a:pPr>
            <a:r>
              <a:rPr lang="en-IN"/>
              <a:t>REGULAR USE: loss of coping skills and social functioning decreases</a:t>
            </a:r>
            <a:endParaRPr/>
          </a:p>
          <a:p>
            <a:pPr marL="0" lvl="0" indent="0" algn="l" rtl="0">
              <a:spcBef>
                <a:spcPts val="0"/>
              </a:spcBef>
              <a:spcAft>
                <a:spcPts val="0"/>
              </a:spcAft>
              <a:buNone/>
            </a:pPr>
            <a:r>
              <a:rPr lang="en-IN"/>
              <a:t>ABUSE: Continued use despite the social and legal cosequences and preoccupation with the drug. </a:t>
            </a:r>
            <a:endParaRPr/>
          </a:p>
          <a:p>
            <a:pPr marL="0" lvl="0" indent="0" algn="l" rtl="0">
              <a:spcBef>
                <a:spcPts val="0"/>
              </a:spcBef>
              <a:spcAft>
                <a:spcPts val="0"/>
              </a:spcAft>
              <a:buNone/>
            </a:pPr>
            <a:r>
              <a:rPr lang="en-IN"/>
              <a:t>PHYSICAL/psychological  ADDICTION: Withdrawal symptoms(headache,tremors,diarrhoea and irritability/unruly behaviour/anger</a:t>
            </a:r>
            <a:endParaRPr/>
          </a:p>
          <a:p>
            <a:pPr marL="0" lvl="0" indent="0" algn="l" rtl="0">
              <a:spcBef>
                <a:spcPts val="0"/>
              </a:spcBef>
              <a:spcAft>
                <a:spcPts val="0"/>
              </a:spcAft>
              <a:buNone/>
            </a:pPr>
            <a:endParaRPr/>
          </a:p>
        </p:txBody>
      </p:sp>
      <p:sp>
        <p:nvSpPr>
          <p:cNvPr id="580" name="Google Shape;5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Times New Roman"/>
              <a:buNone/>
            </a:pPr>
            <a:r>
              <a:rPr lang="en-IN">
                <a:latin typeface="Times New Roman"/>
                <a:ea typeface="Times New Roman"/>
                <a:cs typeface="Times New Roman"/>
                <a:sym typeface="Times New Roman"/>
              </a:rPr>
              <a:t>Amar’s STORY:  Amar studying in class X was a meritorious student, good in both academics and extracurricular activities. He had many friends too.. His friends suggested that he  try alcohol. Wanting to fit into the group, under peer pressure, he yielded to his friends and it was found in his water bottle one day....when another student took a sip and complained to the teachers! How should we handle this? Can he be taught to say NO to peer pressure &amp; how? Lets see....</a:t>
            </a:r>
            <a:endParaRPr/>
          </a:p>
          <a:p>
            <a:pPr marL="0" lvl="0" indent="0" algn="l" rtl="0">
              <a:spcBef>
                <a:spcPts val="0"/>
              </a:spcBef>
              <a:spcAft>
                <a:spcPts val="0"/>
              </a:spcAft>
              <a:buNone/>
            </a:pPr>
            <a:endParaRPr/>
          </a:p>
        </p:txBody>
      </p:sp>
      <p:sp>
        <p:nvSpPr>
          <p:cNvPr id="596" name="Google Shape;5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IN"/>
              <a:t>Sunil was a state level cricket player at his school. He was preparing for his upcoming tournament and was very stressed about his performance. With the intention to accomplish his dreams to perform better and to reduce his stress, he gave in to smoking (as suggested by a senior)and then to other drugs, which seemed to give him more energy and enthusiasm initially. This continued from days to weeks and then to months, when one day he was seen like this....unconscious in the field. </a:t>
            </a:r>
            <a:endParaRPr/>
          </a:p>
          <a:p>
            <a:pPr marL="0" lvl="0" indent="0" algn="l" rtl="0">
              <a:spcBef>
                <a:spcPts val="0"/>
              </a:spcBef>
              <a:spcAft>
                <a:spcPts val="0"/>
              </a:spcAft>
              <a:buNone/>
            </a:pPr>
            <a:endParaRPr/>
          </a:p>
        </p:txBody>
      </p:sp>
      <p:sp>
        <p:nvSpPr>
          <p:cNvPr id="616" name="Google Shape;61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Lets see answers to all these questions.....First of all any drug used for non medical use amounts to drug abuse. Drug ABUSE IS CONSUMPTION OF ANY illicit drugs &lt; 18 years or any IILLICIT DRUGS irrespective of their age, it not just means reaching a point of addiction (when it interferes with health and normal functioning) Any drug use, even occasional, can lead to drug abuse or addictive use , when user has no control, and experiences harmful effects. Adolescents are more at risk for this due to their immature brain.  Therefore we need zero tolerance for any drug use . All students should be taught to ‘say NO “ to drugs and never use it anytime, even in small quantity.</a:t>
            </a:r>
            <a:endParaRPr/>
          </a:p>
          <a:p>
            <a:pPr marL="0" lvl="0" indent="0" algn="l" rtl="0">
              <a:spcBef>
                <a:spcPts val="0"/>
              </a:spcBef>
              <a:spcAft>
                <a:spcPts val="0"/>
              </a:spcAft>
              <a:buNone/>
            </a:pPr>
            <a:r>
              <a:rPr lang="en-IN"/>
              <a:t>Do’s: If found to be using any substance, speak one on one to the student, explain the ill effects of Substance Misuse, risk of addiction and how to break the habit. Refer those already severely addicted(like Sunil), to a paediatric/adolescent  doctor for help in stopping use . </a:t>
            </a:r>
            <a:endParaRPr/>
          </a:p>
          <a:p>
            <a:pPr marL="0" lvl="0" indent="0" algn="l" rtl="0">
              <a:spcBef>
                <a:spcPts val="0"/>
              </a:spcBef>
              <a:spcAft>
                <a:spcPts val="0"/>
              </a:spcAft>
              <a:buNone/>
            </a:pPr>
            <a:r>
              <a:rPr lang="en-IN"/>
              <a:t>Dont’s: Do not punish the child, don’t complain immediately to authorities without first talking to the child, don’t be judgemental, don’t make it shameful by using insulting words in public/in front of peers.</a:t>
            </a:r>
            <a:endParaRPr/>
          </a:p>
          <a:p>
            <a:pPr marL="0" lvl="0" indent="0" algn="l" rtl="0">
              <a:spcBef>
                <a:spcPts val="0"/>
              </a:spcBef>
              <a:spcAft>
                <a:spcPts val="0"/>
              </a:spcAft>
              <a:buNone/>
            </a:pPr>
            <a:r>
              <a:rPr lang="en-IN"/>
              <a:t>Remember that the adolescent is a victim of the drug and a victim of ignorance/poor coping and not a criminal. The true criminal is the drug and the circumstances of availability and sale.</a:t>
            </a:r>
            <a:endParaRPr/>
          </a:p>
        </p:txBody>
      </p:sp>
      <p:sp>
        <p:nvSpPr>
          <p:cNvPr id="635" name="Google Shape;63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50" name="Google Shape;65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Life skills are a set of abilities that help people deal with everyday challenges and problems. The 10 essential WHO life skills include self awareness, empathy, effective communication, critical and creative thinking, decision making, problem solving, interpersonal skills, coping with stress and managing emotions.</a:t>
            </a:r>
            <a:endParaRPr/>
          </a:p>
        </p:txBody>
      </p:sp>
      <p:sp>
        <p:nvSpPr>
          <p:cNvPr id="668" name="Google Shape;6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Ask the teachers to enact each of the above situation..for e.g you have been called to a late night party where you are forced to take alcohol</a:t>
            </a:r>
            <a:endParaRPr/>
          </a:p>
          <a:p>
            <a:pPr marL="0" lvl="0" indent="0" algn="l" rtl="0">
              <a:spcBef>
                <a:spcPts val="0"/>
              </a:spcBef>
              <a:spcAft>
                <a:spcPts val="0"/>
              </a:spcAft>
              <a:buNone/>
            </a:pPr>
            <a:r>
              <a:rPr lang="en-IN"/>
              <a:t>Polite refusal: say no thanks</a:t>
            </a:r>
            <a:endParaRPr/>
          </a:p>
          <a:p>
            <a:pPr marL="0" lvl="0" indent="0" algn="l" rtl="0">
              <a:spcBef>
                <a:spcPts val="0"/>
              </a:spcBef>
              <a:spcAft>
                <a:spcPts val="0"/>
              </a:spcAft>
              <a:buNone/>
            </a:pPr>
            <a:r>
              <a:rPr lang="en-IN"/>
              <a:t>Give a reason: I don’t like beer/alcohol</a:t>
            </a:r>
            <a:endParaRPr/>
          </a:p>
          <a:p>
            <a:pPr marL="0" lvl="0" indent="0" algn="l" rtl="0">
              <a:spcBef>
                <a:spcPts val="0"/>
              </a:spcBef>
              <a:spcAft>
                <a:spcPts val="0"/>
              </a:spcAft>
              <a:buNone/>
            </a:pPr>
            <a:r>
              <a:rPr lang="en-IN"/>
              <a:t>Be firm: No thanks I don’t like it</a:t>
            </a:r>
            <a:endParaRPr/>
          </a:p>
          <a:p>
            <a:pPr marL="0" lvl="0" indent="0" algn="l" rtl="0">
              <a:spcBef>
                <a:spcPts val="0"/>
              </a:spcBef>
              <a:spcAft>
                <a:spcPts val="0"/>
              </a:spcAft>
              <a:buNone/>
            </a:pPr>
            <a:r>
              <a:rPr lang="en-IN"/>
              <a:t>Walk away: say No and walk away after you say it</a:t>
            </a:r>
            <a:endParaRPr/>
          </a:p>
          <a:p>
            <a:pPr marL="0" lvl="0" indent="0" algn="l" rtl="0">
              <a:spcBef>
                <a:spcPts val="0"/>
              </a:spcBef>
              <a:spcAft>
                <a:spcPts val="0"/>
              </a:spcAft>
              <a:buNone/>
            </a:pPr>
            <a:r>
              <a:rPr lang="en-IN"/>
              <a:t>Cold shoulder: keep going as if you did not hear the person. However not the best approach to use with friends</a:t>
            </a:r>
            <a:endParaRPr/>
          </a:p>
          <a:p>
            <a:pPr marL="0" lvl="0" indent="0" algn="l" rtl="0">
              <a:spcBef>
                <a:spcPts val="0"/>
              </a:spcBef>
              <a:spcAft>
                <a:spcPts val="0"/>
              </a:spcAft>
              <a:buNone/>
            </a:pPr>
            <a:r>
              <a:rPr lang="en-IN"/>
              <a:t>Give an alternative: I don’t like beer I will take juice instead</a:t>
            </a:r>
            <a:endParaRPr/>
          </a:p>
          <a:p>
            <a:pPr marL="0" lvl="0" indent="0" algn="l" rtl="0">
              <a:spcBef>
                <a:spcPts val="0"/>
              </a:spcBef>
              <a:spcAft>
                <a:spcPts val="0"/>
              </a:spcAft>
              <a:buNone/>
            </a:pPr>
            <a:r>
              <a:rPr lang="en-IN"/>
              <a:t>Reverse the pressure: What did I just tell you? Were you listening?</a:t>
            </a:r>
            <a:endParaRPr/>
          </a:p>
          <a:p>
            <a:pPr marL="0" lvl="0" indent="0" algn="l" rtl="0">
              <a:spcBef>
                <a:spcPts val="0"/>
              </a:spcBef>
              <a:spcAft>
                <a:spcPts val="0"/>
              </a:spcAft>
              <a:buNone/>
            </a:pPr>
            <a:r>
              <a:rPr lang="en-IN"/>
              <a:t>Avoid the situation: Just stay away from the situation if you know that people will pressurize you</a:t>
            </a:r>
            <a:endParaRPr/>
          </a:p>
          <a:p>
            <a:pPr marL="0" lvl="0" indent="0" algn="l" rtl="0">
              <a:spcBef>
                <a:spcPts val="0"/>
              </a:spcBef>
              <a:spcAft>
                <a:spcPts val="0"/>
              </a:spcAft>
              <a:buNone/>
            </a:pPr>
            <a:r>
              <a:rPr lang="en-IN"/>
              <a:t>Strength in numbers: Befriend people who will support your decision not to drink alcohol</a:t>
            </a:r>
            <a:endParaRPr/>
          </a:p>
          <a:p>
            <a:pPr marL="0" lvl="0" indent="0" algn="l" rtl="0">
              <a:spcBef>
                <a:spcPts val="0"/>
              </a:spcBef>
              <a:spcAft>
                <a:spcPts val="0"/>
              </a:spcAft>
              <a:buNone/>
            </a:pPr>
            <a:r>
              <a:rPr lang="en-IN"/>
              <a:t>Own your own feelings &amp; Be in control: I am not comfortable doing this, it makes me unhappy.</a:t>
            </a:r>
            <a:endParaRPr/>
          </a:p>
          <a:p>
            <a:pPr marL="0" lvl="0" indent="0" algn="l" rtl="0">
              <a:spcBef>
                <a:spcPts val="0"/>
              </a:spcBef>
              <a:spcAft>
                <a:spcPts val="0"/>
              </a:spcAft>
              <a:buNone/>
            </a:pPr>
            <a:endParaRPr/>
          </a:p>
        </p:txBody>
      </p:sp>
      <p:sp>
        <p:nvSpPr>
          <p:cNvPr id="683" name="Google Shape;6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IN" sz="980" b="0" i="0">
                <a:solidFill>
                  <a:srgbClr val="C00000"/>
                </a:solidFill>
              </a:rPr>
              <a:t>LET’S MANAGE STRESS…cope with day to day challenges that can leave us overwhelmed/feel helpless</a:t>
            </a:r>
            <a:br>
              <a:rPr lang="en-IN" sz="980" b="0" i="0"/>
            </a:br>
            <a:r>
              <a:rPr lang="en-IN" sz="839" b="0" i="0">
                <a:solidFill>
                  <a:srgbClr val="0070C0"/>
                </a:solidFill>
              </a:rPr>
              <a:t>FASTEST STRESS BUSTERS</a:t>
            </a:r>
            <a:r>
              <a:rPr lang="en-IN" sz="560" b="0" i="0">
                <a:solidFill>
                  <a:srgbClr val="002060"/>
                </a:solidFill>
              </a:rPr>
              <a:t>: </a:t>
            </a:r>
            <a:r>
              <a:rPr lang="en-IN" sz="839" b="0" i="0"/>
              <a:t>music / dance / sports /deep breathing</a:t>
            </a:r>
            <a:r>
              <a:rPr lang="en-IN" sz="1120" b="0" i="0"/>
              <a:t>. </a:t>
            </a:r>
            <a:br>
              <a:rPr lang="en-IN" sz="1120" b="0" i="0"/>
            </a:br>
            <a:r>
              <a:rPr lang="en-IN" sz="560" b="0" i="0">
                <a:solidFill>
                  <a:srgbClr val="FF0000"/>
                </a:solidFill>
              </a:rPr>
              <a:t>Long term management:</a:t>
            </a:r>
            <a:endParaRPr/>
          </a:p>
          <a:p>
            <a:pPr marL="0" lvl="0" indent="0" algn="l" rtl="0">
              <a:lnSpc>
                <a:spcPct val="80000"/>
              </a:lnSpc>
              <a:spcBef>
                <a:spcPts val="0"/>
              </a:spcBef>
              <a:spcAft>
                <a:spcPts val="0"/>
              </a:spcAft>
              <a:buNone/>
            </a:pPr>
            <a:r>
              <a:rPr lang="en-IN" sz="839" b="0" i="0">
                <a:solidFill>
                  <a:srgbClr val="002060"/>
                </a:solidFill>
              </a:rPr>
              <a:t>Step 1 Healthy Lifestyle :</a:t>
            </a:r>
            <a:endParaRPr/>
          </a:p>
          <a:p>
            <a:pPr marL="0" lvl="0" indent="0" algn="l" rtl="0">
              <a:lnSpc>
                <a:spcPct val="80000"/>
              </a:lnSpc>
              <a:spcBef>
                <a:spcPts val="0"/>
              </a:spcBef>
              <a:spcAft>
                <a:spcPts val="0"/>
              </a:spcAft>
              <a:buNone/>
            </a:pPr>
            <a:r>
              <a:rPr lang="en-IN" sz="839" b="0" i="0"/>
              <a:t>Eat well , Sleep 8-9 hours  Exercise well – at least 1 hour / day </a:t>
            </a:r>
            <a:endParaRPr/>
          </a:p>
          <a:p>
            <a:pPr marL="0" lvl="0" indent="0" algn="l" rtl="0">
              <a:lnSpc>
                <a:spcPct val="80000"/>
              </a:lnSpc>
              <a:spcBef>
                <a:spcPts val="0"/>
              </a:spcBef>
              <a:spcAft>
                <a:spcPts val="0"/>
              </a:spcAft>
              <a:buNone/>
            </a:pPr>
            <a:r>
              <a:rPr lang="en-IN" sz="839" b="0" i="0"/>
              <a:t>Big NO to Junk food &amp; Substance abuse.</a:t>
            </a:r>
            <a:endParaRPr/>
          </a:p>
          <a:p>
            <a:pPr marL="0" lvl="0" indent="0" algn="l" rtl="0">
              <a:lnSpc>
                <a:spcPct val="80000"/>
              </a:lnSpc>
              <a:spcBef>
                <a:spcPts val="0"/>
              </a:spcBef>
              <a:spcAft>
                <a:spcPts val="0"/>
              </a:spcAft>
              <a:buNone/>
            </a:pPr>
            <a:r>
              <a:rPr lang="en-IN" sz="839" b="0" i="0">
                <a:solidFill>
                  <a:srgbClr val="002060"/>
                </a:solidFill>
              </a:rPr>
              <a:t>Step 2  Taking Care of your Mental Health :</a:t>
            </a:r>
            <a:endParaRPr/>
          </a:p>
          <a:p>
            <a:pPr marL="0" lvl="0" indent="0" algn="l" rtl="0">
              <a:lnSpc>
                <a:spcPct val="80000"/>
              </a:lnSpc>
              <a:spcBef>
                <a:spcPts val="0"/>
              </a:spcBef>
              <a:spcAft>
                <a:spcPts val="0"/>
              </a:spcAft>
              <a:buNone/>
            </a:pPr>
            <a:r>
              <a:rPr lang="en-IN" sz="839" b="0" i="0"/>
              <a:t>Express Your Emotions: Talk / Write.</a:t>
            </a:r>
            <a:endParaRPr/>
          </a:p>
          <a:p>
            <a:pPr marL="0" lvl="0" indent="0" algn="l" rtl="0">
              <a:lnSpc>
                <a:spcPct val="80000"/>
              </a:lnSpc>
              <a:spcBef>
                <a:spcPts val="0"/>
              </a:spcBef>
              <a:spcAft>
                <a:spcPts val="0"/>
              </a:spcAft>
              <a:buNone/>
            </a:pPr>
            <a:r>
              <a:rPr lang="en-IN" sz="839" b="0" i="0"/>
              <a:t>Positive self talk.</a:t>
            </a:r>
            <a:endParaRPr/>
          </a:p>
          <a:p>
            <a:pPr marL="0" lvl="0" indent="0" algn="l" rtl="0">
              <a:lnSpc>
                <a:spcPct val="80000"/>
              </a:lnSpc>
              <a:spcBef>
                <a:spcPts val="0"/>
              </a:spcBef>
              <a:spcAft>
                <a:spcPts val="0"/>
              </a:spcAft>
              <a:buNone/>
            </a:pPr>
            <a:r>
              <a:rPr lang="en-IN" sz="839" b="0" i="0"/>
              <a:t>Time Management &amp; Study Skills </a:t>
            </a:r>
            <a:endParaRPr/>
          </a:p>
          <a:p>
            <a:pPr marL="0" lvl="0" indent="0" algn="l" rtl="0">
              <a:lnSpc>
                <a:spcPct val="80000"/>
              </a:lnSpc>
              <a:spcBef>
                <a:spcPts val="0"/>
              </a:spcBef>
              <a:spcAft>
                <a:spcPts val="0"/>
              </a:spcAft>
              <a:buNone/>
            </a:pPr>
            <a:r>
              <a:rPr lang="en-IN" sz="839" b="0" i="0"/>
              <a:t>Develop Self Confidence, Coping With Emotions, Solving Problems</a:t>
            </a:r>
            <a:endParaRPr/>
          </a:p>
          <a:p>
            <a:pPr marL="0" lvl="0" indent="0" algn="l" rtl="0">
              <a:lnSpc>
                <a:spcPct val="80000"/>
              </a:lnSpc>
              <a:spcBef>
                <a:spcPts val="0"/>
              </a:spcBef>
              <a:spcAft>
                <a:spcPts val="0"/>
              </a:spcAft>
              <a:buNone/>
            </a:pPr>
            <a:r>
              <a:rPr lang="en-IN" sz="839" b="0" i="0"/>
              <a:t>Healthy Media Usage.</a:t>
            </a:r>
            <a:endParaRPr/>
          </a:p>
          <a:p>
            <a:pPr marL="0" lvl="0" indent="0" algn="l" rtl="0">
              <a:lnSpc>
                <a:spcPct val="80000"/>
              </a:lnSpc>
              <a:spcBef>
                <a:spcPts val="0"/>
              </a:spcBef>
              <a:spcAft>
                <a:spcPts val="0"/>
              </a:spcAft>
              <a:buClr>
                <a:srgbClr val="0070C0"/>
              </a:buClr>
              <a:buSzPts val="839"/>
              <a:buFont typeface="Arial"/>
              <a:buNone/>
            </a:pPr>
            <a:r>
              <a:rPr lang="en-IN" sz="839" b="0" i="0">
                <a:solidFill>
                  <a:srgbClr val="0070C0"/>
                </a:solidFill>
              </a:rPr>
              <a:t>Step-3  Relaxation</a:t>
            </a:r>
            <a:endParaRPr/>
          </a:p>
          <a:p>
            <a:pPr marL="0" lvl="0" indent="0" algn="l" rtl="0">
              <a:lnSpc>
                <a:spcPct val="80000"/>
              </a:lnSpc>
              <a:spcBef>
                <a:spcPts val="0"/>
              </a:spcBef>
              <a:spcAft>
                <a:spcPts val="0"/>
              </a:spcAft>
              <a:buNone/>
            </a:pPr>
            <a:r>
              <a:rPr lang="en-IN" sz="839" b="0" i="0"/>
              <a:t>Abdominal ( Bubble ) Breathing: Close your eyes ( even you can do it with your eyes open), slowly breath in for the count of six…then hold for the count of four…&amp; then breath out slowly for the count of six  ( as fully as possible). Repeat the cycle for at least 10 times. </a:t>
            </a:r>
            <a:endParaRPr/>
          </a:p>
          <a:p>
            <a:pPr marL="0" lvl="0" indent="0" algn="l" rtl="0">
              <a:lnSpc>
                <a:spcPct val="80000"/>
              </a:lnSpc>
              <a:spcBef>
                <a:spcPts val="0"/>
              </a:spcBef>
              <a:spcAft>
                <a:spcPts val="0"/>
              </a:spcAft>
              <a:buNone/>
            </a:pPr>
            <a:r>
              <a:rPr lang="en-IN" sz="839" b="0" i="0"/>
              <a:t>Progressive Muscle Relaxation ( Shavaasan)</a:t>
            </a:r>
            <a:endParaRPr/>
          </a:p>
          <a:p>
            <a:pPr marL="0" lvl="0" indent="0" algn="l" rtl="0">
              <a:lnSpc>
                <a:spcPct val="80000"/>
              </a:lnSpc>
              <a:spcBef>
                <a:spcPts val="0"/>
              </a:spcBef>
              <a:spcAft>
                <a:spcPts val="0"/>
              </a:spcAft>
              <a:buNone/>
            </a:pPr>
            <a:r>
              <a:rPr lang="en-IN" sz="839" b="0" i="0"/>
              <a:t>Visualization: imagine yourself at your favourite spot / try to recollect the happy times you spent with your family &amp; friends.</a:t>
            </a:r>
            <a:endParaRPr/>
          </a:p>
          <a:p>
            <a:pPr marL="0" lvl="0" indent="0" algn="l" rtl="0">
              <a:lnSpc>
                <a:spcPct val="80000"/>
              </a:lnSpc>
              <a:spcBef>
                <a:spcPts val="0"/>
              </a:spcBef>
              <a:spcAft>
                <a:spcPts val="0"/>
              </a:spcAft>
              <a:buNone/>
            </a:pPr>
            <a:r>
              <a:rPr lang="en-IN" sz="839" b="0" i="0"/>
              <a:t>Prayer, Meditation : focus on your breathing while letting go of other thoughts without getting attached to them.   </a:t>
            </a:r>
            <a:endParaRPr/>
          </a:p>
          <a:p>
            <a:pPr marL="0" lvl="0" indent="0" algn="l" rtl="0">
              <a:lnSpc>
                <a:spcPct val="80000"/>
              </a:lnSpc>
              <a:spcBef>
                <a:spcPts val="0"/>
              </a:spcBef>
              <a:spcAft>
                <a:spcPts val="0"/>
              </a:spcAft>
              <a:buClr>
                <a:srgbClr val="0070C0"/>
              </a:buClr>
              <a:buSzPts val="839"/>
              <a:buFont typeface="Arial"/>
              <a:buNone/>
            </a:pPr>
            <a:r>
              <a:rPr lang="en-IN" sz="839" b="0" i="0">
                <a:solidFill>
                  <a:srgbClr val="0070C0"/>
                </a:solidFill>
              </a:rPr>
              <a:t>Step- 4 Let’s work as a team, connectedness with friends and family. Involving in fun projec</a:t>
            </a:r>
            <a:r>
              <a:rPr lang="en-IN" sz="839" b="0" i="0"/>
              <a:t>ts &amp; group activities. </a:t>
            </a:r>
            <a:endParaRPr/>
          </a:p>
          <a:p>
            <a:pPr marL="0" lvl="0" indent="0" algn="l" rtl="0">
              <a:lnSpc>
                <a:spcPct val="80000"/>
              </a:lnSpc>
              <a:spcBef>
                <a:spcPts val="0"/>
              </a:spcBef>
              <a:spcAft>
                <a:spcPts val="0"/>
              </a:spcAft>
              <a:buNone/>
            </a:pPr>
            <a:r>
              <a:rPr lang="en-IN" sz="839" b="0" i="0"/>
              <a:t>Make a </a:t>
            </a:r>
            <a:r>
              <a:rPr lang="en-IN" sz="839" b="0" i="0">
                <a:solidFill>
                  <a:srgbClr val="7030A0"/>
                </a:solidFill>
              </a:rPr>
              <a:t>resolution </a:t>
            </a:r>
            <a:r>
              <a:rPr lang="en-IN" sz="839" b="0" i="0"/>
              <a:t>to eat healthy &amp; exercise regularly.</a:t>
            </a:r>
            <a:endParaRPr/>
          </a:p>
          <a:p>
            <a:pPr marL="0" lvl="0" indent="0" algn="l" rtl="0">
              <a:lnSpc>
                <a:spcPct val="80000"/>
              </a:lnSpc>
              <a:spcBef>
                <a:spcPts val="0"/>
              </a:spcBef>
              <a:spcAft>
                <a:spcPts val="0"/>
              </a:spcAft>
              <a:buNone/>
            </a:pPr>
            <a:r>
              <a:rPr lang="en-IN" sz="839" b="0" i="0"/>
              <a:t>e.g. Celebrate small victories go for group cycling / jogging</a:t>
            </a:r>
            <a:endParaRPr/>
          </a:p>
          <a:p>
            <a:pPr marL="0" lvl="0" indent="0" algn="l" rtl="0">
              <a:lnSpc>
                <a:spcPct val="80000"/>
              </a:lnSpc>
              <a:spcBef>
                <a:spcPts val="0"/>
              </a:spcBef>
              <a:spcAft>
                <a:spcPts val="0"/>
              </a:spcAft>
              <a:buNone/>
            </a:pPr>
            <a:r>
              <a:rPr lang="en-IN" sz="839" b="0" i="0"/>
              <a:t>Encourage each other to </a:t>
            </a:r>
            <a:r>
              <a:rPr lang="en-IN" sz="839" b="0" i="0">
                <a:solidFill>
                  <a:srgbClr val="7030A0"/>
                </a:solidFill>
              </a:rPr>
              <a:t>share.</a:t>
            </a:r>
            <a:endParaRPr/>
          </a:p>
          <a:p>
            <a:pPr marL="0" lvl="0" indent="0" algn="l" rtl="0">
              <a:lnSpc>
                <a:spcPct val="80000"/>
              </a:lnSpc>
              <a:spcBef>
                <a:spcPts val="0"/>
              </a:spcBef>
              <a:spcAft>
                <a:spcPts val="0"/>
              </a:spcAft>
              <a:buNone/>
            </a:pPr>
            <a:endParaRPr sz="839" b="0" i="0"/>
          </a:p>
          <a:p>
            <a:pPr marL="0" lvl="0" indent="0" algn="l" rtl="0">
              <a:lnSpc>
                <a:spcPct val="80000"/>
              </a:lnSpc>
              <a:spcBef>
                <a:spcPts val="0"/>
              </a:spcBef>
              <a:spcAft>
                <a:spcPts val="0"/>
              </a:spcAft>
              <a:buNone/>
            </a:pPr>
            <a:endParaRPr sz="839" b="0" i="0"/>
          </a:p>
          <a:p>
            <a:pPr marL="0" lvl="0" indent="0" algn="l" rtl="0">
              <a:lnSpc>
                <a:spcPct val="80000"/>
              </a:lnSpc>
              <a:spcBef>
                <a:spcPts val="0"/>
              </a:spcBef>
              <a:spcAft>
                <a:spcPts val="0"/>
              </a:spcAft>
              <a:buNone/>
            </a:pPr>
            <a:endParaRPr sz="839" b="0" i="0"/>
          </a:p>
          <a:p>
            <a:pPr marL="0" lvl="0" indent="0" algn="l" rtl="0">
              <a:lnSpc>
                <a:spcPct val="80000"/>
              </a:lnSpc>
              <a:spcBef>
                <a:spcPts val="0"/>
              </a:spcBef>
              <a:spcAft>
                <a:spcPts val="0"/>
              </a:spcAft>
              <a:buNone/>
            </a:pPr>
            <a:endParaRPr sz="839" b="0" i="0"/>
          </a:p>
          <a:p>
            <a:pPr marL="0" lvl="0" indent="0" algn="l" rtl="0">
              <a:lnSpc>
                <a:spcPct val="80000"/>
              </a:lnSpc>
              <a:spcBef>
                <a:spcPts val="0"/>
              </a:spcBef>
              <a:spcAft>
                <a:spcPts val="0"/>
              </a:spcAft>
              <a:buNone/>
            </a:pPr>
            <a:endParaRPr sz="839" b="0" i="0"/>
          </a:p>
          <a:p>
            <a:pPr marL="0" lvl="0" indent="0" algn="l" rtl="0">
              <a:lnSpc>
                <a:spcPct val="80000"/>
              </a:lnSpc>
              <a:spcBef>
                <a:spcPts val="0"/>
              </a:spcBef>
              <a:spcAft>
                <a:spcPts val="0"/>
              </a:spcAft>
              <a:buNone/>
            </a:pPr>
            <a:br>
              <a:rPr lang="en-IN" sz="560" b="0" i="0">
                <a:solidFill>
                  <a:srgbClr val="FF0000"/>
                </a:solidFill>
              </a:rPr>
            </a:br>
            <a:endParaRPr sz="839" b="0" i="0"/>
          </a:p>
          <a:p>
            <a:pPr marL="0" lvl="0" indent="0" algn="l" rtl="0">
              <a:lnSpc>
                <a:spcPct val="80000"/>
              </a:lnSpc>
              <a:spcBef>
                <a:spcPts val="0"/>
              </a:spcBef>
              <a:spcAft>
                <a:spcPts val="0"/>
              </a:spcAft>
              <a:buNone/>
            </a:pPr>
            <a:endParaRPr sz="839"/>
          </a:p>
        </p:txBody>
      </p:sp>
      <p:sp>
        <p:nvSpPr>
          <p:cNvPr id="698" name="Google Shape;69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rgbClr val="000000"/>
                </a:solidFill>
                <a:latin typeface="Arial"/>
                <a:ea typeface="Arial"/>
                <a:cs typeface="Arial"/>
                <a:sym typeface="Arial"/>
              </a:rPr>
              <a:t>25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LETS UNDERSTAND THIS WITH AN Example your friend calls you for a Rave party..the OPTIONS available are to go with the friend because you don’t wont to be felt left out/peer pressure; you can stay back at home as it already late and you don’t like such parties; give an option to your friend that we can go to a movie instead or watch a movie at home. CONSEQUENCES: attending the rave party late night is risky( drugs and its exposure can harm the growing brain, safety etc), staying back at home might make the friend feel bad which you don’t intend to do, watching movie together will be like a win win situation for both. So the best option is to spend time together watching a movie at home.</a:t>
            </a:r>
            <a:endParaRPr/>
          </a:p>
        </p:txBody>
      </p:sp>
      <p:sp>
        <p:nvSpPr>
          <p:cNvPr id="723" name="Google Shape;72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39" name="Google Shape;73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Ref: </a:t>
            </a:r>
            <a:r>
              <a:rPr lang="en-IN" sz="1200" b="1">
                <a:solidFill>
                  <a:srgbClr val="231F20"/>
                </a:solidFill>
                <a:latin typeface="Avenir"/>
                <a:ea typeface="Avenir"/>
                <a:cs typeface="Avenir"/>
                <a:sym typeface="Avenir"/>
              </a:rPr>
              <a:t>(RKSK guidelines, Participant’s handbook, for Training of Medical Officers on Adolescent Friendly Health Services, Substance Misuse, 2014)</a:t>
            </a:r>
            <a:endParaRPr/>
          </a:p>
        </p:txBody>
      </p:sp>
      <p:sp>
        <p:nvSpPr>
          <p:cNvPr id="754" name="Google Shape;75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b="1">
                <a:latin typeface="Times New Roman"/>
                <a:ea typeface="Times New Roman"/>
                <a:cs typeface="Times New Roman"/>
                <a:sym typeface="Times New Roman"/>
              </a:rPr>
              <a:t>Ans: 2</a:t>
            </a:r>
            <a:endParaRPr/>
          </a:p>
        </p:txBody>
      </p:sp>
      <p:sp>
        <p:nvSpPr>
          <p:cNvPr id="771" name="Google Shape;77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a:t>Ans:3</a:t>
            </a:r>
            <a:endParaRPr/>
          </a:p>
        </p:txBody>
      </p:sp>
      <p:sp>
        <p:nvSpPr>
          <p:cNvPr id="786" name="Google Shape;78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7" name="Google Shape;3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3"/>
          <p:cNvSpPr txBox="1"/>
          <p:nvPr/>
        </p:nvSpPr>
        <p:spPr>
          <a:xfrm>
            <a:off x="0" y="6492875"/>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Arial"/>
              <a:ea typeface="Arial"/>
              <a:cs typeface="Arial"/>
              <a:sym typeface="Arial"/>
            </a:endParaRPr>
          </a:p>
          <a:p>
            <a:pPr marL="0" marR="0" lvl="0" indent="0" algn="ctr" rtl="0">
              <a:spcBef>
                <a:spcPts val="0"/>
              </a:spcBef>
              <a:spcAft>
                <a:spcPts val="0"/>
              </a:spcAft>
              <a:buNone/>
            </a:pPr>
            <a:r>
              <a:rPr lang="en-IN" sz="1800" b="0" i="0" u="none" strike="noStrike" cap="none">
                <a:solidFill>
                  <a:srgbClr val="7F7F7F"/>
                </a:solidFill>
                <a:latin typeface="Arial"/>
                <a:ea typeface="Arial"/>
                <a:cs typeface="Arial"/>
                <a:sym typeface="Arial"/>
              </a:rPr>
              <a:t>IAP-Adolescent Health Academy: T-TEACH MODULE</a:t>
            </a:r>
            <a:endParaRPr/>
          </a:p>
          <a:p>
            <a:pPr marL="0" marR="0" lvl="0" indent="0" algn="ctr" rtl="0">
              <a:spcBef>
                <a:spcPts val="0"/>
              </a:spcBef>
              <a:spcAft>
                <a:spcPts val="0"/>
              </a:spcAft>
              <a:buNone/>
            </a:pPr>
            <a:endParaRPr sz="2000" b="0" i="0" u="none" strike="noStrike" cap="none">
              <a:solidFill>
                <a:srgbClr val="757575"/>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78"/>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79"/>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2"/>
        <p:cNvGrpSpPr/>
        <p:nvPr/>
      </p:nvGrpSpPr>
      <p:grpSpPr>
        <a:xfrm>
          <a:off x="0" y="0"/>
          <a:ext cx="0" cy="0"/>
          <a:chOff x="0" y="0"/>
          <a:chExt cx="0" cy="0"/>
        </a:xfrm>
      </p:grpSpPr>
      <p:sp>
        <p:nvSpPr>
          <p:cNvPr id="83" name="Google Shape;83;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35"/>
          <p:cNvSpPr txBox="1"/>
          <p:nvPr/>
        </p:nvSpPr>
        <p:spPr>
          <a:xfrm>
            <a:off x="0" y="6492875"/>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Arial"/>
              <a:ea typeface="Arial"/>
              <a:cs typeface="Arial"/>
              <a:sym typeface="Arial"/>
            </a:endParaRPr>
          </a:p>
          <a:p>
            <a:pPr marL="0" marR="0" lvl="0" indent="0" algn="ctr" rtl="0">
              <a:spcBef>
                <a:spcPts val="0"/>
              </a:spcBef>
              <a:spcAft>
                <a:spcPts val="0"/>
              </a:spcAft>
              <a:buNone/>
            </a:pPr>
            <a:r>
              <a:rPr lang="en-IN" sz="1800" b="0" i="0" u="none" strike="noStrike" cap="none">
                <a:solidFill>
                  <a:srgbClr val="7F7F7F"/>
                </a:solidFill>
                <a:latin typeface="Arial"/>
                <a:ea typeface="Arial"/>
                <a:cs typeface="Arial"/>
                <a:sym typeface="Arial"/>
              </a:rPr>
              <a:t>IAP-Adolescent Health Academy: T-TEACH MODULE</a:t>
            </a:r>
            <a:endParaRPr/>
          </a:p>
          <a:p>
            <a:pPr marL="0" marR="0" lvl="0" indent="0" algn="ctr" rtl="0">
              <a:spcBef>
                <a:spcPts val="0"/>
              </a:spcBef>
              <a:spcAft>
                <a:spcPts val="0"/>
              </a:spcAft>
              <a:buNone/>
            </a:pPr>
            <a:endParaRPr sz="2000" b="0" i="0" u="none" strike="noStrike" cap="none">
              <a:solidFill>
                <a:srgbClr val="757575"/>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0"/>
          <p:cNvSpPr txBox="1"/>
          <p:nvPr/>
        </p:nvSpPr>
        <p:spPr>
          <a:xfrm>
            <a:off x="13860" y="6479022"/>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F7F7F"/>
              </a:solidFill>
              <a:latin typeface="Arial"/>
              <a:ea typeface="Arial"/>
              <a:cs typeface="Arial"/>
              <a:sym typeface="Arial"/>
            </a:endParaRPr>
          </a:p>
          <a:p>
            <a:pPr marL="0" marR="0" lvl="0" indent="0" algn="ctr" rtl="0">
              <a:spcBef>
                <a:spcPts val="0"/>
              </a:spcBef>
              <a:spcAft>
                <a:spcPts val="0"/>
              </a:spcAft>
              <a:buNone/>
            </a:pPr>
            <a:r>
              <a:rPr lang="en-IN" sz="1800">
                <a:solidFill>
                  <a:srgbClr val="7F7F7F"/>
                </a:solidFill>
                <a:latin typeface="Arial"/>
                <a:ea typeface="Arial"/>
                <a:cs typeface="Arial"/>
                <a:sym typeface="Arial"/>
              </a:rPr>
              <a:t>IAP-Adolescent Health Academy: T-TEACH MODULE</a:t>
            </a:r>
            <a:endParaRPr/>
          </a:p>
          <a:p>
            <a:pPr marL="0" marR="0" lvl="0" indent="0" algn="ctr" rtl="0">
              <a:spcBef>
                <a:spcPts val="0"/>
              </a:spcBef>
              <a:spcAft>
                <a:spcPts val="0"/>
              </a:spcAft>
              <a:buNone/>
            </a:pPr>
            <a:endParaRPr sz="2000">
              <a:solidFill>
                <a:srgbClr val="757575"/>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0"/>
        <p:cNvGrpSpPr/>
        <p:nvPr/>
      </p:nvGrpSpPr>
      <p:grpSpPr>
        <a:xfrm>
          <a:off x="0" y="0"/>
          <a:ext cx="0" cy="0"/>
          <a:chOff x="0" y="0"/>
          <a:chExt cx="0" cy="0"/>
        </a:xfrm>
      </p:grpSpPr>
      <p:sp>
        <p:nvSpPr>
          <p:cNvPr id="91" name="Google Shape;91;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93" name="Google Shape;9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41"/>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96"/>
        <p:cNvGrpSpPr/>
        <p:nvPr/>
      </p:nvGrpSpPr>
      <p:grpSpPr>
        <a:xfrm>
          <a:off x="0" y="0"/>
          <a:ext cx="0" cy="0"/>
          <a:chOff x="0" y="0"/>
          <a:chExt cx="0" cy="0"/>
        </a:xfrm>
      </p:grpSpPr>
      <p:sp>
        <p:nvSpPr>
          <p:cNvPr id="97" name="Google Shape;9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42"/>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6" name="Google Shape;106;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8" name="Google Shape;108;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43"/>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12"/>
        <p:cNvGrpSpPr/>
        <p:nvPr/>
      </p:nvGrpSpPr>
      <p:grpSpPr>
        <a:xfrm>
          <a:off x="0" y="0"/>
          <a:ext cx="0" cy="0"/>
          <a:chOff x="0" y="0"/>
          <a:chExt cx="0" cy="0"/>
        </a:xfrm>
      </p:grpSpPr>
      <p:sp>
        <p:nvSpPr>
          <p:cNvPr id="113" name="Google Shape;11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5" name="Google Shape;115;p44"/>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7"/>
        <p:cNvGrpSpPr/>
        <p:nvPr/>
      </p:nvGrpSpPr>
      <p:grpSpPr>
        <a:xfrm>
          <a:off x="0" y="0"/>
          <a:ext cx="0" cy="0"/>
          <a:chOff x="0" y="0"/>
          <a:chExt cx="0" cy="0"/>
        </a:xfrm>
      </p:grpSpPr>
      <p:sp>
        <p:nvSpPr>
          <p:cNvPr id="118" name="Google Shape;1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9" name="Google Shape;119;p45"/>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1"/>
        <p:cNvGrpSpPr/>
        <p:nvPr/>
      </p:nvGrpSpPr>
      <p:grpSpPr>
        <a:xfrm>
          <a:off x="0" y="0"/>
          <a:ext cx="0" cy="0"/>
          <a:chOff x="0" y="0"/>
          <a:chExt cx="0" cy="0"/>
        </a:xfrm>
      </p:grpSpPr>
      <p:sp>
        <p:nvSpPr>
          <p:cNvPr id="122" name="Google Shape;122;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46"/>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0"/>
          <p:cNvSpPr txBox="1"/>
          <p:nvPr/>
        </p:nvSpPr>
        <p:spPr>
          <a:xfrm>
            <a:off x="13860" y="6479022"/>
            <a:ext cx="121920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F7F7F"/>
              </a:solidFill>
              <a:latin typeface="Arial"/>
              <a:ea typeface="Arial"/>
              <a:cs typeface="Arial"/>
              <a:sym typeface="Arial"/>
            </a:endParaRPr>
          </a:p>
          <a:p>
            <a:pPr marL="0" marR="0" lvl="0" indent="0" algn="ctr" rtl="0">
              <a:spcBef>
                <a:spcPts val="0"/>
              </a:spcBef>
              <a:spcAft>
                <a:spcPts val="0"/>
              </a:spcAft>
              <a:buNone/>
            </a:pPr>
            <a:r>
              <a:rPr lang="en-IN" sz="1800">
                <a:solidFill>
                  <a:srgbClr val="7F7F7F"/>
                </a:solidFill>
                <a:latin typeface="Arial"/>
                <a:ea typeface="Arial"/>
                <a:cs typeface="Arial"/>
                <a:sym typeface="Arial"/>
              </a:rPr>
              <a:t>IAP-Adolescent Health Academy: T-TEACH MODULE</a:t>
            </a:r>
            <a:endParaRPr/>
          </a:p>
          <a:p>
            <a:pPr marL="0" marR="0" lvl="0" indent="0" algn="ctr" rtl="0">
              <a:spcBef>
                <a:spcPts val="0"/>
              </a:spcBef>
              <a:spcAft>
                <a:spcPts val="0"/>
              </a:spcAft>
              <a:buNone/>
            </a:pPr>
            <a:endParaRPr sz="2000">
              <a:solidFill>
                <a:srgbClr val="757575"/>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47"/>
          <p:cNvSpPr>
            <a:spLocks noGrp="1"/>
          </p:cNvSpPr>
          <p:nvPr>
            <p:ph type="pic" idx="2"/>
          </p:nvPr>
        </p:nvSpPr>
        <p:spPr>
          <a:xfrm>
            <a:off x="5183188" y="987425"/>
            <a:ext cx="6172200" cy="4873625"/>
          </a:xfrm>
          <a:prstGeom prst="rect">
            <a:avLst/>
          </a:prstGeom>
          <a:noFill/>
          <a:ln>
            <a:noFill/>
          </a:ln>
        </p:spPr>
      </p:sp>
      <p:sp>
        <p:nvSpPr>
          <p:cNvPr id="131" name="Google Shape;131;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47"/>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35"/>
        <p:cNvGrpSpPr/>
        <p:nvPr/>
      </p:nvGrpSpPr>
      <p:grpSpPr>
        <a:xfrm>
          <a:off x="0" y="0"/>
          <a:ext cx="0" cy="0"/>
          <a:chOff x="0" y="0"/>
          <a:chExt cx="0" cy="0"/>
        </a:xfrm>
      </p:grpSpPr>
      <p:sp>
        <p:nvSpPr>
          <p:cNvPr id="136" name="Google Shape;13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Google Shape;139;p48"/>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49"/>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3"/>
        <p:cNvGrpSpPr/>
        <p:nvPr/>
      </p:nvGrpSpPr>
      <p:grpSpPr>
        <a:xfrm>
          <a:off x="0" y="0"/>
          <a:ext cx="0" cy="0"/>
          <a:chOff x="0" y="0"/>
          <a:chExt cx="0" cy="0"/>
        </a:xfrm>
      </p:grpSpPr>
      <p:sp>
        <p:nvSpPr>
          <p:cNvPr id="154" name="Google Shape;1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9"/>
        <p:cNvGrpSpPr/>
        <p:nvPr/>
      </p:nvGrpSpPr>
      <p:grpSpPr>
        <a:xfrm>
          <a:off x="0" y="0"/>
          <a:ext cx="0" cy="0"/>
          <a:chOff x="0" y="0"/>
          <a:chExt cx="0" cy="0"/>
        </a:xfrm>
      </p:grpSpPr>
      <p:sp>
        <p:nvSpPr>
          <p:cNvPr id="160" name="Google Shape;160;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2" name="Google Shape;16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65"/>
        <p:cNvGrpSpPr/>
        <p:nvPr/>
      </p:nvGrpSpPr>
      <p:grpSpPr>
        <a:xfrm>
          <a:off x="0" y="0"/>
          <a:ext cx="0" cy="0"/>
          <a:chOff x="0" y="0"/>
          <a:chExt cx="0" cy="0"/>
        </a:xfrm>
      </p:grpSpPr>
      <p:sp>
        <p:nvSpPr>
          <p:cNvPr id="166" name="Google Shape;166;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68" name="Google Shape;16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71"/>
        <p:cNvGrpSpPr/>
        <p:nvPr/>
      </p:nvGrpSpPr>
      <p:grpSpPr>
        <a:xfrm>
          <a:off x="0" y="0"/>
          <a:ext cx="0" cy="0"/>
          <a:chOff x="0" y="0"/>
          <a:chExt cx="0" cy="0"/>
        </a:xfrm>
      </p:grpSpPr>
      <p:sp>
        <p:nvSpPr>
          <p:cNvPr id="172" name="Google Shape;17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2"/>
        <p:cNvGrpSpPr/>
        <p:nvPr/>
      </p:nvGrpSpPr>
      <p:grpSpPr>
        <a:xfrm>
          <a:off x="0" y="0"/>
          <a:ext cx="0" cy="0"/>
          <a:chOff x="0" y="0"/>
          <a:chExt cx="0" cy="0"/>
        </a:xfrm>
      </p:grpSpPr>
      <p:sp>
        <p:nvSpPr>
          <p:cNvPr id="193" name="Google Shape;19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4" name="Google Shape;24;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71"/>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96"/>
        <p:cNvGrpSpPr/>
        <p:nvPr/>
      </p:nvGrpSpPr>
      <p:grpSpPr>
        <a:xfrm>
          <a:off x="0" y="0"/>
          <a:ext cx="0" cy="0"/>
          <a:chOff x="0" y="0"/>
          <a:chExt cx="0" cy="0"/>
        </a:xfrm>
      </p:grpSpPr>
      <p:sp>
        <p:nvSpPr>
          <p:cNvPr id="197" name="Google Shape;197;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9" name="Google Shape;199;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0" name="Google Shape;20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03"/>
        <p:cNvGrpSpPr/>
        <p:nvPr/>
      </p:nvGrpSpPr>
      <p:grpSpPr>
        <a:xfrm>
          <a:off x="0" y="0"/>
          <a:ext cx="0" cy="0"/>
          <a:chOff x="0" y="0"/>
          <a:chExt cx="0" cy="0"/>
        </a:xfrm>
      </p:grpSpPr>
      <p:sp>
        <p:nvSpPr>
          <p:cNvPr id="204" name="Google Shape;204;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57"/>
          <p:cNvSpPr>
            <a:spLocks noGrp="1"/>
          </p:cNvSpPr>
          <p:nvPr>
            <p:ph type="pic" idx="2"/>
          </p:nvPr>
        </p:nvSpPr>
        <p:spPr>
          <a:xfrm>
            <a:off x="5183188" y="987425"/>
            <a:ext cx="6172200" cy="4873625"/>
          </a:xfrm>
          <a:prstGeom prst="rect">
            <a:avLst/>
          </a:prstGeom>
          <a:noFill/>
          <a:ln>
            <a:noFill/>
          </a:ln>
        </p:spPr>
      </p:sp>
      <p:sp>
        <p:nvSpPr>
          <p:cNvPr id="206" name="Google Shape;206;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7" name="Google Shape;20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10"/>
        <p:cNvGrpSpPr/>
        <p:nvPr/>
      </p:nvGrpSpPr>
      <p:grpSpPr>
        <a:xfrm>
          <a:off x="0" y="0"/>
          <a:ext cx="0" cy="0"/>
          <a:chOff x="0" y="0"/>
          <a:chExt cx="0" cy="0"/>
        </a:xfrm>
      </p:grpSpPr>
      <p:sp>
        <p:nvSpPr>
          <p:cNvPr id="211" name="Google Shape;211;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16"/>
        <p:cNvGrpSpPr/>
        <p:nvPr/>
      </p:nvGrpSpPr>
      <p:grpSpPr>
        <a:xfrm>
          <a:off x="0" y="0"/>
          <a:ext cx="0" cy="0"/>
          <a:chOff x="0" y="0"/>
          <a:chExt cx="0" cy="0"/>
        </a:xfrm>
      </p:grpSpPr>
      <p:sp>
        <p:nvSpPr>
          <p:cNvPr id="217" name="Google Shape;217;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4"/>
        <p:cNvGrpSpPr/>
        <p:nvPr/>
      </p:nvGrpSpPr>
      <p:grpSpPr>
        <a:xfrm>
          <a:off x="0" y="0"/>
          <a:ext cx="0" cy="0"/>
          <a:chOff x="0" y="0"/>
          <a:chExt cx="0" cy="0"/>
        </a:xfrm>
      </p:grpSpPr>
      <p:sp>
        <p:nvSpPr>
          <p:cNvPr id="235" name="Google Shape;235;p6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6" name="Google Shape;236;p6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7" name="Google Shape;23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40"/>
        <p:cNvGrpSpPr/>
        <p:nvPr/>
      </p:nvGrpSpPr>
      <p:grpSpPr>
        <a:xfrm>
          <a:off x="0" y="0"/>
          <a:ext cx="0" cy="0"/>
          <a:chOff x="0" y="0"/>
          <a:chExt cx="0" cy="0"/>
        </a:xfrm>
      </p:grpSpPr>
      <p:sp>
        <p:nvSpPr>
          <p:cNvPr id="241" name="Google Shape;241;p6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6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43" name="Google Shape;24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46"/>
        <p:cNvGrpSpPr/>
        <p:nvPr/>
      </p:nvGrpSpPr>
      <p:grpSpPr>
        <a:xfrm>
          <a:off x="0" y="0"/>
          <a:ext cx="0" cy="0"/>
          <a:chOff x="0" y="0"/>
          <a:chExt cx="0" cy="0"/>
        </a:xfrm>
      </p:grpSpPr>
      <p:sp>
        <p:nvSpPr>
          <p:cNvPr id="247" name="Google Shape;247;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53"/>
        <p:cNvGrpSpPr/>
        <p:nvPr/>
      </p:nvGrpSpPr>
      <p:grpSpPr>
        <a:xfrm>
          <a:off x="0" y="0"/>
          <a:ext cx="0" cy="0"/>
          <a:chOff x="0" y="0"/>
          <a:chExt cx="0" cy="0"/>
        </a:xfrm>
      </p:grpSpPr>
      <p:sp>
        <p:nvSpPr>
          <p:cNvPr id="254" name="Google Shape;254;p6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6" name="Google Shape;256;p6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6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8" name="Google Shape;258;p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62"/>
        <p:cNvGrpSpPr/>
        <p:nvPr/>
      </p:nvGrpSpPr>
      <p:grpSpPr>
        <a:xfrm>
          <a:off x="0" y="0"/>
          <a:ext cx="0" cy="0"/>
          <a:chOff x="0" y="0"/>
          <a:chExt cx="0" cy="0"/>
        </a:xfrm>
      </p:grpSpPr>
      <p:sp>
        <p:nvSpPr>
          <p:cNvPr id="263" name="Google Shape;263;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72"/>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67"/>
        <p:cNvGrpSpPr/>
        <p:nvPr/>
      </p:nvGrpSpPr>
      <p:grpSpPr>
        <a:xfrm>
          <a:off x="0" y="0"/>
          <a:ext cx="0" cy="0"/>
          <a:chOff x="0" y="0"/>
          <a:chExt cx="0" cy="0"/>
        </a:xfrm>
      </p:grpSpPr>
      <p:sp>
        <p:nvSpPr>
          <p:cNvPr id="268" name="Google Shape;26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71"/>
        <p:cNvGrpSpPr/>
        <p:nvPr/>
      </p:nvGrpSpPr>
      <p:grpSpPr>
        <a:xfrm>
          <a:off x="0" y="0"/>
          <a:ext cx="0" cy="0"/>
          <a:chOff x="0" y="0"/>
          <a:chExt cx="0" cy="0"/>
        </a:xfrm>
      </p:grpSpPr>
      <p:sp>
        <p:nvSpPr>
          <p:cNvPr id="272" name="Google Shape;272;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4" name="Google Shape;274;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5" name="Google Shape;275;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78"/>
        <p:cNvGrpSpPr/>
        <p:nvPr/>
      </p:nvGrpSpPr>
      <p:grpSpPr>
        <a:xfrm>
          <a:off x="0" y="0"/>
          <a:ext cx="0" cy="0"/>
          <a:chOff x="0" y="0"/>
          <a:chExt cx="0" cy="0"/>
        </a:xfrm>
      </p:grpSpPr>
      <p:sp>
        <p:nvSpPr>
          <p:cNvPr id="279" name="Google Shape;279;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67"/>
          <p:cNvSpPr>
            <a:spLocks noGrp="1"/>
          </p:cNvSpPr>
          <p:nvPr>
            <p:ph type="pic" idx="2"/>
          </p:nvPr>
        </p:nvSpPr>
        <p:spPr>
          <a:xfrm>
            <a:off x="5183188" y="987425"/>
            <a:ext cx="6172200" cy="4873625"/>
          </a:xfrm>
          <a:prstGeom prst="rect">
            <a:avLst/>
          </a:prstGeom>
          <a:noFill/>
          <a:ln>
            <a:noFill/>
          </a:ln>
        </p:spPr>
      </p:sp>
      <p:sp>
        <p:nvSpPr>
          <p:cNvPr id="281" name="Google Shape;281;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2" name="Google Shape;28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85"/>
        <p:cNvGrpSpPr/>
        <p:nvPr/>
      </p:nvGrpSpPr>
      <p:grpSpPr>
        <a:xfrm>
          <a:off x="0" y="0"/>
          <a:ext cx="0" cy="0"/>
          <a:chOff x="0" y="0"/>
          <a:chExt cx="0" cy="0"/>
        </a:xfrm>
      </p:grpSpPr>
      <p:sp>
        <p:nvSpPr>
          <p:cNvPr id="286" name="Google Shape;286;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91"/>
        <p:cNvGrpSpPr/>
        <p:nvPr/>
      </p:nvGrpSpPr>
      <p:grpSpPr>
        <a:xfrm>
          <a:off x="0" y="0"/>
          <a:ext cx="0" cy="0"/>
          <a:chOff x="0" y="0"/>
          <a:chExt cx="0" cy="0"/>
        </a:xfrm>
      </p:grpSpPr>
      <p:sp>
        <p:nvSpPr>
          <p:cNvPr id="292" name="Google Shape;292;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7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7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Google Shape;41;p73"/>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74"/>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75"/>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7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7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76"/>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77"/>
          <p:cNvSpPr>
            <a:spLocks noGrp="1"/>
          </p:cNvSpPr>
          <p:nvPr>
            <p:ph type="pic" idx="2"/>
          </p:nvPr>
        </p:nvSpPr>
        <p:spPr>
          <a:xfrm>
            <a:off x="5183188" y="987425"/>
            <a:ext cx="6172200" cy="4873625"/>
          </a:xfrm>
          <a:prstGeom prst="rect">
            <a:avLst/>
          </a:prstGeom>
          <a:noFill/>
          <a:ln>
            <a:noFill/>
          </a:ln>
        </p:spPr>
      </p:sp>
      <p:sp>
        <p:nvSpPr>
          <p:cNvPr id="62" name="Google Shape;62;p7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77"/>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34"/>
          <p:cNvSpPr txBox="1">
            <a:spLocks noGrp="1"/>
          </p:cNvSpPr>
          <p:nvPr>
            <p:ph type="ftr" idx="11"/>
          </p:nvPr>
        </p:nvSpPr>
        <p:spPr>
          <a:xfrm>
            <a:off x="0" y="6492875"/>
            <a:ext cx="121920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Google Shape;149;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1" name="Google Shape;1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4" name="Google Shape;22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5" name="Google Shape;22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6" name="Google Shape;22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7" name="Google Shape;22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0.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11.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22.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2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
          <p:cNvSpPr/>
          <p:nvPr/>
        </p:nvSpPr>
        <p:spPr>
          <a:xfrm>
            <a:off x="831850" y="1431299"/>
            <a:ext cx="10515600" cy="2852737"/>
          </a:xfrm>
          <a:prstGeom prst="rect">
            <a:avLst/>
          </a:prstGeom>
          <a:solidFill>
            <a:schemeClr val="lt1"/>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8000"/>
              <a:buFont typeface="Times New Roman"/>
              <a:buNone/>
            </a:pPr>
            <a:r>
              <a:rPr lang="en-IN" sz="8000" b="1" i="0" u="none" strike="noStrike" cap="none">
                <a:solidFill>
                  <a:srgbClr val="000000"/>
                </a:solidFill>
                <a:latin typeface="Times New Roman"/>
                <a:ea typeface="Times New Roman"/>
                <a:cs typeface="Times New Roman"/>
                <a:sym typeface="Times New Roman"/>
              </a:rPr>
              <a:t>     T –Teach Module</a:t>
            </a:r>
            <a:endParaRPr/>
          </a:p>
        </p:txBody>
      </p:sp>
      <p:sp>
        <p:nvSpPr>
          <p:cNvPr id="303" name="Google Shape;303;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4" name="Google Shape;304;p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5" name="Google Shape;305;p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6" name="Google Shape;306;p1"/>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307" name="Google Shape;307;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8000"/>
              <a:buFont typeface="Times New Roman"/>
              <a:buNone/>
            </a:pPr>
            <a:r>
              <a:rPr lang="en-IN" sz="8000" b="1">
                <a:latin typeface="Times New Roman"/>
                <a:ea typeface="Times New Roman"/>
                <a:cs typeface="Times New Roman"/>
                <a:sym typeface="Times New Roman"/>
              </a:rPr>
              <a:t>T –Teach Module</a:t>
            </a:r>
            <a:endParaRPr sz="8000"/>
          </a:p>
        </p:txBody>
      </p:sp>
      <p:sp>
        <p:nvSpPr>
          <p:cNvPr id="308" name="Google Shape;308;p1"/>
          <p:cNvSpPr txBox="1">
            <a:spLocks noGrp="1"/>
          </p:cNvSpPr>
          <p:nvPr>
            <p:ph type="subTitle" idx="1"/>
          </p:nvPr>
        </p:nvSpPr>
        <p:spPr>
          <a:xfrm>
            <a:off x="1004047" y="3602038"/>
            <a:ext cx="10267577"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IN" b="1" dirty="0">
                <a:latin typeface="Times New Roman" panose="02020603050405020304" pitchFamily="18" charset="0"/>
                <a:cs typeface="Times New Roman" panose="02020603050405020304" pitchFamily="18" charset="0"/>
              </a:rPr>
              <a:t> (Teachers’ Training and Empowerment in Adolescent Care and Health) </a:t>
            </a:r>
            <a:endParaRPr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rgbClr val="7030A0"/>
              </a:buClr>
              <a:buSzPts val="3200"/>
              <a:buNone/>
            </a:pPr>
            <a:r>
              <a:rPr lang="en-IN" sz="3200" b="1" dirty="0">
                <a:solidFill>
                  <a:srgbClr val="7030A0"/>
                </a:solidFill>
              </a:rPr>
              <a:t>        IAP -AHA’s -Training Module for Teachers</a:t>
            </a:r>
            <a:endParaRPr dirty="0"/>
          </a:p>
        </p:txBody>
      </p:sp>
      <p:pic>
        <p:nvPicPr>
          <p:cNvPr id="309" name="Google Shape;309;p1"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310" name="Google Shape;310;p1"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11"/>
        <p:cNvGrpSpPr/>
        <p:nvPr/>
      </p:nvGrpSpPr>
      <p:grpSpPr>
        <a:xfrm>
          <a:off x="0" y="0"/>
          <a:ext cx="0" cy="0"/>
          <a:chOff x="0" y="0"/>
          <a:chExt cx="0" cy="0"/>
        </a:xfrm>
      </p:grpSpPr>
      <p:sp>
        <p:nvSpPr>
          <p:cNvPr id="412" name="Google Shape;412;p1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13" name="Google Shape;413;p10"/>
          <p:cNvGrpSpPr/>
          <p:nvPr/>
        </p:nvGrpSpPr>
        <p:grpSpPr>
          <a:xfrm rot="5400000">
            <a:off x="-2340441" y="2666183"/>
            <a:ext cx="5860051" cy="527712"/>
            <a:chOff x="6081624" y="1998368"/>
            <a:chExt cx="5613457" cy="782175"/>
          </a:xfrm>
        </p:grpSpPr>
        <p:sp>
          <p:nvSpPr>
            <p:cNvPr id="414" name="Google Shape;414;p10"/>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5" name="Google Shape;415;p10"/>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416" name="Google Shape;416;p10"/>
          <p:cNvSpPr/>
          <p:nvPr/>
        </p:nvSpPr>
        <p:spPr>
          <a:xfrm>
            <a:off x="579528" y="517897"/>
            <a:ext cx="11111729" cy="585796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17" name="Google Shape;417;p10" descr="Pedicriticon Pune 2023"/>
          <p:cNvPicPr preferRelativeResize="0"/>
          <p:nvPr/>
        </p:nvPicPr>
        <p:blipFill rotWithShape="1">
          <a:blip r:embed="rId3">
            <a:alphaModFix/>
          </a:blip>
          <a:srcRect/>
          <a:stretch/>
        </p:blipFill>
        <p:spPr>
          <a:xfrm>
            <a:off x="1239541" y="111217"/>
            <a:ext cx="758072" cy="758072"/>
          </a:xfrm>
          <a:prstGeom prst="rect">
            <a:avLst/>
          </a:prstGeom>
          <a:noFill/>
          <a:ln>
            <a:noFill/>
          </a:ln>
        </p:spPr>
      </p:pic>
      <p:pic>
        <p:nvPicPr>
          <p:cNvPr id="418" name="Google Shape;418;p10"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419" name="Google Shape;419;p10"/>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420" name="Google Shape;420;p10"/>
          <p:cNvSpPr txBox="1">
            <a:spLocks noGrp="1"/>
          </p:cNvSpPr>
          <p:nvPr>
            <p:ph type="title"/>
          </p:nvPr>
        </p:nvSpPr>
        <p:spPr>
          <a:xfrm>
            <a:off x="1351125" y="488927"/>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2060"/>
              </a:buClr>
              <a:buSzPts val="5400"/>
              <a:buFont typeface="Times New Roman"/>
              <a:buNone/>
            </a:pPr>
            <a:r>
              <a:rPr lang="en-IN" sz="5400" b="1">
                <a:solidFill>
                  <a:srgbClr val="002060"/>
                </a:solidFill>
                <a:latin typeface="Times New Roman"/>
                <a:ea typeface="Times New Roman"/>
                <a:cs typeface="Times New Roman"/>
                <a:sym typeface="Times New Roman"/>
              </a:rPr>
              <a:t> </a:t>
            </a:r>
            <a:r>
              <a:rPr lang="en-IN" sz="4000" b="1">
                <a:solidFill>
                  <a:srgbClr val="002060"/>
                </a:solidFill>
                <a:latin typeface="Times New Roman"/>
                <a:ea typeface="Times New Roman"/>
                <a:cs typeface="Times New Roman"/>
                <a:sym typeface="Times New Roman"/>
              </a:rPr>
              <a:t>Learning objectives</a:t>
            </a:r>
            <a:endParaRPr sz="4000"/>
          </a:p>
        </p:txBody>
      </p:sp>
      <p:grpSp>
        <p:nvGrpSpPr>
          <p:cNvPr id="421" name="Google Shape;421;p10"/>
          <p:cNvGrpSpPr/>
          <p:nvPr/>
        </p:nvGrpSpPr>
        <p:grpSpPr>
          <a:xfrm>
            <a:off x="588201" y="1548625"/>
            <a:ext cx="11073088" cy="4248787"/>
            <a:chOff x="0" y="73786"/>
            <a:chExt cx="11073088" cy="4248787"/>
          </a:xfrm>
        </p:grpSpPr>
        <p:sp>
          <p:nvSpPr>
            <p:cNvPr id="422" name="Google Shape;422;p10"/>
            <p:cNvSpPr/>
            <p:nvPr/>
          </p:nvSpPr>
          <p:spPr>
            <a:xfrm>
              <a:off x="0" y="73786"/>
              <a:ext cx="11073088" cy="8236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txBox="1"/>
            <p:nvPr/>
          </p:nvSpPr>
          <p:spPr>
            <a:xfrm>
              <a:off x="40209" y="113995"/>
              <a:ext cx="10992670" cy="74326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Times New Roman"/>
                <a:buNone/>
              </a:pPr>
              <a:r>
                <a:rPr lang="en-IN" sz="2800" b="0" i="0" u="none" strike="noStrike" cap="none">
                  <a:solidFill>
                    <a:schemeClr val="lt1"/>
                  </a:solidFill>
                  <a:latin typeface="Times New Roman"/>
                  <a:ea typeface="Times New Roman"/>
                  <a:cs typeface="Times New Roman"/>
                  <a:sym typeface="Times New Roman"/>
                </a:rPr>
                <a:t>What are Drugs?</a:t>
              </a:r>
              <a:endParaRPr sz="2800" b="0" i="0" u="none" strike="noStrike" cap="none">
                <a:solidFill>
                  <a:schemeClr val="lt1"/>
                </a:solidFill>
                <a:latin typeface="Times New Roman"/>
                <a:ea typeface="Times New Roman"/>
                <a:cs typeface="Times New Roman"/>
                <a:sym typeface="Times New Roman"/>
              </a:endParaRPr>
            </a:p>
          </p:txBody>
        </p:sp>
        <p:sp>
          <p:nvSpPr>
            <p:cNvPr id="424" name="Google Shape;424;p10"/>
            <p:cNvSpPr/>
            <p:nvPr/>
          </p:nvSpPr>
          <p:spPr>
            <a:xfrm>
              <a:off x="0" y="957236"/>
              <a:ext cx="11073088" cy="8236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txBox="1"/>
            <p:nvPr/>
          </p:nvSpPr>
          <p:spPr>
            <a:xfrm>
              <a:off x="40209" y="997445"/>
              <a:ext cx="10992670" cy="74326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Times New Roman"/>
                <a:buNone/>
              </a:pPr>
              <a:r>
                <a:rPr lang="en-IN" sz="2800" b="0" i="0" u="none" strike="noStrike" cap="none">
                  <a:solidFill>
                    <a:schemeClr val="lt1"/>
                  </a:solidFill>
                  <a:latin typeface="Times New Roman"/>
                  <a:ea typeface="Times New Roman"/>
                  <a:cs typeface="Times New Roman"/>
                  <a:sym typeface="Times New Roman"/>
                </a:rPr>
                <a:t>What are the commonly misused drugs &amp; their effects?</a:t>
              </a:r>
              <a:endParaRPr sz="2800" b="0" i="0" u="none" strike="noStrike" cap="none">
                <a:solidFill>
                  <a:schemeClr val="lt1"/>
                </a:solidFill>
                <a:latin typeface="Times New Roman"/>
                <a:ea typeface="Times New Roman"/>
                <a:cs typeface="Times New Roman"/>
                <a:sym typeface="Times New Roman"/>
              </a:endParaRPr>
            </a:p>
          </p:txBody>
        </p:sp>
        <p:sp>
          <p:nvSpPr>
            <p:cNvPr id="426" name="Google Shape;426;p10"/>
            <p:cNvSpPr/>
            <p:nvPr/>
          </p:nvSpPr>
          <p:spPr>
            <a:xfrm>
              <a:off x="0" y="1769451"/>
              <a:ext cx="11073088" cy="8236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0"/>
            <p:cNvSpPr txBox="1"/>
            <p:nvPr/>
          </p:nvSpPr>
          <p:spPr>
            <a:xfrm>
              <a:off x="40209" y="1809660"/>
              <a:ext cx="10992670" cy="74326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Times New Roman"/>
                <a:buNone/>
              </a:pPr>
              <a:r>
                <a:rPr lang="en-IN" sz="2800" b="0" i="0" u="none" strike="noStrike" cap="none">
                  <a:solidFill>
                    <a:schemeClr val="lt1"/>
                  </a:solidFill>
                  <a:latin typeface="Times New Roman"/>
                  <a:ea typeface="Times New Roman"/>
                  <a:cs typeface="Times New Roman"/>
                  <a:sym typeface="Times New Roman"/>
                </a:rPr>
                <a:t>Why do adolescents take drugs?</a:t>
              </a:r>
              <a:endParaRPr sz="2800" b="0" i="0" u="none" strike="noStrike" cap="none">
                <a:solidFill>
                  <a:schemeClr val="lt1"/>
                </a:solidFill>
                <a:latin typeface="Times New Roman"/>
                <a:ea typeface="Times New Roman"/>
                <a:cs typeface="Times New Roman"/>
                <a:sym typeface="Times New Roman"/>
              </a:endParaRPr>
            </a:p>
          </p:txBody>
        </p:sp>
        <p:sp>
          <p:nvSpPr>
            <p:cNvPr id="428" name="Google Shape;428;p10"/>
            <p:cNvSpPr/>
            <p:nvPr/>
          </p:nvSpPr>
          <p:spPr>
            <a:xfrm>
              <a:off x="0" y="2656831"/>
              <a:ext cx="11073088" cy="8236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txBox="1"/>
            <p:nvPr/>
          </p:nvSpPr>
          <p:spPr>
            <a:xfrm>
              <a:off x="40209" y="2697040"/>
              <a:ext cx="10992670" cy="74326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Times New Roman"/>
                <a:buNone/>
              </a:pPr>
              <a:r>
                <a:rPr lang="en-IN" sz="2800" b="0" i="0" u="none" strike="noStrike" cap="none">
                  <a:solidFill>
                    <a:schemeClr val="lt1"/>
                  </a:solidFill>
                  <a:latin typeface="Times New Roman"/>
                  <a:ea typeface="Times New Roman"/>
                  <a:cs typeface="Times New Roman"/>
                  <a:sym typeface="Times New Roman"/>
                </a:rPr>
                <a:t>Life skill education for substance abuse prevention </a:t>
              </a:r>
              <a:endParaRPr/>
            </a:p>
          </p:txBody>
        </p:sp>
        <p:sp>
          <p:nvSpPr>
            <p:cNvPr id="430" name="Google Shape;430;p10"/>
            <p:cNvSpPr/>
            <p:nvPr/>
          </p:nvSpPr>
          <p:spPr>
            <a:xfrm>
              <a:off x="0" y="3498893"/>
              <a:ext cx="11073088" cy="823680"/>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txBox="1"/>
            <p:nvPr/>
          </p:nvSpPr>
          <p:spPr>
            <a:xfrm>
              <a:off x="40209" y="3539102"/>
              <a:ext cx="10992670" cy="74326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Times New Roman"/>
                <a:buNone/>
              </a:pPr>
              <a:r>
                <a:rPr lang="en-IN" sz="2800" b="0" i="0" u="none" strike="noStrike" cap="none">
                  <a:solidFill>
                    <a:schemeClr val="lt1"/>
                  </a:solidFill>
                  <a:latin typeface="Times New Roman"/>
                  <a:ea typeface="Times New Roman"/>
                  <a:cs typeface="Times New Roman"/>
                  <a:sym typeface="Times New Roman"/>
                </a:rPr>
                <a:t>Role of an Adolescent friendly school to STOP DRUG ABUSE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sp>
        <p:nvSpPr>
          <p:cNvPr id="437" name="Google Shape;437;p1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38" name="Google Shape;438;p11"/>
          <p:cNvGrpSpPr/>
          <p:nvPr/>
        </p:nvGrpSpPr>
        <p:grpSpPr>
          <a:xfrm rot="5400000">
            <a:off x="-2340441" y="2666183"/>
            <a:ext cx="5860051" cy="527712"/>
            <a:chOff x="6081624" y="1998368"/>
            <a:chExt cx="5613457" cy="782175"/>
          </a:xfrm>
        </p:grpSpPr>
        <p:sp>
          <p:nvSpPr>
            <p:cNvPr id="439" name="Google Shape;439;p11"/>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0" name="Google Shape;440;p11"/>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441" name="Google Shape;441;p11"/>
          <p:cNvSpPr/>
          <p:nvPr/>
        </p:nvSpPr>
        <p:spPr>
          <a:xfrm>
            <a:off x="579528" y="517897"/>
            <a:ext cx="11111729" cy="585796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2" name="Google Shape;442;p11"/>
          <p:cNvSpPr txBox="1">
            <a:spLocks noGrp="1"/>
          </p:cNvSpPr>
          <p:nvPr>
            <p:ph type="title"/>
          </p:nvPr>
        </p:nvSpPr>
        <p:spPr>
          <a:xfrm>
            <a:off x="3195303" y="-221221"/>
            <a:ext cx="5257805" cy="9257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700"/>
              <a:buFont typeface="Times New Roman"/>
              <a:buNone/>
            </a:pPr>
            <a:r>
              <a:rPr lang="en-IN" sz="3700" b="1">
                <a:latin typeface="Times New Roman"/>
                <a:ea typeface="Times New Roman"/>
                <a:cs typeface="Times New Roman"/>
                <a:sym typeface="Times New Roman"/>
              </a:rPr>
              <a:t>     </a:t>
            </a:r>
            <a:r>
              <a:rPr lang="en-IN" sz="4000" b="1" u="sng">
                <a:solidFill>
                  <a:srgbClr val="002060"/>
                </a:solidFill>
                <a:latin typeface="Times New Roman"/>
                <a:ea typeface="Times New Roman"/>
                <a:cs typeface="Times New Roman"/>
                <a:sym typeface="Times New Roman"/>
              </a:rPr>
              <a:t>What are Drugs?</a:t>
            </a:r>
            <a:endParaRPr sz="4000" u="sng">
              <a:solidFill>
                <a:srgbClr val="002060"/>
              </a:solidFill>
            </a:endParaRPr>
          </a:p>
        </p:txBody>
      </p:sp>
      <p:sp>
        <p:nvSpPr>
          <p:cNvPr id="443" name="Google Shape;443;p11"/>
          <p:cNvSpPr txBox="1">
            <a:spLocks noGrp="1"/>
          </p:cNvSpPr>
          <p:nvPr>
            <p:ph type="body" idx="1"/>
          </p:nvPr>
        </p:nvSpPr>
        <p:spPr>
          <a:xfrm>
            <a:off x="802648" y="858129"/>
            <a:ext cx="11021565" cy="3518663"/>
          </a:xfrm>
          <a:prstGeom prst="rect">
            <a:avLst/>
          </a:prstGeom>
          <a:noFill/>
          <a:ln>
            <a:noFill/>
          </a:ln>
        </p:spPr>
        <p:txBody>
          <a:bodyPr spcFirstLastPara="1" wrap="square" lIns="91425" tIns="45700" rIns="91425" bIns="45700" anchor="ctr" anchorCtr="0">
            <a:normAutofit lnSpcReduction="10000"/>
          </a:bodyPr>
          <a:lstStyle/>
          <a:p>
            <a:pPr marL="228600" lvl="0" indent="-228600" algn="ctr" rtl="0">
              <a:lnSpc>
                <a:spcPct val="90000"/>
              </a:lnSpc>
              <a:spcBef>
                <a:spcPts val="0"/>
              </a:spcBef>
              <a:spcAft>
                <a:spcPts val="0"/>
              </a:spcAft>
              <a:buClr>
                <a:schemeClr val="dk1"/>
              </a:buClr>
              <a:buSzPts val="2800"/>
              <a:buChar char="•"/>
            </a:pPr>
            <a:r>
              <a:rPr lang="en-IN">
                <a:latin typeface="Times New Roman"/>
                <a:ea typeface="Times New Roman"/>
                <a:cs typeface="Times New Roman"/>
                <a:sym typeface="Times New Roman"/>
              </a:rPr>
              <a:t>A</a:t>
            </a:r>
            <a:r>
              <a:rPr lang="en-IN" i="1">
                <a:latin typeface="Times New Roman"/>
                <a:ea typeface="Times New Roman"/>
                <a:cs typeface="Times New Roman"/>
                <a:sym typeface="Times New Roman"/>
              </a:rPr>
              <a:t> chemical when taken into the body(for non medical purposes) changes mood  or thinking process</a:t>
            </a:r>
            <a:r>
              <a:rPr lang="en-IN">
                <a:latin typeface="Times New Roman"/>
                <a:ea typeface="Times New Roman"/>
                <a:cs typeface="Times New Roman"/>
                <a:sym typeface="Times New Roman"/>
              </a:rPr>
              <a:t>. </a:t>
            </a:r>
            <a:endParaRPr/>
          </a:p>
          <a:p>
            <a:pPr marL="685800" lvl="1" indent="-76200" algn="just" rtl="0">
              <a:lnSpc>
                <a:spcPct val="90000"/>
              </a:lnSpc>
              <a:spcBef>
                <a:spcPts val="500"/>
              </a:spcBef>
              <a:spcAft>
                <a:spcPts val="0"/>
              </a:spcAft>
              <a:buClr>
                <a:schemeClr val="dk1"/>
              </a:buClr>
              <a:buSzPts val="2400"/>
              <a:buNone/>
            </a:pPr>
            <a:endParaRPr i="1">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Char char="•"/>
            </a:pPr>
            <a:r>
              <a:rPr lang="en-IN" i="1">
                <a:latin typeface="Times New Roman"/>
                <a:ea typeface="Times New Roman"/>
                <a:cs typeface="Times New Roman"/>
                <a:sym typeface="Times New Roman"/>
              </a:rPr>
              <a:t>Affects both mind and  body.</a:t>
            </a:r>
            <a:endParaRPr>
              <a:latin typeface="Times New Roman"/>
              <a:ea typeface="Times New Roman"/>
              <a:cs typeface="Times New Roman"/>
              <a:sym typeface="Times New Roman"/>
            </a:endParaRPr>
          </a:p>
          <a:p>
            <a:pPr marL="228600" lvl="0" indent="-50800" algn="just"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Prolonged use </a:t>
            </a:r>
            <a:endParaRPr/>
          </a:p>
          <a:p>
            <a:pPr marL="685800" lvl="1" indent="-228600" algn="just" rtl="0">
              <a:lnSpc>
                <a:spcPct val="90000"/>
              </a:lnSpc>
              <a:spcBef>
                <a:spcPts val="500"/>
              </a:spcBef>
              <a:spcAft>
                <a:spcPts val="0"/>
              </a:spcAft>
              <a:buClr>
                <a:schemeClr val="dk1"/>
              </a:buClr>
              <a:buSzPts val="2400"/>
              <a:buChar char="•"/>
            </a:pPr>
            <a:r>
              <a:rPr lang="en-IN" i="1">
                <a:latin typeface="Times New Roman"/>
                <a:ea typeface="Times New Roman"/>
                <a:cs typeface="Times New Roman"/>
                <a:sym typeface="Times New Roman"/>
              </a:rPr>
              <a:t>may lead to physical and/or psychological dependence (called addiction)</a:t>
            </a: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None/>
            </a:pPr>
            <a:r>
              <a:rPr lang="en-IN">
                <a:latin typeface="Times New Roman"/>
                <a:ea typeface="Times New Roman"/>
                <a:cs typeface="Times New Roman"/>
                <a:sym typeface="Times New Roman"/>
              </a:rPr>
              <a:t>                    An </a:t>
            </a:r>
            <a:r>
              <a:rPr lang="en-IN" b="1">
                <a:latin typeface="Times New Roman"/>
                <a:ea typeface="Times New Roman"/>
                <a:cs typeface="Times New Roman"/>
                <a:sym typeface="Times New Roman"/>
              </a:rPr>
              <a:t>overdose of any drug may lead to death</a:t>
            </a:r>
            <a:r>
              <a:rPr lang="en-IN">
                <a:latin typeface="Times New Roman"/>
                <a:ea typeface="Times New Roman"/>
                <a:cs typeface="Times New Roman"/>
                <a:sym typeface="Times New Roman"/>
              </a:rPr>
              <a:t>.</a:t>
            </a:r>
            <a:endParaRPr/>
          </a:p>
          <a:p>
            <a:pPr marL="0" lvl="0" indent="0" algn="l" rtl="0">
              <a:lnSpc>
                <a:spcPct val="90000"/>
              </a:lnSpc>
              <a:spcBef>
                <a:spcPts val="1000"/>
              </a:spcBef>
              <a:spcAft>
                <a:spcPts val="0"/>
              </a:spcAft>
              <a:buClr>
                <a:schemeClr val="dk1"/>
              </a:buClr>
              <a:buSzPts val="2800"/>
              <a:buNone/>
            </a:pPr>
            <a:endParaRPr/>
          </a:p>
        </p:txBody>
      </p:sp>
      <p:pic>
        <p:nvPicPr>
          <p:cNvPr id="444" name="Google Shape;444;p11" descr="Pedicriticon Pune 2023"/>
          <p:cNvPicPr preferRelativeResize="0"/>
          <p:nvPr/>
        </p:nvPicPr>
        <p:blipFill rotWithShape="1">
          <a:blip r:embed="rId3">
            <a:alphaModFix/>
          </a:blip>
          <a:srcRect/>
          <a:stretch/>
        </p:blipFill>
        <p:spPr>
          <a:xfrm>
            <a:off x="1239541" y="111217"/>
            <a:ext cx="758072" cy="758072"/>
          </a:xfrm>
          <a:prstGeom prst="rect">
            <a:avLst/>
          </a:prstGeom>
          <a:noFill/>
          <a:ln>
            <a:noFill/>
          </a:ln>
        </p:spPr>
      </p:pic>
      <p:pic>
        <p:nvPicPr>
          <p:cNvPr id="445" name="Google Shape;445;p11"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446" name="Google Shape;446;p11"/>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447" name="Google Shape;447;p11" descr="C:\Users\Shilpa\Downloads\WhatsApp Image 2024-07-11 at 23.06.27.jpeg"/>
          <p:cNvPicPr preferRelativeResize="0"/>
          <p:nvPr/>
        </p:nvPicPr>
        <p:blipFill rotWithShape="1">
          <a:blip r:embed="rId5">
            <a:alphaModFix/>
          </a:blip>
          <a:srcRect/>
          <a:stretch/>
        </p:blipFill>
        <p:spPr>
          <a:xfrm>
            <a:off x="1569284" y="4096893"/>
            <a:ext cx="9132216" cy="19990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 calcmode="lin" valueType="num">
                                      <p:cBhvr additive="base">
                                        <p:cTn id="7" dur="500"/>
                                        <p:tgtEl>
                                          <p:spTgt spid="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3">
                                            <p:txEl>
                                              <p:pRg st="1" end="1"/>
                                            </p:txEl>
                                          </p:spTgt>
                                        </p:tgtEl>
                                        <p:attrNameLst>
                                          <p:attrName>style.visibility</p:attrName>
                                        </p:attrNameLst>
                                      </p:cBhvr>
                                      <p:to>
                                        <p:strVal val="visible"/>
                                      </p:to>
                                    </p:set>
                                    <p:anim calcmode="lin" valueType="num">
                                      <p:cBhvr additive="base">
                                        <p:cTn id="12" dur="500"/>
                                        <p:tgtEl>
                                          <p:spTgt spid="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3">
                                            <p:txEl>
                                              <p:pRg st="2" end="2"/>
                                            </p:txEl>
                                          </p:spTgt>
                                        </p:tgtEl>
                                        <p:attrNameLst>
                                          <p:attrName>style.visibility</p:attrName>
                                        </p:attrNameLst>
                                      </p:cBhvr>
                                      <p:to>
                                        <p:strVal val="visible"/>
                                      </p:to>
                                    </p:set>
                                    <p:anim calcmode="lin" valueType="num">
                                      <p:cBhvr additive="base">
                                        <p:cTn id="17" dur="500"/>
                                        <p:tgtEl>
                                          <p:spTgt spid="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43">
                                            <p:txEl>
                                              <p:pRg st="3" end="3"/>
                                            </p:txEl>
                                          </p:spTgt>
                                        </p:tgtEl>
                                        <p:attrNameLst>
                                          <p:attrName>style.visibility</p:attrName>
                                        </p:attrNameLst>
                                      </p:cBhvr>
                                      <p:to>
                                        <p:strVal val="visible"/>
                                      </p:to>
                                    </p:set>
                                    <p:anim calcmode="lin" valueType="num">
                                      <p:cBhvr additive="base">
                                        <p:cTn id="22" dur="500"/>
                                        <p:tgtEl>
                                          <p:spTgt spid="4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3">
                                            <p:txEl>
                                              <p:pRg st="4" end="4"/>
                                            </p:txEl>
                                          </p:spTgt>
                                        </p:tgtEl>
                                        <p:attrNameLst>
                                          <p:attrName>style.visibility</p:attrName>
                                        </p:attrNameLst>
                                      </p:cBhvr>
                                      <p:to>
                                        <p:strVal val="visible"/>
                                      </p:to>
                                    </p:set>
                                    <p:anim calcmode="lin" valueType="num">
                                      <p:cBhvr additive="base">
                                        <p:cTn id="27" dur="500"/>
                                        <p:tgtEl>
                                          <p:spTgt spid="4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43">
                                            <p:txEl>
                                              <p:pRg st="5" end="5"/>
                                            </p:txEl>
                                          </p:spTgt>
                                        </p:tgtEl>
                                        <p:attrNameLst>
                                          <p:attrName>style.visibility</p:attrName>
                                        </p:attrNameLst>
                                      </p:cBhvr>
                                      <p:to>
                                        <p:strVal val="visible"/>
                                      </p:to>
                                    </p:set>
                                    <p:anim calcmode="lin" valueType="num">
                                      <p:cBhvr additive="base">
                                        <p:cTn id="32" dur="500"/>
                                        <p:tgtEl>
                                          <p:spTgt spid="44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3">
                                            <p:txEl>
                                              <p:pRg st="6" end="6"/>
                                            </p:txEl>
                                          </p:spTgt>
                                        </p:tgtEl>
                                        <p:attrNameLst>
                                          <p:attrName>style.visibility</p:attrName>
                                        </p:attrNameLst>
                                      </p:cBhvr>
                                      <p:to>
                                        <p:strVal val="visible"/>
                                      </p:to>
                                    </p:set>
                                    <p:anim calcmode="lin" valueType="num">
                                      <p:cBhvr additive="base">
                                        <p:cTn id="37" dur="500"/>
                                        <p:tgtEl>
                                          <p:spTgt spid="4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43">
                                            <p:txEl>
                                              <p:pRg st="7" end="7"/>
                                            </p:txEl>
                                          </p:spTgt>
                                        </p:tgtEl>
                                        <p:attrNameLst>
                                          <p:attrName>style.visibility</p:attrName>
                                        </p:attrNameLst>
                                      </p:cBhvr>
                                      <p:to>
                                        <p:strVal val="visible"/>
                                      </p:to>
                                    </p:set>
                                    <p:anim calcmode="lin" valueType="num">
                                      <p:cBhvr additive="base">
                                        <p:cTn id="42" dur="500"/>
                                        <p:tgtEl>
                                          <p:spTgt spid="4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452"/>
        <p:cNvGrpSpPr/>
        <p:nvPr/>
      </p:nvGrpSpPr>
      <p:grpSpPr>
        <a:xfrm>
          <a:off x="0" y="0"/>
          <a:ext cx="0" cy="0"/>
          <a:chOff x="0" y="0"/>
          <a:chExt cx="0" cy="0"/>
        </a:xfrm>
      </p:grpSpPr>
      <p:sp>
        <p:nvSpPr>
          <p:cNvPr id="453" name="Google Shape;453;p1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54" name="Google Shape;454;p12"/>
          <p:cNvGrpSpPr/>
          <p:nvPr/>
        </p:nvGrpSpPr>
        <p:grpSpPr>
          <a:xfrm rot="5400000">
            <a:off x="-2340441" y="2666183"/>
            <a:ext cx="5860051" cy="527712"/>
            <a:chOff x="6081624" y="1998368"/>
            <a:chExt cx="5613457" cy="782175"/>
          </a:xfrm>
        </p:grpSpPr>
        <p:sp>
          <p:nvSpPr>
            <p:cNvPr id="455" name="Google Shape;455;p12"/>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6" name="Google Shape;456;p12"/>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457" name="Google Shape;457;p12"/>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8" name="Google Shape;458;p12"/>
          <p:cNvSpPr txBox="1">
            <a:spLocks noGrp="1"/>
          </p:cNvSpPr>
          <p:nvPr>
            <p:ph type="title"/>
          </p:nvPr>
        </p:nvSpPr>
        <p:spPr>
          <a:xfrm>
            <a:off x="1386311" y="363660"/>
            <a:ext cx="9849751" cy="101191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060"/>
              </a:buClr>
              <a:buSzPts val="4000"/>
              <a:buFont typeface="Times New Roman"/>
              <a:buNone/>
            </a:pPr>
            <a:br>
              <a:rPr lang="en-IN" sz="4000" b="1">
                <a:solidFill>
                  <a:srgbClr val="002060"/>
                </a:solidFill>
                <a:latin typeface="Times New Roman"/>
                <a:ea typeface="Times New Roman"/>
                <a:cs typeface="Times New Roman"/>
                <a:sym typeface="Times New Roman"/>
              </a:rPr>
            </a:br>
            <a:br>
              <a:rPr lang="en-IN" sz="4000" b="1">
                <a:solidFill>
                  <a:srgbClr val="002060"/>
                </a:solidFill>
                <a:latin typeface="Times New Roman"/>
                <a:ea typeface="Times New Roman"/>
                <a:cs typeface="Times New Roman"/>
                <a:sym typeface="Times New Roman"/>
              </a:rPr>
            </a:br>
            <a:br>
              <a:rPr lang="en-IN" sz="4000" b="1">
                <a:solidFill>
                  <a:srgbClr val="002060"/>
                </a:solidFill>
                <a:latin typeface="Times New Roman"/>
                <a:ea typeface="Times New Roman"/>
                <a:cs typeface="Times New Roman"/>
                <a:sym typeface="Times New Roman"/>
              </a:rPr>
            </a:br>
            <a:r>
              <a:rPr lang="en-IN" sz="4000" b="1">
                <a:solidFill>
                  <a:srgbClr val="002060"/>
                </a:solidFill>
                <a:latin typeface="Times New Roman"/>
                <a:ea typeface="Times New Roman"/>
                <a:cs typeface="Times New Roman"/>
                <a:sym typeface="Times New Roman"/>
              </a:rPr>
              <a:t> </a:t>
            </a:r>
            <a:r>
              <a:rPr lang="en-IN" sz="4000" b="1">
                <a:latin typeface="Times New Roman"/>
                <a:ea typeface="Times New Roman"/>
                <a:cs typeface="Times New Roman"/>
                <a:sym typeface="Times New Roman"/>
              </a:rPr>
              <a:t>Substances are divided into the </a:t>
            </a:r>
            <a:br>
              <a:rPr lang="en-IN" sz="4000" b="1">
                <a:latin typeface="Times New Roman"/>
                <a:ea typeface="Times New Roman"/>
                <a:cs typeface="Times New Roman"/>
                <a:sym typeface="Times New Roman"/>
              </a:rPr>
            </a:br>
            <a:r>
              <a:rPr lang="en-IN" sz="4000" b="1">
                <a:latin typeface="Times New Roman"/>
                <a:ea typeface="Times New Roman"/>
                <a:cs typeface="Times New Roman"/>
                <a:sym typeface="Times New Roman"/>
              </a:rPr>
              <a:t>following categories:</a:t>
            </a:r>
            <a:endParaRPr sz="4000"/>
          </a:p>
        </p:txBody>
      </p:sp>
      <p:grpSp>
        <p:nvGrpSpPr>
          <p:cNvPr id="459" name="Google Shape;459;p12"/>
          <p:cNvGrpSpPr/>
          <p:nvPr/>
        </p:nvGrpSpPr>
        <p:grpSpPr>
          <a:xfrm>
            <a:off x="1252309" y="1732810"/>
            <a:ext cx="9766165" cy="4198451"/>
            <a:chOff x="0" y="130043"/>
            <a:chExt cx="9766165" cy="4198451"/>
          </a:xfrm>
        </p:grpSpPr>
        <p:sp>
          <p:nvSpPr>
            <p:cNvPr id="460" name="Google Shape;460;p12"/>
            <p:cNvSpPr/>
            <p:nvPr/>
          </p:nvSpPr>
          <p:spPr>
            <a:xfrm>
              <a:off x="0" y="541200"/>
              <a:ext cx="9766165" cy="195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2"/>
            <p:cNvSpPr/>
            <p:nvPr/>
          </p:nvSpPr>
          <p:spPr>
            <a:xfrm>
              <a:off x="0" y="542264"/>
              <a:ext cx="226" cy="0"/>
            </a:xfrm>
            <a:prstGeom prst="rect">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2"/>
            <p:cNvSpPr/>
            <p:nvPr/>
          </p:nvSpPr>
          <p:spPr>
            <a:xfrm>
              <a:off x="134859" y="130043"/>
              <a:ext cx="9382120" cy="176836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2"/>
            <p:cNvSpPr txBox="1"/>
            <p:nvPr/>
          </p:nvSpPr>
          <p:spPr>
            <a:xfrm>
              <a:off x="134859" y="130043"/>
              <a:ext cx="9382120" cy="1768366"/>
            </a:xfrm>
            <a:prstGeom prst="rect">
              <a:avLst/>
            </a:prstGeom>
            <a:noFill/>
            <a:ln>
              <a:noFill/>
            </a:ln>
          </p:spPr>
          <p:txBody>
            <a:bodyPr spcFirstLastPara="1" wrap="square" lIns="73375" tIns="73375" rIns="73375" bIns="73375" anchor="ctr"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IN" sz="2400" b="1" i="0" u="none" strike="noStrike" cap="none">
                  <a:solidFill>
                    <a:schemeClr val="dk1"/>
                  </a:solidFill>
                  <a:latin typeface="Times New Roman"/>
                  <a:ea typeface="Times New Roman"/>
                  <a:cs typeface="Times New Roman"/>
                  <a:sym typeface="Times New Roman"/>
                </a:rPr>
                <a:t>  LICIT:</a:t>
              </a:r>
              <a:endParaRPr/>
            </a:p>
            <a:p>
              <a:pPr marL="0" marR="0" lvl="0" indent="0" algn="l" rtl="0">
                <a:lnSpc>
                  <a:spcPct val="100000"/>
                </a:lnSpc>
                <a:spcBef>
                  <a:spcPts val="840"/>
                </a:spcBef>
                <a:spcAft>
                  <a:spcPts val="0"/>
                </a:spcAft>
                <a:buClr>
                  <a:schemeClr val="dk1"/>
                </a:buClr>
                <a:buSzPts val="2400"/>
                <a:buFont typeface="Times New Roman"/>
                <a:buNone/>
              </a:pPr>
              <a:r>
                <a:rPr lang="en-IN" sz="2400" b="0" i="0" u="none" strike="noStrike" cap="none">
                  <a:solidFill>
                    <a:schemeClr val="dk1"/>
                  </a:solidFill>
                  <a:latin typeface="Times New Roman"/>
                  <a:ea typeface="Times New Roman"/>
                  <a:cs typeface="Times New Roman"/>
                  <a:sym typeface="Times New Roman"/>
                </a:rPr>
                <a:t>   NOT prohibited (some regulations by law on   </a:t>
              </a:r>
              <a:endParaRPr/>
            </a:p>
            <a:p>
              <a:pPr marL="0" marR="0" lvl="0" indent="0" algn="l" rtl="0">
                <a:lnSpc>
                  <a:spcPct val="100000"/>
                </a:lnSpc>
                <a:spcBef>
                  <a:spcPts val="840"/>
                </a:spcBef>
                <a:spcAft>
                  <a:spcPts val="0"/>
                </a:spcAft>
                <a:buClr>
                  <a:schemeClr val="dk1"/>
                </a:buClr>
                <a:buSzPts val="2400"/>
                <a:buFont typeface="Times New Roman"/>
                <a:buNone/>
              </a:pPr>
              <a:r>
                <a:rPr lang="en-IN" sz="2400" b="0" i="0" u="none" strike="noStrike" cap="none">
                  <a:solidFill>
                    <a:schemeClr val="dk1"/>
                  </a:solidFill>
                  <a:latin typeface="Times New Roman"/>
                  <a:ea typeface="Times New Roman"/>
                  <a:cs typeface="Times New Roman"/>
                  <a:sym typeface="Times New Roman"/>
                </a:rPr>
                <a:t>   sale/advertisement/packaging and marketing) </a:t>
              </a:r>
              <a:endParaRPr/>
            </a:p>
            <a:p>
              <a:pPr marL="0" marR="0" lvl="0" indent="0" algn="l" rtl="0">
                <a:lnSpc>
                  <a:spcPct val="100000"/>
                </a:lnSpc>
                <a:spcBef>
                  <a:spcPts val="840"/>
                </a:spcBef>
                <a:spcAft>
                  <a:spcPts val="0"/>
                </a:spcAft>
                <a:buClr>
                  <a:schemeClr val="dk1"/>
                </a:buClr>
                <a:buSzPts val="2400"/>
                <a:buFont typeface="Times New Roman"/>
                <a:buNone/>
              </a:pPr>
              <a:r>
                <a:rPr lang="en-IN" sz="2400" b="0" i="0" u="none" strike="noStrike" cap="none">
                  <a:solidFill>
                    <a:schemeClr val="dk1"/>
                  </a:solidFill>
                  <a:latin typeface="Times New Roman"/>
                  <a:ea typeface="Times New Roman"/>
                  <a:cs typeface="Times New Roman"/>
                  <a:sym typeface="Times New Roman"/>
                </a:rPr>
                <a:t>   Ex. tobacco, cigarettes, alcohol, khat and coffee</a:t>
              </a:r>
              <a:endParaRPr sz="2400" b="1" i="0" u="none" strike="noStrike" cap="none">
                <a:solidFill>
                  <a:srgbClr val="00B050"/>
                </a:solidFill>
                <a:latin typeface="Times New Roman"/>
                <a:ea typeface="Times New Roman"/>
                <a:cs typeface="Times New Roman"/>
                <a:sym typeface="Times New Roman"/>
              </a:endParaRPr>
            </a:p>
          </p:txBody>
        </p:sp>
        <p:sp>
          <p:nvSpPr>
            <p:cNvPr id="464" name="Google Shape;464;p12"/>
            <p:cNvSpPr/>
            <p:nvPr/>
          </p:nvSpPr>
          <p:spPr>
            <a:xfrm>
              <a:off x="0" y="2358785"/>
              <a:ext cx="9766165" cy="1959"/>
            </a:xfrm>
            <a:prstGeom prst="roundRect">
              <a:avLst>
                <a:gd name="adj" fmla="val 10000"/>
              </a:avLst>
            </a:prstGeom>
            <a:solidFill>
              <a:srgbClr val="CAD1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2"/>
            <p:cNvSpPr/>
            <p:nvPr/>
          </p:nvSpPr>
          <p:spPr>
            <a:xfrm>
              <a:off x="0" y="2357886"/>
              <a:ext cx="226" cy="0"/>
            </a:xfrm>
            <a:prstGeom prst="rect">
              <a:avLst/>
            </a:prstGeom>
            <a:blipFill rotWithShape="1">
              <a:blip r:embed="rId3">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2"/>
            <p:cNvSpPr/>
            <p:nvPr/>
          </p:nvSpPr>
          <p:spPr>
            <a:xfrm>
              <a:off x="293139" y="2252579"/>
              <a:ext cx="8294098" cy="16647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2"/>
            <p:cNvSpPr txBox="1"/>
            <p:nvPr/>
          </p:nvSpPr>
          <p:spPr>
            <a:xfrm>
              <a:off x="293139" y="2252579"/>
              <a:ext cx="8294098" cy="1664753"/>
            </a:xfrm>
            <a:prstGeom prst="rect">
              <a:avLst/>
            </a:prstGeom>
            <a:noFill/>
            <a:ln>
              <a:noFill/>
            </a:ln>
          </p:spPr>
          <p:txBody>
            <a:bodyPr spcFirstLastPara="1" wrap="square" lIns="73375" tIns="73375" rIns="73375" bIns="73375" anchor="ctr"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IN" sz="2400" b="1" i="0" u="none" strike="noStrike" cap="none">
                  <a:solidFill>
                    <a:schemeClr val="dk1"/>
                  </a:solidFill>
                  <a:latin typeface="Times New Roman"/>
                  <a:ea typeface="Times New Roman"/>
                  <a:cs typeface="Times New Roman"/>
                  <a:sym typeface="Times New Roman"/>
                </a:rPr>
                <a:t>ILLICIT:</a:t>
              </a:r>
              <a:endParaRPr/>
            </a:p>
            <a:p>
              <a:pPr marL="0" marR="0" lvl="0" indent="0" algn="l" rtl="0">
                <a:lnSpc>
                  <a:spcPct val="100000"/>
                </a:lnSpc>
                <a:spcBef>
                  <a:spcPts val="840"/>
                </a:spcBef>
                <a:spcAft>
                  <a:spcPts val="0"/>
                </a:spcAft>
                <a:buClr>
                  <a:schemeClr val="dk1"/>
                </a:buClr>
                <a:buSzPts val="2400"/>
                <a:buFont typeface="Times New Roman"/>
                <a:buNone/>
              </a:pPr>
              <a:r>
                <a:rPr lang="en-IN" sz="2400" b="0" i="0" u="none" strike="noStrike" cap="none">
                  <a:solidFill>
                    <a:schemeClr val="dk1"/>
                  </a:solidFill>
                  <a:latin typeface="Times New Roman"/>
                  <a:ea typeface="Times New Roman"/>
                  <a:cs typeface="Times New Roman"/>
                  <a:sym typeface="Times New Roman"/>
                </a:rPr>
                <a:t>ARE prohibited by law (penalty or consequences for use/possession/sale)</a:t>
              </a:r>
              <a:endParaRPr/>
            </a:p>
            <a:p>
              <a:pPr marL="0" marR="0" lvl="0" indent="0" algn="l" rtl="0">
                <a:lnSpc>
                  <a:spcPct val="100000"/>
                </a:lnSpc>
                <a:spcBef>
                  <a:spcPts val="840"/>
                </a:spcBef>
                <a:spcAft>
                  <a:spcPts val="0"/>
                </a:spcAft>
                <a:buClr>
                  <a:schemeClr val="dk1"/>
                </a:buClr>
                <a:buSzPts val="2400"/>
                <a:buFont typeface="Times New Roman"/>
                <a:buNone/>
              </a:pPr>
              <a:r>
                <a:rPr lang="en-IN" sz="2400" b="0" i="0" u="none" strike="noStrike" cap="none">
                  <a:solidFill>
                    <a:schemeClr val="dk1"/>
                  </a:solidFill>
                  <a:latin typeface="Times New Roman"/>
                  <a:ea typeface="Times New Roman"/>
                  <a:cs typeface="Times New Roman"/>
                  <a:sym typeface="Times New Roman"/>
                </a:rPr>
                <a:t>Ex. cocaine, heroine, cannabis (marijuana &amp; hashish).</a:t>
              </a:r>
              <a:endParaRPr sz="2400" b="1" i="0" u="none" strike="noStrike" cap="none">
                <a:solidFill>
                  <a:srgbClr val="FF0000"/>
                </a:solidFill>
                <a:latin typeface="Times New Roman"/>
                <a:ea typeface="Times New Roman"/>
                <a:cs typeface="Times New Roman"/>
                <a:sym typeface="Times New Roman"/>
              </a:endParaRPr>
            </a:p>
          </p:txBody>
        </p:sp>
        <p:sp>
          <p:nvSpPr>
            <p:cNvPr id="468" name="Google Shape;468;p12"/>
            <p:cNvSpPr/>
            <p:nvPr/>
          </p:nvSpPr>
          <p:spPr>
            <a:xfrm>
              <a:off x="0" y="3638025"/>
              <a:ext cx="9766165" cy="1154"/>
            </a:xfrm>
            <a:prstGeom prst="mathMinus">
              <a:avLst>
                <a:gd name="adj1" fmla="val 2352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2"/>
            <p:cNvSpPr/>
            <p:nvPr/>
          </p:nvSpPr>
          <p:spPr>
            <a:xfrm>
              <a:off x="0" y="3635813"/>
              <a:ext cx="226" cy="0"/>
            </a:xfrm>
            <a:prstGeom prst="rect">
              <a:avLst/>
            </a:prstGeom>
            <a:blipFill rotWithShape="1">
              <a:blip r:embed="rId4">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2"/>
            <p:cNvSpPr/>
            <p:nvPr/>
          </p:nvSpPr>
          <p:spPr>
            <a:xfrm>
              <a:off x="226" y="3635061"/>
              <a:ext cx="9382120" cy="6934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2"/>
            <p:cNvSpPr txBox="1"/>
            <p:nvPr/>
          </p:nvSpPr>
          <p:spPr>
            <a:xfrm>
              <a:off x="226" y="3635061"/>
              <a:ext cx="9382120" cy="693433"/>
            </a:xfrm>
            <a:prstGeom prst="rect">
              <a:avLst/>
            </a:prstGeom>
            <a:noFill/>
            <a:ln>
              <a:noFill/>
            </a:ln>
          </p:spPr>
          <p:txBody>
            <a:bodyPr spcFirstLastPara="1" wrap="square" lIns="73375" tIns="73375" rIns="73375" bIns="73375"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Times New Roman"/>
                <a:ea typeface="Times New Roman"/>
                <a:cs typeface="Times New Roman"/>
                <a:sym typeface="Times New Roman"/>
              </a:endParaRPr>
            </a:p>
          </p:txBody>
        </p:sp>
      </p:grpSp>
      <p:pic>
        <p:nvPicPr>
          <p:cNvPr id="472" name="Google Shape;472;p12" descr="Pedicriticon Pune 2023"/>
          <p:cNvPicPr preferRelativeResize="0"/>
          <p:nvPr/>
        </p:nvPicPr>
        <p:blipFill rotWithShape="1">
          <a:blip r:embed="rId5">
            <a:alphaModFix/>
          </a:blip>
          <a:srcRect/>
          <a:stretch/>
        </p:blipFill>
        <p:spPr>
          <a:xfrm>
            <a:off x="802648" y="-55649"/>
            <a:ext cx="1260000" cy="1260000"/>
          </a:xfrm>
          <a:prstGeom prst="rect">
            <a:avLst/>
          </a:prstGeom>
          <a:noFill/>
          <a:ln>
            <a:noFill/>
          </a:ln>
        </p:spPr>
      </p:pic>
      <p:pic>
        <p:nvPicPr>
          <p:cNvPr id="473" name="Google Shape;473;p12" descr="A logo with hands reaching out to a child&#10;&#10;Description automatically generated"/>
          <p:cNvPicPr preferRelativeResize="0"/>
          <p:nvPr/>
        </p:nvPicPr>
        <p:blipFill rotWithShape="1">
          <a:blip r:embed="rId6">
            <a:alphaModFix/>
          </a:blip>
          <a:srcRect/>
          <a:stretch/>
        </p:blipFill>
        <p:spPr>
          <a:xfrm>
            <a:off x="10489352" y="101139"/>
            <a:ext cx="900000" cy="900000"/>
          </a:xfrm>
          <a:prstGeom prst="rect">
            <a:avLst/>
          </a:prstGeom>
          <a:noFill/>
          <a:ln>
            <a:noFill/>
          </a:ln>
        </p:spPr>
      </p:pic>
      <p:sp>
        <p:nvSpPr>
          <p:cNvPr id="474" name="Google Shape;474;p12"/>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475" name="Google Shape;475;p12"/>
          <p:cNvSpPr txBox="1"/>
          <p:nvPr/>
        </p:nvSpPr>
        <p:spPr>
          <a:xfrm>
            <a:off x="7343335" y="3362178"/>
            <a:ext cx="4586067" cy="769441"/>
          </a:xfrm>
          <a:prstGeom prst="rect">
            <a:avLst/>
          </a:prstGeom>
          <a:solidFill>
            <a:srgbClr val="43AFE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200" b="0" i="0" u="none" strike="noStrike" cap="none">
                <a:solidFill>
                  <a:srgbClr val="C00000"/>
                </a:solidFill>
                <a:latin typeface="Arial"/>
                <a:ea typeface="Arial"/>
                <a:cs typeface="Arial"/>
                <a:sym typeface="Arial"/>
              </a:rPr>
              <a:t>Not  to be used under &lt;18 /&lt; 25yrs</a:t>
            </a:r>
            <a:endParaRPr/>
          </a:p>
          <a:p>
            <a:pPr marL="0" marR="0" lvl="0" indent="0" algn="l" rtl="0">
              <a:spcBef>
                <a:spcPts val="0"/>
              </a:spcBef>
              <a:spcAft>
                <a:spcPts val="0"/>
              </a:spcAft>
              <a:buNone/>
            </a:pPr>
            <a:r>
              <a:rPr lang="en-IN" sz="2200">
                <a:solidFill>
                  <a:srgbClr val="C00000"/>
                </a:solidFill>
                <a:latin typeface="Arial"/>
                <a:ea typeface="Arial"/>
                <a:cs typeface="Arial"/>
                <a:sym typeface="Arial"/>
              </a:rPr>
              <a:t>(varies as per State)</a:t>
            </a:r>
            <a:endParaRPr/>
          </a:p>
        </p:txBody>
      </p:sp>
      <p:sp>
        <p:nvSpPr>
          <p:cNvPr id="476" name="Google Shape;476;p12"/>
          <p:cNvSpPr txBox="1"/>
          <p:nvPr/>
        </p:nvSpPr>
        <p:spPr>
          <a:xfrm>
            <a:off x="8384345" y="5373078"/>
            <a:ext cx="2940147" cy="461665"/>
          </a:xfrm>
          <a:prstGeom prst="rect">
            <a:avLst/>
          </a:prstGeom>
          <a:solidFill>
            <a:srgbClr val="43AFE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a:solidFill>
                  <a:srgbClr val="C00000"/>
                </a:solidFill>
                <a:latin typeface="Arial"/>
                <a:ea typeface="Arial"/>
                <a:cs typeface="Arial"/>
                <a:sym typeface="Arial"/>
              </a:rPr>
              <a:t>Not to be used ever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5">
                                            <p:txEl>
                                              <p:pRg st="0" end="0"/>
                                            </p:txEl>
                                          </p:spTgt>
                                        </p:tgtEl>
                                        <p:attrNameLst>
                                          <p:attrName>style.visibility</p:attrName>
                                        </p:attrNameLst>
                                      </p:cBhvr>
                                      <p:to>
                                        <p:strVal val="visible"/>
                                      </p:to>
                                    </p:set>
                                    <p:anim calcmode="lin" valueType="num">
                                      <p:cBhvr additive="base">
                                        <p:cTn id="7" dur="500"/>
                                        <p:tgtEl>
                                          <p:spTgt spid="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5">
                                            <p:txEl>
                                              <p:pRg st="1" end="1"/>
                                            </p:txEl>
                                          </p:spTgt>
                                        </p:tgtEl>
                                        <p:attrNameLst>
                                          <p:attrName>style.visibility</p:attrName>
                                        </p:attrNameLst>
                                      </p:cBhvr>
                                      <p:to>
                                        <p:strVal val="visible"/>
                                      </p:to>
                                    </p:set>
                                    <p:anim calcmode="lin" valueType="num">
                                      <p:cBhvr additive="base">
                                        <p:cTn id="12" dur="500"/>
                                        <p:tgtEl>
                                          <p:spTgt spid="4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6">
                                            <p:txEl>
                                              <p:pRg st="0" end="0"/>
                                            </p:txEl>
                                          </p:spTgt>
                                        </p:tgtEl>
                                        <p:attrNameLst>
                                          <p:attrName>style.visibility</p:attrName>
                                        </p:attrNameLst>
                                      </p:cBhvr>
                                      <p:to>
                                        <p:strVal val="visible"/>
                                      </p:to>
                                    </p:set>
                                    <p:anim calcmode="lin" valueType="num">
                                      <p:cBhvr additive="base">
                                        <p:cTn id="17" dur="500"/>
                                        <p:tgtEl>
                                          <p:spTgt spid="4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sp>
        <p:nvSpPr>
          <p:cNvPr id="482" name="Google Shape;482;p1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83" name="Google Shape;483;p13"/>
          <p:cNvGrpSpPr/>
          <p:nvPr/>
        </p:nvGrpSpPr>
        <p:grpSpPr>
          <a:xfrm rot="5400000">
            <a:off x="-2340441" y="2666183"/>
            <a:ext cx="5860051" cy="527712"/>
            <a:chOff x="6081624" y="1998368"/>
            <a:chExt cx="5613457" cy="782175"/>
          </a:xfrm>
        </p:grpSpPr>
        <p:sp>
          <p:nvSpPr>
            <p:cNvPr id="484" name="Google Shape;484;p13"/>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5" name="Google Shape;485;p13"/>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486" name="Google Shape;486;p13"/>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87" name="Google Shape;487;p13"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488" name="Google Shape;488;p13"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489" name="Google Shape;489;p13"/>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490" name="Google Shape;490;p13"/>
          <p:cNvSpPr txBox="1">
            <a:spLocks noGrp="1"/>
          </p:cNvSpPr>
          <p:nvPr>
            <p:ph type="title"/>
          </p:nvPr>
        </p:nvSpPr>
        <p:spPr>
          <a:xfrm>
            <a:off x="1204686" y="261256"/>
            <a:ext cx="10296314" cy="207554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060"/>
              </a:buClr>
              <a:buSzPts val="3600"/>
              <a:buFont typeface="Times New Roman"/>
              <a:buNone/>
            </a:pPr>
            <a:r>
              <a:rPr lang="en-IN" sz="3600" b="1" dirty="0">
                <a:solidFill>
                  <a:srgbClr val="002060"/>
                </a:solidFill>
                <a:latin typeface="Times New Roman" panose="02020603050405020304" pitchFamily="18" charset="0"/>
                <a:ea typeface="Times New Roman"/>
                <a:cs typeface="Times New Roman" panose="02020603050405020304" pitchFamily="18" charset="0"/>
                <a:sym typeface="Times New Roman"/>
              </a:rPr>
              <a:t>Substance use among adolescents (%): India</a:t>
            </a:r>
            <a:br>
              <a:rPr lang="en-IN" sz="3600" b="1" dirty="0">
                <a:solidFill>
                  <a:srgbClr val="002060"/>
                </a:solidFill>
                <a:latin typeface="Times New Roman" panose="02020603050405020304" pitchFamily="18" charset="0"/>
                <a:ea typeface="Times New Roman"/>
                <a:cs typeface="Times New Roman" panose="02020603050405020304" pitchFamily="18" charset="0"/>
                <a:sym typeface="Times New Roman"/>
              </a:rPr>
            </a:br>
            <a:r>
              <a:rPr lang="en-IN" sz="1800" b="1" dirty="0">
                <a:solidFill>
                  <a:srgbClr val="231F20"/>
                </a:solidFill>
                <a:latin typeface="Times New Roman" panose="02020603050405020304" pitchFamily="18" charset="0"/>
                <a:ea typeface="Avenir"/>
                <a:cs typeface="Times New Roman" panose="02020603050405020304" pitchFamily="18" charset="0"/>
                <a:sym typeface="Avenir"/>
              </a:rPr>
              <a:t>(RKSK guidelines, Participant’s handbook, for Training of Medical Officers on Adolescent Friendly Health Services, Substance Misuse, 2014)</a:t>
            </a:r>
            <a:br>
              <a:rPr lang="en-IN" sz="2400" b="1" dirty="0">
                <a:latin typeface="Times New Roman" panose="02020603050405020304" pitchFamily="18" charset="0"/>
                <a:ea typeface="Avenir"/>
                <a:cs typeface="Times New Roman" panose="02020603050405020304" pitchFamily="18" charset="0"/>
                <a:sym typeface="Avenir"/>
              </a:rPr>
            </a:br>
            <a:endParaRPr sz="4000" dirty="0">
              <a:latin typeface="Times New Roman" panose="02020603050405020304" pitchFamily="18" charset="0"/>
              <a:cs typeface="Times New Roman" panose="02020603050405020304" pitchFamily="18" charset="0"/>
            </a:endParaRPr>
          </a:p>
        </p:txBody>
      </p:sp>
      <p:pic>
        <p:nvPicPr>
          <p:cNvPr id="491" name="Google Shape;491;p13" descr="C:\Users\Shilpa\Downloads\WhatsApp Image 2024-08-22 at 07.20.26.jpeg"/>
          <p:cNvPicPr preferRelativeResize="0"/>
          <p:nvPr/>
        </p:nvPicPr>
        <p:blipFill rotWithShape="1">
          <a:blip r:embed="rId5">
            <a:alphaModFix/>
          </a:blip>
          <a:srcRect/>
          <a:stretch/>
        </p:blipFill>
        <p:spPr>
          <a:xfrm>
            <a:off x="2062648" y="2127257"/>
            <a:ext cx="8426704" cy="39964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96"/>
        <p:cNvGrpSpPr/>
        <p:nvPr/>
      </p:nvGrpSpPr>
      <p:grpSpPr>
        <a:xfrm>
          <a:off x="0" y="0"/>
          <a:ext cx="0" cy="0"/>
          <a:chOff x="0" y="0"/>
          <a:chExt cx="0" cy="0"/>
        </a:xfrm>
      </p:grpSpPr>
      <p:sp>
        <p:nvSpPr>
          <p:cNvPr id="497" name="Google Shape;497;p1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98" name="Google Shape;498;p14"/>
          <p:cNvGrpSpPr/>
          <p:nvPr/>
        </p:nvGrpSpPr>
        <p:grpSpPr>
          <a:xfrm rot="5400000">
            <a:off x="-2340441" y="2666183"/>
            <a:ext cx="5860051" cy="527712"/>
            <a:chOff x="6081624" y="1998368"/>
            <a:chExt cx="5613457" cy="782175"/>
          </a:xfrm>
        </p:grpSpPr>
        <p:sp>
          <p:nvSpPr>
            <p:cNvPr id="499" name="Google Shape;499;p14"/>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0" name="Google Shape;500;p14"/>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501" name="Google Shape;501;p14"/>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2" name="Google Shape;502;p14"/>
          <p:cNvSpPr txBox="1">
            <a:spLocks noGrp="1"/>
          </p:cNvSpPr>
          <p:nvPr>
            <p:ph type="title"/>
          </p:nvPr>
        </p:nvSpPr>
        <p:spPr>
          <a:xfrm>
            <a:off x="1210516" y="0"/>
            <a:ext cx="9849751" cy="101191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 </a:t>
            </a:r>
            <a:br>
              <a:rPr lang="en-IN" sz="4000" b="1">
                <a:latin typeface="Times New Roman"/>
                <a:ea typeface="Times New Roman"/>
                <a:cs typeface="Times New Roman"/>
                <a:sym typeface="Times New Roman"/>
              </a:rPr>
            </a:br>
            <a:r>
              <a:rPr lang="en-IN" sz="4000" b="1">
                <a:latin typeface="Times New Roman"/>
                <a:ea typeface="Times New Roman"/>
                <a:cs typeface="Times New Roman"/>
                <a:sym typeface="Times New Roman"/>
              </a:rPr>
              <a:t>Why do teens try drugs?</a:t>
            </a:r>
            <a:endParaRPr/>
          </a:p>
        </p:txBody>
      </p:sp>
      <p:grpSp>
        <p:nvGrpSpPr>
          <p:cNvPr id="503" name="Google Shape;503;p14"/>
          <p:cNvGrpSpPr/>
          <p:nvPr/>
        </p:nvGrpSpPr>
        <p:grpSpPr>
          <a:xfrm>
            <a:off x="1347312" y="1204970"/>
            <a:ext cx="10265160" cy="5077221"/>
            <a:chOff x="0" y="619"/>
            <a:chExt cx="10265160" cy="5077221"/>
          </a:xfrm>
        </p:grpSpPr>
        <p:cxnSp>
          <p:nvCxnSpPr>
            <p:cNvPr id="504" name="Google Shape;504;p14"/>
            <p:cNvCxnSpPr/>
            <p:nvPr/>
          </p:nvCxnSpPr>
          <p:spPr>
            <a:xfrm>
              <a:off x="0" y="619"/>
              <a:ext cx="1026516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505" name="Google Shape;505;p14"/>
            <p:cNvSpPr/>
            <p:nvPr/>
          </p:nvSpPr>
          <p:spPr>
            <a:xfrm>
              <a:off x="0" y="619"/>
              <a:ext cx="10265160" cy="1015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txBox="1"/>
            <p:nvPr/>
          </p:nvSpPr>
          <p:spPr>
            <a:xfrm>
              <a:off x="0" y="619"/>
              <a:ext cx="10265160" cy="1015444"/>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IN" sz="2800">
                  <a:solidFill>
                    <a:schemeClr val="dk1"/>
                  </a:solidFill>
                  <a:latin typeface="Times New Roman"/>
                  <a:ea typeface="Times New Roman"/>
                  <a:cs typeface="Times New Roman"/>
                  <a:sym typeface="Times New Roman"/>
                </a:rPr>
                <a:t>To experiment/Curiosity - see what it’s like</a:t>
              </a:r>
              <a:endParaRPr/>
            </a:p>
          </p:txBody>
        </p:sp>
        <p:cxnSp>
          <p:nvCxnSpPr>
            <p:cNvPr id="507" name="Google Shape;507;p14"/>
            <p:cNvCxnSpPr/>
            <p:nvPr/>
          </p:nvCxnSpPr>
          <p:spPr>
            <a:xfrm>
              <a:off x="0" y="1016064"/>
              <a:ext cx="1026516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508" name="Google Shape;508;p14"/>
            <p:cNvSpPr/>
            <p:nvPr/>
          </p:nvSpPr>
          <p:spPr>
            <a:xfrm>
              <a:off x="0" y="1016064"/>
              <a:ext cx="10265160" cy="1015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txBox="1"/>
            <p:nvPr/>
          </p:nvSpPr>
          <p:spPr>
            <a:xfrm>
              <a:off x="0" y="1016064"/>
              <a:ext cx="10265160" cy="1015444"/>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IN" sz="2800">
                  <a:solidFill>
                    <a:schemeClr val="dk1"/>
                  </a:solidFill>
                  <a:latin typeface="Times New Roman"/>
                  <a:ea typeface="Times New Roman"/>
                  <a:cs typeface="Times New Roman"/>
                  <a:sym typeface="Times New Roman"/>
                </a:rPr>
                <a:t>To have a good time with friends/ due to peer pressure</a:t>
              </a:r>
              <a:endParaRPr/>
            </a:p>
          </p:txBody>
        </p:sp>
        <p:cxnSp>
          <p:nvCxnSpPr>
            <p:cNvPr id="510" name="Google Shape;510;p14"/>
            <p:cNvCxnSpPr/>
            <p:nvPr/>
          </p:nvCxnSpPr>
          <p:spPr>
            <a:xfrm>
              <a:off x="0" y="2031508"/>
              <a:ext cx="1026516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511" name="Google Shape;511;p14"/>
            <p:cNvSpPr/>
            <p:nvPr/>
          </p:nvSpPr>
          <p:spPr>
            <a:xfrm>
              <a:off x="0" y="2031508"/>
              <a:ext cx="10265160" cy="1015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txBox="1"/>
            <p:nvPr/>
          </p:nvSpPr>
          <p:spPr>
            <a:xfrm>
              <a:off x="0" y="2031508"/>
              <a:ext cx="10265160" cy="1015444"/>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IN" sz="2800">
                  <a:solidFill>
                    <a:schemeClr val="dk1"/>
                  </a:solidFill>
                  <a:latin typeface="Times New Roman"/>
                  <a:ea typeface="Times New Roman"/>
                  <a:cs typeface="Times New Roman"/>
                  <a:sym typeface="Times New Roman"/>
                </a:rPr>
                <a:t>To feel good or get high/enhance performance</a:t>
              </a:r>
              <a:endParaRPr/>
            </a:p>
          </p:txBody>
        </p:sp>
        <p:cxnSp>
          <p:nvCxnSpPr>
            <p:cNvPr id="513" name="Google Shape;513;p14"/>
            <p:cNvCxnSpPr/>
            <p:nvPr/>
          </p:nvCxnSpPr>
          <p:spPr>
            <a:xfrm>
              <a:off x="0" y="3046952"/>
              <a:ext cx="1026516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514" name="Google Shape;514;p14"/>
            <p:cNvSpPr/>
            <p:nvPr/>
          </p:nvSpPr>
          <p:spPr>
            <a:xfrm>
              <a:off x="0" y="3046952"/>
              <a:ext cx="10265160" cy="1015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txBox="1"/>
            <p:nvPr/>
          </p:nvSpPr>
          <p:spPr>
            <a:xfrm>
              <a:off x="0" y="3046952"/>
              <a:ext cx="10265160" cy="1015444"/>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IN" sz="2800">
                  <a:solidFill>
                    <a:schemeClr val="dk1"/>
                  </a:solidFill>
                  <a:latin typeface="Times New Roman"/>
                  <a:ea typeface="Times New Roman"/>
                  <a:cs typeface="Times New Roman"/>
                  <a:sym typeface="Times New Roman"/>
                </a:rPr>
                <a:t>To relax or relieve tension</a:t>
              </a:r>
              <a:endParaRPr/>
            </a:p>
          </p:txBody>
        </p:sp>
        <p:cxnSp>
          <p:nvCxnSpPr>
            <p:cNvPr id="516" name="Google Shape;516;p14"/>
            <p:cNvCxnSpPr/>
            <p:nvPr/>
          </p:nvCxnSpPr>
          <p:spPr>
            <a:xfrm>
              <a:off x="0" y="4062396"/>
              <a:ext cx="10265160" cy="0"/>
            </a:xfrm>
            <a:prstGeom prst="straightConnector1">
              <a:avLst/>
            </a:prstGeom>
            <a:solidFill>
              <a:srgbClr val="126082"/>
            </a:solidFill>
            <a:ln w="19050" cap="flat" cmpd="sng">
              <a:solidFill>
                <a:srgbClr val="126082"/>
              </a:solidFill>
              <a:prstDash val="solid"/>
              <a:miter lim="800000"/>
              <a:headEnd type="none" w="sm" len="sm"/>
              <a:tailEnd type="none" w="sm" len="sm"/>
            </a:ln>
          </p:spPr>
        </p:cxnSp>
        <p:sp>
          <p:nvSpPr>
            <p:cNvPr id="517" name="Google Shape;517;p14"/>
            <p:cNvSpPr/>
            <p:nvPr/>
          </p:nvSpPr>
          <p:spPr>
            <a:xfrm>
              <a:off x="0" y="4062396"/>
              <a:ext cx="10265160" cy="101544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txBox="1"/>
            <p:nvPr/>
          </p:nvSpPr>
          <p:spPr>
            <a:xfrm>
              <a:off x="0" y="4062396"/>
              <a:ext cx="10265160" cy="1015444"/>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Times New Roman"/>
                <a:buNone/>
              </a:pPr>
              <a:r>
                <a:rPr lang="en-IN" sz="2800">
                  <a:solidFill>
                    <a:schemeClr val="dk1"/>
                  </a:solidFill>
                  <a:latin typeface="Times New Roman"/>
                  <a:ea typeface="Times New Roman"/>
                  <a:cs typeface="Times New Roman"/>
                  <a:sym typeface="Times New Roman"/>
                </a:rPr>
                <a:t>To relieve physical pain</a:t>
              </a:r>
              <a:endParaRPr/>
            </a:p>
          </p:txBody>
        </p:sp>
      </p:grpSp>
      <p:pic>
        <p:nvPicPr>
          <p:cNvPr id="519" name="Google Shape;519;p14"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520" name="Google Shape;520;p14"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521" name="Google Shape;521;p14"/>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522" name="Google Shape;522;p14" descr="C:\Users\Shilpa\Desktop\images (4).jpg"/>
          <p:cNvPicPr preferRelativeResize="0"/>
          <p:nvPr/>
        </p:nvPicPr>
        <p:blipFill rotWithShape="1">
          <a:blip r:embed="rId5">
            <a:alphaModFix/>
          </a:blip>
          <a:srcRect/>
          <a:stretch/>
        </p:blipFill>
        <p:spPr>
          <a:xfrm>
            <a:off x="7646958" y="4149969"/>
            <a:ext cx="4240241" cy="22367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27"/>
        <p:cNvGrpSpPr/>
        <p:nvPr/>
      </p:nvGrpSpPr>
      <p:grpSpPr>
        <a:xfrm>
          <a:off x="0" y="0"/>
          <a:ext cx="0" cy="0"/>
          <a:chOff x="0" y="0"/>
          <a:chExt cx="0" cy="0"/>
        </a:xfrm>
      </p:grpSpPr>
      <p:sp>
        <p:nvSpPr>
          <p:cNvPr id="528" name="Google Shape;528;p15"/>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29" name="Google Shape;529;p15"/>
          <p:cNvGrpSpPr/>
          <p:nvPr/>
        </p:nvGrpSpPr>
        <p:grpSpPr>
          <a:xfrm rot="5400000">
            <a:off x="-2340441" y="2666183"/>
            <a:ext cx="5860051" cy="527712"/>
            <a:chOff x="6081624" y="1998368"/>
            <a:chExt cx="5613457" cy="782175"/>
          </a:xfrm>
        </p:grpSpPr>
        <p:sp>
          <p:nvSpPr>
            <p:cNvPr id="530" name="Google Shape;530;p15"/>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1" name="Google Shape;531;p15"/>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532" name="Google Shape;532;p15"/>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3" name="Google Shape;533;p15"/>
          <p:cNvSpPr txBox="1">
            <a:spLocks noGrp="1"/>
          </p:cNvSpPr>
          <p:nvPr>
            <p:ph type="title"/>
          </p:nvPr>
        </p:nvSpPr>
        <p:spPr>
          <a:xfrm>
            <a:off x="1501254" y="101139"/>
            <a:ext cx="9678538" cy="100433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Why adolescents fall into the trap of Substance Misuse ?</a:t>
            </a:r>
            <a:endParaRPr sz="4000"/>
          </a:p>
        </p:txBody>
      </p:sp>
      <p:pic>
        <p:nvPicPr>
          <p:cNvPr id="534" name="Google Shape;534;p15"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535" name="Google Shape;535;p15"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536" name="Google Shape;536;p15"/>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537" name="Google Shape;537;p15" descr="Juvenile &amp; Emerging Adult JusticeCenter for Law, Brain &amp; Behavior"/>
          <p:cNvPicPr preferRelativeResize="0"/>
          <p:nvPr/>
        </p:nvPicPr>
        <p:blipFill rotWithShape="1">
          <a:blip r:embed="rId5">
            <a:alphaModFix/>
          </a:blip>
          <a:srcRect/>
          <a:stretch/>
        </p:blipFill>
        <p:spPr>
          <a:xfrm>
            <a:off x="677841" y="1131682"/>
            <a:ext cx="8493456" cy="2609927"/>
          </a:xfrm>
          <a:prstGeom prst="rect">
            <a:avLst/>
          </a:prstGeom>
          <a:noFill/>
          <a:ln>
            <a:noFill/>
          </a:ln>
        </p:spPr>
      </p:pic>
      <p:sp>
        <p:nvSpPr>
          <p:cNvPr id="538" name="Google Shape;538;p15"/>
          <p:cNvSpPr txBox="1"/>
          <p:nvPr/>
        </p:nvSpPr>
        <p:spPr>
          <a:xfrm>
            <a:off x="1439788" y="5768374"/>
            <a:ext cx="967154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rgbClr val="C00000"/>
                </a:solidFill>
                <a:latin typeface="Arial"/>
                <a:ea typeface="Arial"/>
                <a:cs typeface="Arial"/>
                <a:sym typeface="Arial"/>
              </a:rPr>
              <a:t>Immature brain seeks reward centre activation . No maturity to judge consequences.        </a:t>
            </a:r>
            <a:endParaRPr/>
          </a:p>
          <a:p>
            <a:pPr marL="0" marR="0" lvl="0" indent="0" algn="l" rtl="0">
              <a:spcBef>
                <a:spcPts val="0"/>
              </a:spcBef>
              <a:spcAft>
                <a:spcPts val="0"/>
              </a:spcAft>
              <a:buNone/>
            </a:pPr>
            <a:r>
              <a:rPr lang="en-IN" sz="2000">
                <a:solidFill>
                  <a:srgbClr val="C00000"/>
                </a:solidFill>
                <a:latin typeface="Arial"/>
                <a:ea typeface="Arial"/>
                <a:cs typeface="Arial"/>
                <a:sym typeface="Arial"/>
              </a:rPr>
              <a:t>                                                         Addiction risk is 8 fold !</a:t>
            </a:r>
            <a:endParaRPr/>
          </a:p>
        </p:txBody>
      </p:sp>
      <p:sp>
        <p:nvSpPr>
          <p:cNvPr id="539" name="Google Shape;539;p15"/>
          <p:cNvSpPr txBox="1">
            <a:spLocks noGrp="1"/>
          </p:cNvSpPr>
          <p:nvPr>
            <p:ph type="body" idx="1"/>
          </p:nvPr>
        </p:nvSpPr>
        <p:spPr>
          <a:xfrm>
            <a:off x="838200" y="4267200"/>
            <a:ext cx="9089571" cy="190976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40" name="Google Shape;540;p15" descr="C:\Users\Shilpa\Downloads\WhatsApp Image 2024-09-13 at 20.08.17.jpeg"/>
          <p:cNvPicPr preferRelativeResize="0"/>
          <p:nvPr/>
        </p:nvPicPr>
        <p:blipFill rotWithShape="1">
          <a:blip r:embed="rId6">
            <a:alphaModFix/>
          </a:blip>
          <a:srcRect/>
          <a:stretch/>
        </p:blipFill>
        <p:spPr>
          <a:xfrm>
            <a:off x="1746914" y="3305720"/>
            <a:ext cx="7942997" cy="2515337"/>
          </a:xfrm>
          <a:prstGeom prst="rect">
            <a:avLst/>
          </a:prstGeom>
          <a:noFill/>
          <a:ln w="9525" cap="flat" cmpd="sng">
            <a:solidFill>
              <a:schemeClr val="accent1"/>
            </a:solidFill>
            <a:prstDash val="solid"/>
            <a:round/>
            <a:headEnd type="none" w="sm" len="sm"/>
            <a:tailEnd type="none" w="sm" len="sm"/>
          </a:ln>
        </p:spPr>
      </p:pic>
      <p:pic>
        <p:nvPicPr>
          <p:cNvPr id="541" name="Google Shape;541;p15" descr="C:\Users\Shilpa\Desktop\images.jpg"/>
          <p:cNvPicPr preferRelativeResize="0"/>
          <p:nvPr/>
        </p:nvPicPr>
        <p:blipFill rotWithShape="1">
          <a:blip r:embed="rId7">
            <a:alphaModFix/>
          </a:blip>
          <a:srcRect/>
          <a:stretch/>
        </p:blipFill>
        <p:spPr>
          <a:xfrm>
            <a:off x="1869743" y="3250657"/>
            <a:ext cx="1473958" cy="898755"/>
          </a:xfrm>
          <a:prstGeom prst="rect">
            <a:avLst/>
          </a:prstGeom>
          <a:noFill/>
          <a:ln>
            <a:noFill/>
          </a:ln>
        </p:spPr>
      </p:pic>
      <p:sp>
        <p:nvSpPr>
          <p:cNvPr id="542" name="Google Shape;542;p15"/>
          <p:cNvSpPr/>
          <p:nvPr/>
        </p:nvSpPr>
        <p:spPr>
          <a:xfrm flipH="1">
            <a:off x="1746914" y="4353636"/>
            <a:ext cx="1446662" cy="3684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200" b="1">
                <a:solidFill>
                  <a:schemeClr val="dk1"/>
                </a:solidFill>
                <a:latin typeface="Arial Black"/>
                <a:ea typeface="Arial Black"/>
                <a:cs typeface="Arial Black"/>
                <a:sym typeface="Arial Black"/>
              </a:rPr>
              <a:t>Motivated to use again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47"/>
        <p:cNvGrpSpPr/>
        <p:nvPr/>
      </p:nvGrpSpPr>
      <p:grpSpPr>
        <a:xfrm>
          <a:off x="0" y="0"/>
          <a:ext cx="0" cy="0"/>
          <a:chOff x="0" y="0"/>
          <a:chExt cx="0" cy="0"/>
        </a:xfrm>
      </p:grpSpPr>
      <p:sp>
        <p:nvSpPr>
          <p:cNvPr id="548" name="Google Shape;548;p1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49" name="Google Shape;549;p16"/>
          <p:cNvGrpSpPr/>
          <p:nvPr/>
        </p:nvGrpSpPr>
        <p:grpSpPr>
          <a:xfrm rot="5400000">
            <a:off x="-2340441" y="2666183"/>
            <a:ext cx="5860051" cy="527712"/>
            <a:chOff x="6081624" y="1998368"/>
            <a:chExt cx="5613457" cy="782175"/>
          </a:xfrm>
        </p:grpSpPr>
        <p:sp>
          <p:nvSpPr>
            <p:cNvPr id="550" name="Google Shape;550;p1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1" name="Google Shape;551;p16"/>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552" name="Google Shape;552;p16"/>
          <p:cNvSpPr/>
          <p:nvPr/>
        </p:nvSpPr>
        <p:spPr>
          <a:xfrm>
            <a:off x="853120" y="904584"/>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53" name="Google Shape;553;p16"/>
          <p:cNvSpPr txBox="1">
            <a:spLocks noGrp="1"/>
          </p:cNvSpPr>
          <p:nvPr>
            <p:ph type="title"/>
          </p:nvPr>
        </p:nvSpPr>
        <p:spPr>
          <a:xfrm>
            <a:off x="1330040" y="-16167"/>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Times New Roman"/>
              <a:buNone/>
            </a:pPr>
            <a:r>
              <a:rPr lang="en-IN" b="1">
                <a:latin typeface="Times New Roman"/>
                <a:ea typeface="Times New Roman"/>
                <a:cs typeface="Times New Roman"/>
                <a:sym typeface="Times New Roman"/>
              </a:rPr>
              <a:t>Harmful effects</a:t>
            </a:r>
            <a:r>
              <a:rPr lang="en-IN" sz="4000" b="1">
                <a:latin typeface="Times New Roman"/>
                <a:ea typeface="Times New Roman"/>
                <a:cs typeface="Times New Roman"/>
                <a:sym typeface="Times New Roman"/>
              </a:rPr>
              <a:t> of Substance Misuse</a:t>
            </a:r>
            <a:endParaRPr sz="4000"/>
          </a:p>
        </p:txBody>
      </p:sp>
      <p:pic>
        <p:nvPicPr>
          <p:cNvPr id="554" name="Google Shape;554;p16"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555" name="Google Shape;555;p16" descr="A logo with hands reaching out to a child&#10;&#10;Description automatically generated"/>
          <p:cNvPicPr preferRelativeResize="0"/>
          <p:nvPr/>
        </p:nvPicPr>
        <p:blipFill rotWithShape="1">
          <a:blip r:embed="rId4">
            <a:alphaModFix/>
          </a:blip>
          <a:srcRect/>
          <a:stretch/>
        </p:blipFill>
        <p:spPr>
          <a:xfrm>
            <a:off x="10756711" y="105192"/>
            <a:ext cx="900000" cy="900000"/>
          </a:xfrm>
          <a:prstGeom prst="rect">
            <a:avLst/>
          </a:prstGeom>
          <a:noFill/>
          <a:ln>
            <a:noFill/>
          </a:ln>
        </p:spPr>
      </p:pic>
      <p:sp>
        <p:nvSpPr>
          <p:cNvPr id="556" name="Google Shape;556;p16"/>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557" name="Google Shape;557;p16"/>
          <p:cNvSpPr/>
          <p:nvPr/>
        </p:nvSpPr>
        <p:spPr>
          <a:xfrm>
            <a:off x="585505" y="1843617"/>
            <a:ext cx="3137502" cy="4342030"/>
          </a:xfrm>
          <a:prstGeom prst="flowChartProcess">
            <a:avLst/>
          </a:prstGeom>
          <a:solidFill>
            <a:schemeClr val="lt1"/>
          </a:solidFill>
          <a:ln w="1270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Excessive Sleepiness</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 Unusual tiredness</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 Sudden weight loss/gain</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Tremors</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Slurred speech</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Unsteady gait</a:t>
            </a:r>
            <a:endParaRPr dirty="0"/>
          </a:p>
          <a:p>
            <a:pPr marL="342900" marR="0" lvl="0" indent="-3429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Frequent colds/wheezing</a:t>
            </a:r>
            <a:endParaRPr dirty="0"/>
          </a:p>
          <a:p>
            <a:pPr marL="342900" marR="0" lvl="0" indent="-3429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Headache/stomach ache</a:t>
            </a:r>
            <a:endParaRPr dirty="0"/>
          </a:p>
        </p:txBody>
      </p:sp>
      <p:sp>
        <p:nvSpPr>
          <p:cNvPr id="558" name="Google Shape;558;p16"/>
          <p:cNvSpPr>
            <a:spLocks noGrp="1"/>
          </p:cNvSpPr>
          <p:nvPr>
            <p:ph type="body" idx="1"/>
          </p:nvPr>
        </p:nvSpPr>
        <p:spPr>
          <a:xfrm>
            <a:off x="7971065" y="1843619"/>
            <a:ext cx="3551764" cy="4424040"/>
          </a:xfrm>
          <a:prstGeom prst="flowChartProcess">
            <a:avLst/>
          </a:prstGeom>
          <a:solidFill>
            <a:schemeClr val="lt1"/>
          </a:solidFill>
          <a:ln w="12700" cap="flat" cmpd="sng">
            <a:solidFill>
              <a:srgbClr val="0F9ED5"/>
            </a:solidFill>
            <a:prstDash val="solid"/>
            <a:miter lim="800000"/>
            <a:headEnd type="none" w="sm" len="sm"/>
            <a:tailEnd type="none" w="sm" len="sm"/>
          </a:ln>
        </p:spPr>
        <p:txBody>
          <a:bodyPr spcFirstLastPara="1" wrap="square" lIns="91425" tIns="45700" rIns="91425" bIns="45700" anchor="ctr" anchorCtr="0">
            <a:normAutofit/>
          </a:bodyPr>
          <a:lstStyle/>
          <a:p>
            <a:pPr marL="228600" lvl="0" indent="-177800" algn="l" rtl="0">
              <a:lnSpc>
                <a:spcPct val="90000"/>
              </a:lnSpc>
              <a:spcBef>
                <a:spcPts val="0"/>
              </a:spcBef>
              <a:spcAft>
                <a:spcPts val="0"/>
              </a:spcAft>
              <a:buClr>
                <a:schemeClr val="dk1"/>
              </a:buClr>
              <a:buSzPts val="800"/>
              <a:buNone/>
            </a:pPr>
            <a:endParaRPr sz="8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Making secretive phone calls/other secretive </a:t>
            </a:r>
            <a:r>
              <a:rPr lang="en-IN" sz="1800" dirty="0" err="1">
                <a:solidFill>
                  <a:schemeClr val="dk1"/>
                </a:solidFill>
                <a:latin typeface="Times New Roman"/>
                <a:ea typeface="Times New Roman"/>
                <a:cs typeface="Times New Roman"/>
                <a:sym typeface="Times New Roman"/>
              </a:rPr>
              <a:t>behavior</a:t>
            </a:r>
            <a:endParaRPr dirty="0"/>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Breaking rules, stealing money or lying</a:t>
            </a:r>
            <a:endParaRPr dirty="0"/>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Truancy from school</a:t>
            </a:r>
            <a:endParaRPr dirty="0"/>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Spending a lot of time outside home</a:t>
            </a:r>
            <a:endParaRPr dirty="0"/>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Demanding money</a:t>
            </a:r>
            <a:endParaRPr dirty="0"/>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Spending excessively</a:t>
            </a:r>
            <a:endParaRPr dirty="0"/>
          </a:p>
          <a:p>
            <a:pPr marL="228600" lvl="0" indent="-228600" algn="l" rtl="0">
              <a:lnSpc>
                <a:spcPct val="90000"/>
              </a:lnSpc>
              <a:spcBef>
                <a:spcPts val="100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Having substance using friends</a:t>
            </a:r>
            <a:endParaRPr dirty="0"/>
          </a:p>
          <a:p>
            <a:pPr marL="228600" lvl="0" indent="-114300" algn="l" rtl="0">
              <a:lnSpc>
                <a:spcPct val="90000"/>
              </a:lnSpc>
              <a:spcBef>
                <a:spcPts val="1000"/>
              </a:spcBef>
              <a:spcAft>
                <a:spcPts val="0"/>
              </a:spcAft>
              <a:buClr>
                <a:schemeClr val="dk1"/>
              </a:buClr>
              <a:buSzPts val="1800"/>
              <a:buNone/>
            </a:pPr>
            <a:endParaRPr sz="1800" dirty="0">
              <a:latin typeface="Times New Roman"/>
              <a:ea typeface="Times New Roman"/>
              <a:cs typeface="Times New Roman"/>
              <a:sym typeface="Times New Roman"/>
            </a:endParaRPr>
          </a:p>
          <a:p>
            <a:pPr marL="228600" lvl="0" indent="-171450" algn="l" rtl="0">
              <a:lnSpc>
                <a:spcPct val="90000"/>
              </a:lnSpc>
              <a:spcBef>
                <a:spcPts val="1000"/>
              </a:spcBef>
              <a:spcAft>
                <a:spcPts val="0"/>
              </a:spcAft>
              <a:buClr>
                <a:schemeClr val="dk1"/>
              </a:buClr>
              <a:buSzPts val="900"/>
              <a:buNone/>
            </a:pPr>
            <a:endParaRPr sz="900" dirty="0"/>
          </a:p>
        </p:txBody>
      </p:sp>
      <p:sp>
        <p:nvSpPr>
          <p:cNvPr id="559" name="Google Shape;559;p16"/>
          <p:cNvSpPr/>
          <p:nvPr/>
        </p:nvSpPr>
        <p:spPr>
          <a:xfrm>
            <a:off x="4155605" y="1871334"/>
            <a:ext cx="3551764" cy="4342030"/>
          </a:xfrm>
          <a:prstGeom prst="flowChartProcess">
            <a:avLst/>
          </a:prstGeom>
          <a:solidFill>
            <a:schemeClr val="lt1"/>
          </a:solidFill>
          <a:ln w="1270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Clr>
                <a:schemeClr val="dk1"/>
              </a:buClr>
              <a:buSzPts val="1800"/>
              <a:buFont typeface="Arial"/>
              <a:buNone/>
            </a:pPr>
            <a:endParaRPr sz="1800" dirty="0">
              <a:solidFill>
                <a:schemeClr val="dk1"/>
              </a:solidFill>
              <a:latin typeface="Times New Roman"/>
              <a:ea typeface="Times New Roman"/>
              <a:cs typeface="Times New Roman"/>
              <a:sym typeface="Times New Roman"/>
            </a:endParaRPr>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Loss of memory </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Poor concentration </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Unable to complete school work on time </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Aggression</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Mood swings</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Loss of interest in daily activities/studies/play</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Unable to maintain regular schedule or routine </a:t>
            </a:r>
            <a:endParaRPr dirty="0"/>
          </a:p>
          <a:p>
            <a:pPr marL="0" marR="0" lvl="0" indent="-114300" algn="l" rtl="0">
              <a:spcBef>
                <a:spcPts val="0"/>
              </a:spcBef>
              <a:spcAft>
                <a:spcPts val="0"/>
              </a:spcAft>
              <a:buClr>
                <a:schemeClr val="dk1"/>
              </a:buClr>
              <a:buSzPts val="1800"/>
              <a:buFont typeface="Noto Sans Symbols"/>
              <a:buChar char="✔"/>
            </a:pPr>
            <a:r>
              <a:rPr lang="en-IN" sz="1800" dirty="0">
                <a:solidFill>
                  <a:schemeClr val="dk1"/>
                </a:solidFill>
                <a:latin typeface="Times New Roman"/>
                <a:ea typeface="Times New Roman"/>
                <a:cs typeface="Times New Roman"/>
                <a:sym typeface="Times New Roman"/>
              </a:rPr>
              <a:t>Withdrawal from friends &amp; family</a:t>
            </a:r>
            <a:endParaRPr dirty="0"/>
          </a:p>
          <a:p>
            <a:pPr marL="0" marR="0" lvl="0" indent="0" algn="ctr"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560" name="Google Shape;560;p16"/>
          <p:cNvSpPr/>
          <p:nvPr/>
        </p:nvSpPr>
        <p:spPr>
          <a:xfrm>
            <a:off x="579528" y="1131903"/>
            <a:ext cx="3137502" cy="620510"/>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a:solidFill>
                  <a:srgbClr val="C00000"/>
                </a:solidFill>
                <a:latin typeface="Times New Roman"/>
                <a:ea typeface="Times New Roman"/>
                <a:cs typeface="Times New Roman"/>
                <a:sym typeface="Times New Roman"/>
              </a:rPr>
              <a:t>PHYSICAL HEALTH</a:t>
            </a:r>
            <a:endParaRPr/>
          </a:p>
        </p:txBody>
      </p:sp>
      <p:sp>
        <p:nvSpPr>
          <p:cNvPr id="561" name="Google Shape;561;p16"/>
          <p:cNvSpPr/>
          <p:nvPr/>
        </p:nvSpPr>
        <p:spPr>
          <a:xfrm>
            <a:off x="3858833" y="1132158"/>
            <a:ext cx="3996654" cy="612648"/>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a:solidFill>
                  <a:srgbClr val="C00000"/>
                </a:solidFill>
                <a:latin typeface="Times New Roman"/>
                <a:ea typeface="Times New Roman"/>
                <a:cs typeface="Times New Roman"/>
                <a:sym typeface="Times New Roman"/>
              </a:rPr>
              <a:t>EMOTIONAL HEALTH</a:t>
            </a:r>
            <a:endParaRPr/>
          </a:p>
        </p:txBody>
      </p:sp>
      <p:sp>
        <p:nvSpPr>
          <p:cNvPr id="562" name="Google Shape;562;p16"/>
          <p:cNvSpPr/>
          <p:nvPr/>
        </p:nvSpPr>
        <p:spPr>
          <a:xfrm>
            <a:off x="7971064" y="1131902"/>
            <a:ext cx="3685647" cy="620510"/>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a:solidFill>
                  <a:srgbClr val="C00000"/>
                </a:solidFill>
                <a:latin typeface="Times New Roman"/>
                <a:ea typeface="Times New Roman"/>
                <a:cs typeface="Times New Roman"/>
                <a:sym typeface="Times New Roman"/>
              </a:rPr>
              <a:t>SOCIAL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66"/>
        <p:cNvGrpSpPr/>
        <p:nvPr/>
      </p:nvGrpSpPr>
      <p:grpSpPr>
        <a:xfrm>
          <a:off x="0" y="0"/>
          <a:ext cx="0" cy="0"/>
          <a:chOff x="0" y="0"/>
          <a:chExt cx="0" cy="0"/>
        </a:xfrm>
      </p:grpSpPr>
      <p:sp>
        <p:nvSpPr>
          <p:cNvPr id="567" name="Google Shape;567;p1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68" name="Google Shape;568;p17"/>
          <p:cNvGrpSpPr/>
          <p:nvPr/>
        </p:nvGrpSpPr>
        <p:grpSpPr>
          <a:xfrm rot="5400000">
            <a:off x="-2340441" y="2666183"/>
            <a:ext cx="5860051" cy="527712"/>
            <a:chOff x="6081624" y="1998368"/>
            <a:chExt cx="5613457" cy="782175"/>
          </a:xfrm>
        </p:grpSpPr>
        <p:sp>
          <p:nvSpPr>
            <p:cNvPr id="569" name="Google Shape;569;p17"/>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0" name="Google Shape;570;p17"/>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571" name="Google Shape;571;p17"/>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72" name="Google Shape;572;p17"/>
          <p:cNvSpPr txBox="1">
            <a:spLocks noGrp="1"/>
          </p:cNvSpPr>
          <p:nvPr>
            <p:ph type="title"/>
          </p:nvPr>
        </p:nvSpPr>
        <p:spPr>
          <a:xfrm>
            <a:off x="1330040" y="226031"/>
            <a:ext cx="9849751" cy="76971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Times New Roman"/>
              <a:buNone/>
            </a:pPr>
            <a:r>
              <a:rPr lang="en-IN" sz="3600" b="1">
                <a:latin typeface="Times New Roman"/>
                <a:ea typeface="Times New Roman"/>
                <a:cs typeface="Times New Roman"/>
                <a:sym typeface="Times New Roman"/>
              </a:rPr>
              <a:t>Red Flag Signs-Clues to Substance Misuse</a:t>
            </a:r>
            <a:endParaRPr sz="3600"/>
          </a:p>
        </p:txBody>
      </p:sp>
      <p:sp>
        <p:nvSpPr>
          <p:cNvPr id="573" name="Google Shape;573;p17"/>
          <p:cNvSpPr txBox="1">
            <a:spLocks noGrp="1"/>
          </p:cNvSpPr>
          <p:nvPr>
            <p:ph type="body" idx="1"/>
          </p:nvPr>
        </p:nvSpPr>
        <p:spPr>
          <a:xfrm>
            <a:off x="1105469" y="1132765"/>
            <a:ext cx="10317707" cy="5186148"/>
          </a:xfrm>
          <a:prstGeom prst="rect">
            <a:avLst/>
          </a:prstGeom>
          <a:noFill/>
          <a:ln>
            <a:noFill/>
          </a:ln>
        </p:spPr>
        <p:txBody>
          <a:bodyPr spcFirstLastPara="1" wrap="square" lIns="91425" tIns="45700" rIns="91425" bIns="45700" anchor="ctr" anchorCtr="0">
            <a:normAutofit fontScale="85000" lnSpcReduction="20000"/>
          </a:bodyPr>
          <a:lstStyle/>
          <a:p>
            <a:pPr marL="228600" lvl="0" indent="-228600" algn="l" rtl="0">
              <a:lnSpc>
                <a:spcPct val="90000"/>
              </a:lnSpc>
              <a:spcBef>
                <a:spcPts val="0"/>
              </a:spcBef>
              <a:spcAft>
                <a:spcPts val="0"/>
              </a:spcAft>
              <a:buClr>
                <a:srgbClr val="00B0F0"/>
              </a:buClr>
              <a:buSzPct val="100000"/>
              <a:buNone/>
            </a:pPr>
            <a:r>
              <a:rPr lang="en-IN" sz="2400" b="1">
                <a:solidFill>
                  <a:srgbClr val="00B0F0"/>
                </a:solidFill>
                <a:latin typeface="Times New Roman"/>
                <a:ea typeface="Times New Roman"/>
                <a:cs typeface="Times New Roman"/>
                <a:sym typeface="Times New Roman"/>
              </a:rPr>
              <a:t> </a:t>
            </a:r>
            <a:endParaRPr/>
          </a:p>
          <a:p>
            <a:pPr marL="228600" lvl="0" indent="-88265" algn="l" rtl="0">
              <a:lnSpc>
                <a:spcPct val="90000"/>
              </a:lnSpc>
              <a:spcBef>
                <a:spcPts val="1000"/>
              </a:spcBef>
              <a:spcAft>
                <a:spcPts val="0"/>
              </a:spcAft>
              <a:buClr>
                <a:schemeClr val="dk1"/>
              </a:buClr>
              <a:buSzPct val="100000"/>
              <a:buNone/>
            </a:pPr>
            <a:endParaRPr sz="2600" b="1">
              <a:solidFill>
                <a:srgbClr val="FF0000"/>
              </a:solidFill>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sz="3000" b="1">
                <a:latin typeface="Times New Roman"/>
                <a:ea typeface="Times New Roman"/>
                <a:cs typeface="Times New Roman"/>
                <a:sym typeface="Times New Roman"/>
              </a:rPr>
              <a:t>Efforts to mask the smell</a:t>
            </a:r>
            <a:endParaRPr/>
          </a:p>
          <a:p>
            <a:pPr marL="228600" lvl="0" indent="-228600" algn="l" rtl="0">
              <a:lnSpc>
                <a:spcPct val="90000"/>
              </a:lnSpc>
              <a:spcBef>
                <a:spcPts val="1000"/>
              </a:spcBef>
              <a:spcAft>
                <a:spcPts val="0"/>
              </a:spcAft>
              <a:buClr>
                <a:srgbClr val="0070C0"/>
              </a:buClr>
              <a:buSzPct val="100000"/>
              <a:buChar char="•"/>
            </a:pPr>
            <a:r>
              <a:rPr lang="en-IN" sz="3000" b="1">
                <a:solidFill>
                  <a:srgbClr val="0070C0"/>
                </a:solidFill>
                <a:latin typeface="Times New Roman"/>
                <a:ea typeface="Times New Roman"/>
                <a:cs typeface="Times New Roman"/>
                <a:sym typeface="Times New Roman"/>
              </a:rPr>
              <a:t>Avoiding eye contact and hug </a:t>
            </a:r>
            <a:r>
              <a:rPr lang="en-IN" sz="3000">
                <a:solidFill>
                  <a:srgbClr val="0070C0"/>
                </a:solidFill>
                <a:latin typeface="Times New Roman"/>
                <a:ea typeface="Times New Roman"/>
                <a:cs typeface="Times New Roman"/>
                <a:sym typeface="Times New Roman"/>
              </a:rPr>
              <a:t>by parents</a:t>
            </a:r>
            <a:endParaRPr/>
          </a:p>
          <a:p>
            <a:pPr marL="228600" lvl="0" indent="-228600" algn="l" rtl="0">
              <a:lnSpc>
                <a:spcPct val="90000"/>
              </a:lnSpc>
              <a:spcBef>
                <a:spcPts val="1000"/>
              </a:spcBef>
              <a:spcAft>
                <a:spcPts val="0"/>
              </a:spcAft>
              <a:buClr>
                <a:schemeClr val="dk1"/>
              </a:buClr>
              <a:buSzPct val="100000"/>
              <a:buChar char="•"/>
            </a:pPr>
            <a:r>
              <a:rPr lang="en-IN" sz="3000" b="1">
                <a:latin typeface="Times New Roman"/>
                <a:ea typeface="Times New Roman"/>
                <a:cs typeface="Times New Roman"/>
                <a:sym typeface="Times New Roman"/>
              </a:rPr>
              <a:t>New set of (senior) friends</a:t>
            </a:r>
            <a:endParaRPr/>
          </a:p>
          <a:p>
            <a:pPr marL="228600" lvl="0" indent="-228600" algn="l" rtl="0">
              <a:lnSpc>
                <a:spcPct val="90000"/>
              </a:lnSpc>
              <a:spcBef>
                <a:spcPts val="1000"/>
              </a:spcBef>
              <a:spcAft>
                <a:spcPts val="0"/>
              </a:spcAft>
              <a:buClr>
                <a:srgbClr val="0070C0"/>
              </a:buClr>
              <a:buSzPct val="100000"/>
              <a:buChar char="•"/>
            </a:pPr>
            <a:r>
              <a:rPr lang="en-IN" sz="3000" b="1">
                <a:solidFill>
                  <a:srgbClr val="0070C0"/>
                </a:solidFill>
                <a:latin typeface="Times New Roman"/>
                <a:ea typeface="Times New Roman"/>
                <a:cs typeface="Times New Roman"/>
                <a:sym typeface="Times New Roman"/>
              </a:rPr>
              <a:t>Social isolation with lack of interest in activities previously enjoyed</a:t>
            </a:r>
            <a:endParaRPr/>
          </a:p>
          <a:p>
            <a:pPr marL="228600" lvl="0" indent="-228600" algn="l" rtl="0">
              <a:lnSpc>
                <a:spcPct val="90000"/>
              </a:lnSpc>
              <a:spcBef>
                <a:spcPts val="1000"/>
              </a:spcBef>
              <a:spcAft>
                <a:spcPts val="0"/>
              </a:spcAft>
              <a:buClr>
                <a:schemeClr val="dk1"/>
              </a:buClr>
              <a:buSzPct val="100000"/>
              <a:buChar char="•"/>
            </a:pPr>
            <a:r>
              <a:rPr lang="en-IN" sz="3000" b="1">
                <a:latin typeface="Times New Roman"/>
                <a:ea typeface="Times New Roman"/>
                <a:cs typeface="Times New Roman"/>
                <a:sym typeface="Times New Roman"/>
              </a:rPr>
              <a:t>Scholastic deterioration</a:t>
            </a:r>
            <a:endParaRPr/>
          </a:p>
          <a:p>
            <a:pPr marL="228600" lvl="0" indent="-228600" algn="l" rtl="0">
              <a:lnSpc>
                <a:spcPct val="90000"/>
              </a:lnSpc>
              <a:spcBef>
                <a:spcPts val="1000"/>
              </a:spcBef>
              <a:spcAft>
                <a:spcPts val="0"/>
              </a:spcAft>
              <a:buClr>
                <a:srgbClr val="0070C0"/>
              </a:buClr>
              <a:buSzPct val="100000"/>
              <a:buChar char="•"/>
            </a:pPr>
            <a:r>
              <a:rPr lang="en-IN" sz="3000" b="1">
                <a:solidFill>
                  <a:srgbClr val="0070C0"/>
                </a:solidFill>
                <a:latin typeface="Times New Roman"/>
                <a:ea typeface="Times New Roman"/>
                <a:cs typeface="Times New Roman"/>
                <a:sym typeface="Times New Roman"/>
              </a:rPr>
              <a:t>Poor hygiene, altered appetite and sleep pattern</a:t>
            </a:r>
            <a:endParaRPr/>
          </a:p>
          <a:p>
            <a:pPr marL="228600" lvl="0" indent="-228600" algn="l" rtl="0">
              <a:lnSpc>
                <a:spcPct val="90000"/>
              </a:lnSpc>
              <a:spcBef>
                <a:spcPts val="1000"/>
              </a:spcBef>
              <a:spcAft>
                <a:spcPts val="0"/>
              </a:spcAft>
              <a:buClr>
                <a:schemeClr val="dk1"/>
              </a:buClr>
              <a:buSzPct val="100000"/>
              <a:buChar char="•"/>
            </a:pPr>
            <a:r>
              <a:rPr lang="en-IN" sz="3000" b="1">
                <a:latin typeface="Times New Roman"/>
                <a:ea typeface="Times New Roman"/>
                <a:cs typeface="Times New Roman"/>
                <a:sym typeface="Times New Roman"/>
              </a:rPr>
              <a:t>Changed preference for movies </a:t>
            </a:r>
            <a:r>
              <a:rPr lang="en-IN" sz="3000">
                <a:latin typeface="Times New Roman"/>
                <a:ea typeface="Times New Roman"/>
                <a:cs typeface="Times New Roman"/>
                <a:sym typeface="Times New Roman"/>
              </a:rPr>
              <a:t>and </a:t>
            </a:r>
            <a:r>
              <a:rPr lang="en-IN" sz="3000" b="1">
                <a:latin typeface="Times New Roman"/>
                <a:ea typeface="Times New Roman"/>
                <a:cs typeface="Times New Roman"/>
                <a:sym typeface="Times New Roman"/>
              </a:rPr>
              <a:t>music</a:t>
            </a:r>
            <a:r>
              <a:rPr lang="en-IN" sz="3000">
                <a:latin typeface="Times New Roman"/>
                <a:ea typeface="Times New Roman"/>
                <a:cs typeface="Times New Roman"/>
                <a:sym typeface="Times New Roman"/>
              </a:rPr>
              <a:t> which </a:t>
            </a:r>
            <a:r>
              <a:rPr lang="en-IN" sz="3000" b="1">
                <a:latin typeface="Times New Roman"/>
                <a:ea typeface="Times New Roman"/>
                <a:cs typeface="Times New Roman"/>
                <a:sym typeface="Times New Roman"/>
              </a:rPr>
              <a:t>depict high action</a:t>
            </a:r>
            <a:endParaRPr/>
          </a:p>
          <a:p>
            <a:pPr marL="228600" lvl="0" indent="-228600" algn="l" rtl="0">
              <a:lnSpc>
                <a:spcPct val="90000"/>
              </a:lnSpc>
              <a:spcBef>
                <a:spcPts val="1000"/>
              </a:spcBef>
              <a:spcAft>
                <a:spcPts val="0"/>
              </a:spcAft>
              <a:buClr>
                <a:srgbClr val="0070C0"/>
              </a:buClr>
              <a:buSzPct val="100000"/>
              <a:buChar char="•"/>
            </a:pPr>
            <a:r>
              <a:rPr lang="en-IN" sz="3000" b="1">
                <a:solidFill>
                  <a:srgbClr val="0070C0"/>
                </a:solidFill>
                <a:latin typeface="Times New Roman"/>
                <a:ea typeface="Times New Roman"/>
                <a:cs typeface="Times New Roman"/>
                <a:sym typeface="Times New Roman"/>
              </a:rPr>
              <a:t>Unexplained irritability  and increasing conflicts</a:t>
            </a:r>
            <a:endParaRPr/>
          </a:p>
          <a:p>
            <a:pPr marL="228600" lvl="0" indent="-228600" algn="l" rtl="0">
              <a:lnSpc>
                <a:spcPct val="90000"/>
              </a:lnSpc>
              <a:spcBef>
                <a:spcPts val="1000"/>
              </a:spcBef>
              <a:spcAft>
                <a:spcPts val="0"/>
              </a:spcAft>
              <a:buClr>
                <a:schemeClr val="dk1"/>
              </a:buClr>
              <a:buSzPct val="100000"/>
              <a:buChar char="•"/>
            </a:pPr>
            <a:r>
              <a:rPr lang="en-IN" sz="3000" b="1">
                <a:latin typeface="Times New Roman"/>
                <a:ea typeface="Times New Roman"/>
                <a:cs typeface="Times New Roman"/>
                <a:sym typeface="Times New Roman"/>
              </a:rPr>
              <a:t>Spending extra time in the toilet</a:t>
            </a:r>
            <a:endParaRPr/>
          </a:p>
          <a:p>
            <a:pPr marL="228600" lvl="0" indent="-228600" algn="l" rtl="0">
              <a:lnSpc>
                <a:spcPct val="90000"/>
              </a:lnSpc>
              <a:spcBef>
                <a:spcPts val="1000"/>
              </a:spcBef>
              <a:spcAft>
                <a:spcPts val="0"/>
              </a:spcAft>
              <a:buClr>
                <a:srgbClr val="0070C0"/>
              </a:buClr>
              <a:buSzPct val="100000"/>
              <a:buChar char="•"/>
            </a:pPr>
            <a:r>
              <a:rPr lang="en-IN" sz="3000" b="1">
                <a:solidFill>
                  <a:srgbClr val="0070C0"/>
                </a:solidFill>
                <a:latin typeface="Times New Roman"/>
                <a:ea typeface="Times New Roman"/>
                <a:cs typeface="Times New Roman"/>
                <a:sym typeface="Times New Roman"/>
              </a:rPr>
              <a:t>Stealing money or valuables </a:t>
            </a:r>
            <a:r>
              <a:rPr lang="en-IN" sz="3000">
                <a:solidFill>
                  <a:srgbClr val="0070C0"/>
                </a:solidFill>
                <a:latin typeface="Times New Roman"/>
                <a:ea typeface="Times New Roman"/>
                <a:cs typeface="Times New Roman"/>
                <a:sym typeface="Times New Roman"/>
              </a:rPr>
              <a:t>from home</a:t>
            </a:r>
            <a:r>
              <a:rPr lang="en-IN" sz="2600">
                <a:solidFill>
                  <a:srgbClr val="0070C0"/>
                </a:solidFill>
                <a:latin typeface="Times New Roman"/>
                <a:ea typeface="Times New Roman"/>
                <a:cs typeface="Times New Roman"/>
                <a:sym typeface="Times New Roman"/>
              </a:rPr>
              <a:t>.</a:t>
            </a:r>
            <a:endParaRPr/>
          </a:p>
          <a:p>
            <a:pPr marL="228600" lvl="0" indent="-228600" algn="l" rtl="0">
              <a:lnSpc>
                <a:spcPct val="90000"/>
              </a:lnSpc>
              <a:spcBef>
                <a:spcPts val="1000"/>
              </a:spcBef>
              <a:spcAft>
                <a:spcPts val="0"/>
              </a:spcAft>
              <a:buClr>
                <a:schemeClr val="dk1"/>
              </a:buClr>
              <a:buSzPct val="100000"/>
              <a:buChar char="•"/>
            </a:pPr>
            <a:r>
              <a:rPr lang="en-IN" sz="3100" b="1">
                <a:latin typeface="Times New Roman"/>
                <a:ea typeface="Times New Roman"/>
                <a:cs typeface="Times New Roman"/>
                <a:sym typeface="Times New Roman"/>
              </a:rPr>
              <a:t>Stains on teeth and clothing</a:t>
            </a:r>
            <a:endParaRPr/>
          </a:p>
          <a:p>
            <a:pPr marL="0" lvl="0" indent="0" algn="l" rtl="0">
              <a:lnSpc>
                <a:spcPct val="90000"/>
              </a:lnSpc>
              <a:spcBef>
                <a:spcPts val="1000"/>
              </a:spcBef>
              <a:spcAft>
                <a:spcPts val="0"/>
              </a:spcAft>
              <a:buClr>
                <a:schemeClr val="dk1"/>
              </a:buClr>
              <a:buSzPct val="100000"/>
              <a:buNone/>
            </a:pPr>
            <a:endParaRPr sz="2600">
              <a:solidFill>
                <a:srgbClr val="002060"/>
              </a:solidFill>
              <a:latin typeface="Times New Roman"/>
              <a:ea typeface="Times New Roman"/>
              <a:cs typeface="Times New Roman"/>
              <a:sym typeface="Times New Roman"/>
            </a:endParaRPr>
          </a:p>
          <a:p>
            <a:pPr marL="228600" lvl="0" indent="-99060" algn="l" rtl="0">
              <a:lnSpc>
                <a:spcPct val="90000"/>
              </a:lnSpc>
              <a:spcBef>
                <a:spcPts val="1000"/>
              </a:spcBef>
              <a:spcAft>
                <a:spcPts val="0"/>
              </a:spcAft>
              <a:buClr>
                <a:schemeClr val="dk1"/>
              </a:buClr>
              <a:buSzPct val="100000"/>
              <a:buNone/>
            </a:pPr>
            <a:endParaRPr sz="240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ct val="100000"/>
              <a:buNone/>
            </a:pPr>
            <a:endParaRPr>
              <a:latin typeface="Times New Roman"/>
              <a:ea typeface="Times New Roman"/>
              <a:cs typeface="Times New Roman"/>
              <a:sym typeface="Times New Roman"/>
            </a:endParaRPr>
          </a:p>
        </p:txBody>
      </p:sp>
      <p:pic>
        <p:nvPicPr>
          <p:cNvPr id="574" name="Google Shape;574;p17" descr="Pedicriticon Pune 2023"/>
          <p:cNvPicPr preferRelativeResize="0"/>
          <p:nvPr/>
        </p:nvPicPr>
        <p:blipFill rotWithShape="1">
          <a:blip r:embed="rId3">
            <a:alphaModFix/>
          </a:blip>
          <a:srcRect/>
          <a:stretch/>
        </p:blipFill>
        <p:spPr>
          <a:xfrm>
            <a:off x="1027149" y="0"/>
            <a:ext cx="945362" cy="945362"/>
          </a:xfrm>
          <a:prstGeom prst="rect">
            <a:avLst/>
          </a:prstGeom>
          <a:noFill/>
          <a:ln>
            <a:noFill/>
          </a:ln>
        </p:spPr>
      </p:pic>
      <p:pic>
        <p:nvPicPr>
          <p:cNvPr id="575" name="Google Shape;575;p17"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576" name="Google Shape;576;p17"/>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
                                            <p:txEl>
                                              <p:pRg st="0" end="0"/>
                                            </p:txEl>
                                          </p:spTgt>
                                        </p:tgtEl>
                                        <p:attrNameLst>
                                          <p:attrName>style.visibility</p:attrName>
                                        </p:attrNameLst>
                                      </p:cBhvr>
                                      <p:to>
                                        <p:strVal val="visible"/>
                                      </p:to>
                                    </p:set>
                                    <p:anim calcmode="lin" valueType="num">
                                      <p:cBhvr additive="base">
                                        <p:cTn id="7" dur="500"/>
                                        <p:tgtEl>
                                          <p:spTgt spid="5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3">
                                            <p:txEl>
                                              <p:pRg st="1" end="1"/>
                                            </p:txEl>
                                          </p:spTgt>
                                        </p:tgtEl>
                                        <p:attrNameLst>
                                          <p:attrName>style.visibility</p:attrName>
                                        </p:attrNameLst>
                                      </p:cBhvr>
                                      <p:to>
                                        <p:strVal val="visible"/>
                                      </p:to>
                                    </p:set>
                                    <p:anim calcmode="lin" valueType="num">
                                      <p:cBhvr additive="base">
                                        <p:cTn id="12" dur="500"/>
                                        <p:tgtEl>
                                          <p:spTgt spid="5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3">
                                            <p:txEl>
                                              <p:pRg st="2" end="2"/>
                                            </p:txEl>
                                          </p:spTgt>
                                        </p:tgtEl>
                                        <p:attrNameLst>
                                          <p:attrName>style.visibility</p:attrName>
                                        </p:attrNameLst>
                                      </p:cBhvr>
                                      <p:to>
                                        <p:strVal val="visible"/>
                                      </p:to>
                                    </p:set>
                                    <p:anim calcmode="lin" valueType="num">
                                      <p:cBhvr additive="base">
                                        <p:cTn id="17" dur="500"/>
                                        <p:tgtEl>
                                          <p:spTgt spid="5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3">
                                            <p:txEl>
                                              <p:pRg st="3" end="3"/>
                                            </p:txEl>
                                          </p:spTgt>
                                        </p:tgtEl>
                                        <p:attrNameLst>
                                          <p:attrName>style.visibility</p:attrName>
                                        </p:attrNameLst>
                                      </p:cBhvr>
                                      <p:to>
                                        <p:strVal val="visible"/>
                                      </p:to>
                                    </p:set>
                                    <p:anim calcmode="lin" valueType="num">
                                      <p:cBhvr additive="base">
                                        <p:cTn id="22" dur="500"/>
                                        <p:tgtEl>
                                          <p:spTgt spid="5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3">
                                            <p:txEl>
                                              <p:pRg st="4" end="4"/>
                                            </p:txEl>
                                          </p:spTgt>
                                        </p:tgtEl>
                                        <p:attrNameLst>
                                          <p:attrName>style.visibility</p:attrName>
                                        </p:attrNameLst>
                                      </p:cBhvr>
                                      <p:to>
                                        <p:strVal val="visible"/>
                                      </p:to>
                                    </p:set>
                                    <p:anim calcmode="lin" valueType="num">
                                      <p:cBhvr additive="base">
                                        <p:cTn id="27" dur="500"/>
                                        <p:tgtEl>
                                          <p:spTgt spid="5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73">
                                            <p:txEl>
                                              <p:pRg st="5" end="5"/>
                                            </p:txEl>
                                          </p:spTgt>
                                        </p:tgtEl>
                                        <p:attrNameLst>
                                          <p:attrName>style.visibility</p:attrName>
                                        </p:attrNameLst>
                                      </p:cBhvr>
                                      <p:to>
                                        <p:strVal val="visible"/>
                                      </p:to>
                                    </p:set>
                                    <p:anim calcmode="lin" valueType="num">
                                      <p:cBhvr additive="base">
                                        <p:cTn id="32" dur="500"/>
                                        <p:tgtEl>
                                          <p:spTgt spid="57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73">
                                            <p:txEl>
                                              <p:pRg st="6" end="6"/>
                                            </p:txEl>
                                          </p:spTgt>
                                        </p:tgtEl>
                                        <p:attrNameLst>
                                          <p:attrName>style.visibility</p:attrName>
                                        </p:attrNameLst>
                                      </p:cBhvr>
                                      <p:to>
                                        <p:strVal val="visible"/>
                                      </p:to>
                                    </p:set>
                                    <p:anim calcmode="lin" valueType="num">
                                      <p:cBhvr additive="base">
                                        <p:cTn id="37" dur="500"/>
                                        <p:tgtEl>
                                          <p:spTgt spid="57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73">
                                            <p:txEl>
                                              <p:pRg st="7" end="7"/>
                                            </p:txEl>
                                          </p:spTgt>
                                        </p:tgtEl>
                                        <p:attrNameLst>
                                          <p:attrName>style.visibility</p:attrName>
                                        </p:attrNameLst>
                                      </p:cBhvr>
                                      <p:to>
                                        <p:strVal val="visible"/>
                                      </p:to>
                                    </p:set>
                                    <p:anim calcmode="lin" valueType="num">
                                      <p:cBhvr additive="base">
                                        <p:cTn id="42" dur="500"/>
                                        <p:tgtEl>
                                          <p:spTgt spid="57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73">
                                            <p:txEl>
                                              <p:pRg st="8" end="8"/>
                                            </p:txEl>
                                          </p:spTgt>
                                        </p:tgtEl>
                                        <p:attrNameLst>
                                          <p:attrName>style.visibility</p:attrName>
                                        </p:attrNameLst>
                                      </p:cBhvr>
                                      <p:to>
                                        <p:strVal val="visible"/>
                                      </p:to>
                                    </p:set>
                                    <p:anim calcmode="lin" valueType="num">
                                      <p:cBhvr additive="base">
                                        <p:cTn id="47" dur="500"/>
                                        <p:tgtEl>
                                          <p:spTgt spid="57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73">
                                            <p:txEl>
                                              <p:pRg st="9" end="9"/>
                                            </p:txEl>
                                          </p:spTgt>
                                        </p:tgtEl>
                                        <p:attrNameLst>
                                          <p:attrName>style.visibility</p:attrName>
                                        </p:attrNameLst>
                                      </p:cBhvr>
                                      <p:to>
                                        <p:strVal val="visible"/>
                                      </p:to>
                                    </p:set>
                                    <p:anim calcmode="lin" valueType="num">
                                      <p:cBhvr additive="base">
                                        <p:cTn id="52" dur="500"/>
                                        <p:tgtEl>
                                          <p:spTgt spid="57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73">
                                            <p:txEl>
                                              <p:pRg st="10" end="10"/>
                                            </p:txEl>
                                          </p:spTgt>
                                        </p:tgtEl>
                                        <p:attrNameLst>
                                          <p:attrName>style.visibility</p:attrName>
                                        </p:attrNameLst>
                                      </p:cBhvr>
                                      <p:to>
                                        <p:strVal val="visible"/>
                                      </p:to>
                                    </p:set>
                                    <p:anim calcmode="lin" valueType="num">
                                      <p:cBhvr additive="base">
                                        <p:cTn id="57" dur="500"/>
                                        <p:tgtEl>
                                          <p:spTgt spid="57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73">
                                            <p:txEl>
                                              <p:pRg st="11" end="11"/>
                                            </p:txEl>
                                          </p:spTgt>
                                        </p:tgtEl>
                                        <p:attrNameLst>
                                          <p:attrName>style.visibility</p:attrName>
                                        </p:attrNameLst>
                                      </p:cBhvr>
                                      <p:to>
                                        <p:strVal val="visible"/>
                                      </p:to>
                                    </p:set>
                                    <p:anim calcmode="lin" valueType="num">
                                      <p:cBhvr additive="base">
                                        <p:cTn id="62" dur="500"/>
                                        <p:tgtEl>
                                          <p:spTgt spid="57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73">
                                            <p:txEl>
                                              <p:pRg st="12" end="12"/>
                                            </p:txEl>
                                          </p:spTgt>
                                        </p:tgtEl>
                                        <p:attrNameLst>
                                          <p:attrName>style.visibility</p:attrName>
                                        </p:attrNameLst>
                                      </p:cBhvr>
                                      <p:to>
                                        <p:strVal val="visible"/>
                                      </p:to>
                                    </p:set>
                                    <p:anim calcmode="lin" valueType="num">
                                      <p:cBhvr additive="base">
                                        <p:cTn id="67" dur="500"/>
                                        <p:tgtEl>
                                          <p:spTgt spid="57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573">
                                            <p:txEl>
                                              <p:pRg st="13" end="13"/>
                                            </p:txEl>
                                          </p:spTgt>
                                        </p:tgtEl>
                                        <p:attrNameLst>
                                          <p:attrName>style.visibility</p:attrName>
                                        </p:attrNameLst>
                                      </p:cBhvr>
                                      <p:to>
                                        <p:strVal val="visible"/>
                                      </p:to>
                                    </p:set>
                                    <p:anim calcmode="lin" valueType="num">
                                      <p:cBhvr additive="base">
                                        <p:cTn id="72" dur="500"/>
                                        <p:tgtEl>
                                          <p:spTgt spid="57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73">
                                            <p:txEl>
                                              <p:pRg st="14" end="14"/>
                                            </p:txEl>
                                          </p:spTgt>
                                        </p:tgtEl>
                                        <p:attrNameLst>
                                          <p:attrName>style.visibility</p:attrName>
                                        </p:attrNameLst>
                                      </p:cBhvr>
                                      <p:to>
                                        <p:strVal val="visible"/>
                                      </p:to>
                                    </p:set>
                                    <p:anim calcmode="lin" valueType="num">
                                      <p:cBhvr additive="base">
                                        <p:cTn id="77" dur="500"/>
                                        <p:tgtEl>
                                          <p:spTgt spid="57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573">
                                            <p:txEl>
                                              <p:pRg st="15" end="15"/>
                                            </p:txEl>
                                          </p:spTgt>
                                        </p:tgtEl>
                                        <p:attrNameLst>
                                          <p:attrName>style.visibility</p:attrName>
                                        </p:attrNameLst>
                                      </p:cBhvr>
                                      <p:to>
                                        <p:strVal val="visible"/>
                                      </p:to>
                                    </p:set>
                                    <p:anim calcmode="lin" valueType="num">
                                      <p:cBhvr additive="base">
                                        <p:cTn id="82" dur="500"/>
                                        <p:tgtEl>
                                          <p:spTgt spid="57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81"/>
        <p:cNvGrpSpPr/>
        <p:nvPr/>
      </p:nvGrpSpPr>
      <p:grpSpPr>
        <a:xfrm>
          <a:off x="0" y="0"/>
          <a:ext cx="0" cy="0"/>
          <a:chOff x="0" y="0"/>
          <a:chExt cx="0" cy="0"/>
        </a:xfrm>
      </p:grpSpPr>
      <p:sp>
        <p:nvSpPr>
          <p:cNvPr id="582" name="Google Shape;582;p1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83" name="Google Shape;583;p18"/>
          <p:cNvGrpSpPr/>
          <p:nvPr/>
        </p:nvGrpSpPr>
        <p:grpSpPr>
          <a:xfrm rot="5400000">
            <a:off x="-2340441" y="2666183"/>
            <a:ext cx="5860051" cy="527712"/>
            <a:chOff x="6081624" y="1998368"/>
            <a:chExt cx="5613457" cy="782175"/>
          </a:xfrm>
        </p:grpSpPr>
        <p:sp>
          <p:nvSpPr>
            <p:cNvPr id="584" name="Google Shape;584;p18"/>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5" name="Google Shape;585;p18"/>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586" name="Google Shape;586;p18"/>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87" name="Google Shape;587;p18"/>
          <p:cNvSpPr txBox="1">
            <a:spLocks noGrp="1"/>
          </p:cNvSpPr>
          <p:nvPr>
            <p:ph type="title"/>
          </p:nvPr>
        </p:nvSpPr>
        <p:spPr>
          <a:xfrm>
            <a:off x="1210516" y="165647"/>
            <a:ext cx="9849751" cy="119676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Stages of Drug Abuse</a:t>
            </a:r>
            <a:endParaRPr/>
          </a:p>
        </p:txBody>
      </p:sp>
      <p:sp>
        <p:nvSpPr>
          <p:cNvPr id="588" name="Google Shape;588;p18"/>
          <p:cNvSpPr txBox="1">
            <a:spLocks noGrp="1"/>
          </p:cNvSpPr>
          <p:nvPr>
            <p:ph type="body" idx="1"/>
          </p:nvPr>
        </p:nvSpPr>
        <p:spPr>
          <a:xfrm>
            <a:off x="1106600" y="1284193"/>
            <a:ext cx="10090464" cy="4650888"/>
          </a:xfrm>
          <a:prstGeom prst="rect">
            <a:avLst/>
          </a:prstGeom>
          <a:noFill/>
          <a:ln>
            <a:noFill/>
          </a:ln>
        </p:spPr>
        <p:txBody>
          <a:bodyPr spcFirstLastPara="1" wrap="square" lIns="91425" tIns="45700" rIns="91425" bIns="45700" anchor="ctr" anchorCtr="0">
            <a:noAutofit/>
          </a:bodyPr>
          <a:lstStyle/>
          <a:p>
            <a:pPr marL="228600" lvl="0" indent="-228600" algn="just" rtl="0">
              <a:lnSpc>
                <a:spcPct val="90000"/>
              </a:lnSpc>
              <a:spcBef>
                <a:spcPts val="0"/>
              </a:spcBef>
              <a:spcAft>
                <a:spcPts val="0"/>
              </a:spcAft>
              <a:buClr>
                <a:schemeClr val="dk1"/>
              </a:buClr>
              <a:buSzPts val="2800"/>
              <a:buChar char="•"/>
            </a:pPr>
            <a:r>
              <a:rPr lang="en-IN">
                <a:latin typeface="Times New Roman"/>
                <a:ea typeface="Times New Roman"/>
                <a:cs typeface="Times New Roman"/>
                <a:sym typeface="Times New Roman"/>
              </a:rPr>
              <a:t>Various stages can be memorized by the simple acronym T.R.A.P</a:t>
            </a:r>
            <a:endParaRPr/>
          </a:p>
          <a:p>
            <a:pPr marL="228600" lvl="0" indent="-50800" algn="just" rtl="0">
              <a:lnSpc>
                <a:spcPct val="9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400"/>
              <a:buFont typeface="Noto Sans Symbols"/>
              <a:buChar char="✔"/>
            </a:pPr>
            <a:r>
              <a:rPr lang="en-IN" sz="2400" b="1">
                <a:latin typeface="Times New Roman"/>
                <a:ea typeface="Times New Roman"/>
                <a:cs typeface="Times New Roman"/>
                <a:sym typeface="Times New Roman"/>
              </a:rPr>
              <a:t>T:</a:t>
            </a:r>
            <a:r>
              <a:rPr lang="en-IN" sz="2400">
                <a:latin typeface="Times New Roman"/>
                <a:ea typeface="Times New Roman"/>
                <a:cs typeface="Times New Roman"/>
                <a:sym typeface="Times New Roman"/>
              </a:rPr>
              <a:t> TRIAL OR EXPERIMENTATION</a:t>
            </a:r>
            <a:endParaRPr/>
          </a:p>
          <a:p>
            <a:pPr marL="228600" lvl="0" indent="-228600" algn="just" rtl="0">
              <a:lnSpc>
                <a:spcPct val="90000"/>
              </a:lnSpc>
              <a:spcBef>
                <a:spcPts val="1000"/>
              </a:spcBef>
              <a:spcAft>
                <a:spcPts val="0"/>
              </a:spcAft>
              <a:buClr>
                <a:schemeClr val="dk1"/>
              </a:buClr>
              <a:buSzPts val="2400"/>
              <a:buFont typeface="Noto Sans Symbols"/>
              <a:buChar char="✔"/>
            </a:pPr>
            <a:r>
              <a:rPr lang="en-IN" sz="2400" b="1">
                <a:latin typeface="Times New Roman"/>
                <a:ea typeface="Times New Roman"/>
                <a:cs typeface="Times New Roman"/>
                <a:sym typeface="Times New Roman"/>
              </a:rPr>
              <a:t>R:</a:t>
            </a:r>
            <a:r>
              <a:rPr lang="en-IN" sz="2400">
                <a:latin typeface="Times New Roman"/>
                <a:ea typeface="Times New Roman"/>
                <a:cs typeface="Times New Roman"/>
                <a:sym typeface="Times New Roman"/>
              </a:rPr>
              <a:t> REGULAR OR RISKY USE</a:t>
            </a:r>
            <a:endParaRPr/>
          </a:p>
          <a:p>
            <a:pPr marL="228600" lvl="0" indent="-228600" algn="just" rtl="0">
              <a:lnSpc>
                <a:spcPct val="90000"/>
              </a:lnSpc>
              <a:spcBef>
                <a:spcPts val="1000"/>
              </a:spcBef>
              <a:spcAft>
                <a:spcPts val="0"/>
              </a:spcAft>
              <a:buClr>
                <a:schemeClr val="dk1"/>
              </a:buClr>
              <a:buSzPts val="2400"/>
              <a:buFont typeface="Noto Sans Symbols"/>
              <a:buChar char="✔"/>
            </a:pPr>
            <a:r>
              <a:rPr lang="en-IN" sz="2400" b="1">
                <a:latin typeface="Times New Roman"/>
                <a:ea typeface="Times New Roman"/>
                <a:cs typeface="Times New Roman"/>
                <a:sym typeface="Times New Roman"/>
              </a:rPr>
              <a:t>A:</a:t>
            </a:r>
            <a:r>
              <a:rPr lang="en-IN" sz="2400">
                <a:latin typeface="Times New Roman"/>
                <a:ea typeface="Times New Roman"/>
                <a:cs typeface="Times New Roman"/>
                <a:sym typeface="Times New Roman"/>
              </a:rPr>
              <a:t> ABUSE OR DEPENDENCE</a:t>
            </a:r>
            <a:endParaRPr/>
          </a:p>
          <a:p>
            <a:pPr marL="228600" lvl="0" indent="-228600" algn="l" rtl="0">
              <a:lnSpc>
                <a:spcPct val="90000"/>
              </a:lnSpc>
              <a:spcBef>
                <a:spcPts val="1000"/>
              </a:spcBef>
              <a:spcAft>
                <a:spcPts val="0"/>
              </a:spcAft>
              <a:buClr>
                <a:schemeClr val="dk1"/>
              </a:buClr>
              <a:buSzPts val="2400"/>
              <a:buFont typeface="Noto Sans Symbols"/>
              <a:buChar char="✔"/>
            </a:pPr>
            <a:r>
              <a:rPr lang="en-IN" sz="2400" b="1">
                <a:latin typeface="Times New Roman"/>
                <a:ea typeface="Times New Roman"/>
                <a:cs typeface="Times New Roman"/>
                <a:sym typeface="Times New Roman"/>
              </a:rPr>
              <a:t>P:</a:t>
            </a:r>
            <a:r>
              <a:rPr lang="en-IN" sz="2400">
                <a:latin typeface="Times New Roman"/>
                <a:ea typeface="Times New Roman"/>
                <a:cs typeface="Times New Roman"/>
                <a:sym typeface="Times New Roman"/>
              </a:rPr>
              <a:t>PHYSICAL OR PSYCHOLOGICAL ADDICTION.</a:t>
            </a:r>
            <a:endParaRPr/>
          </a:p>
          <a:p>
            <a:pPr marL="228600" lvl="0" indent="-76200" algn="l" rtl="0">
              <a:lnSpc>
                <a:spcPct val="90000"/>
              </a:lnSpc>
              <a:spcBef>
                <a:spcPts val="1000"/>
              </a:spcBef>
              <a:spcAft>
                <a:spcPts val="0"/>
              </a:spcAft>
              <a:buClr>
                <a:schemeClr val="dk1"/>
              </a:buClr>
              <a:buSzPts val="2400"/>
              <a:buNone/>
            </a:pPr>
            <a:endParaRPr sz="2400">
              <a:latin typeface="Times New Roman"/>
              <a:ea typeface="Times New Roman"/>
              <a:cs typeface="Times New Roman"/>
              <a:sym typeface="Times New Roman"/>
            </a:endParaRPr>
          </a:p>
        </p:txBody>
      </p:sp>
      <p:pic>
        <p:nvPicPr>
          <p:cNvPr id="589" name="Google Shape;589;p18"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590" name="Google Shape;590;p18"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591" name="Google Shape;591;p18"/>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592" name="Google Shape;592;p18"/>
          <p:cNvSpPr txBox="1"/>
          <p:nvPr/>
        </p:nvSpPr>
        <p:spPr>
          <a:xfrm>
            <a:off x="573207" y="5188449"/>
            <a:ext cx="11163868" cy="830997"/>
          </a:xfrm>
          <a:prstGeom prst="rect">
            <a:avLst/>
          </a:prstGeom>
          <a:solidFill>
            <a:srgbClr val="82CAE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400" b="1">
                <a:solidFill>
                  <a:srgbClr val="C00000"/>
                </a:solidFill>
                <a:latin typeface="Arial"/>
                <a:ea typeface="Arial"/>
                <a:cs typeface="Arial"/>
                <a:sym typeface="Arial"/>
              </a:rPr>
              <a:t>Catch it early to make a difference! Zero tolerance to any drug use is the best approach. Prevention is always better than cure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97"/>
        <p:cNvGrpSpPr/>
        <p:nvPr/>
      </p:nvGrpSpPr>
      <p:grpSpPr>
        <a:xfrm>
          <a:off x="0" y="0"/>
          <a:ext cx="0" cy="0"/>
          <a:chOff x="0" y="0"/>
          <a:chExt cx="0" cy="0"/>
        </a:xfrm>
      </p:grpSpPr>
      <p:sp>
        <p:nvSpPr>
          <p:cNvPr id="598" name="Google Shape;598;p19"/>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99" name="Google Shape;599;p19"/>
          <p:cNvGrpSpPr/>
          <p:nvPr/>
        </p:nvGrpSpPr>
        <p:grpSpPr>
          <a:xfrm rot="5400000">
            <a:off x="-2340441" y="2666183"/>
            <a:ext cx="5860051" cy="527712"/>
            <a:chOff x="6081624" y="1998368"/>
            <a:chExt cx="5613457" cy="782175"/>
          </a:xfrm>
        </p:grpSpPr>
        <p:sp>
          <p:nvSpPr>
            <p:cNvPr id="600" name="Google Shape;600;p19"/>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1" name="Google Shape;601;p19"/>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603" name="Google Shape;603;p19"/>
          <p:cNvSpPr txBox="1">
            <a:spLocks noGrp="1"/>
          </p:cNvSpPr>
          <p:nvPr>
            <p:ph type="title"/>
          </p:nvPr>
        </p:nvSpPr>
        <p:spPr>
          <a:xfrm>
            <a:off x="1412482" y="267748"/>
            <a:ext cx="9767309" cy="73339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060"/>
              </a:buClr>
              <a:buSzPts val="3200"/>
              <a:buFont typeface="Times New Roman"/>
              <a:buNone/>
            </a:pPr>
            <a:r>
              <a:rPr lang="en-IN" sz="3200" b="1">
                <a:solidFill>
                  <a:srgbClr val="002060"/>
                </a:solidFill>
                <a:latin typeface="Times New Roman"/>
                <a:ea typeface="Times New Roman"/>
                <a:cs typeface="Times New Roman"/>
                <a:sym typeface="Times New Roman"/>
              </a:rPr>
              <a:t>Amar’s Story: An allrounder, he was not able to say no to his friends, tried alcohol and faced the consequences</a:t>
            </a:r>
            <a:endParaRPr sz="3200"/>
          </a:p>
        </p:txBody>
      </p:sp>
      <p:sp>
        <p:nvSpPr>
          <p:cNvPr id="604" name="Google Shape;604;p19"/>
          <p:cNvSpPr txBox="1">
            <a:spLocks noGrp="1"/>
          </p:cNvSpPr>
          <p:nvPr>
            <p:ph type="body" idx="1"/>
          </p:nvPr>
        </p:nvSpPr>
        <p:spPr>
          <a:xfrm>
            <a:off x="1243575" y="4783014"/>
            <a:ext cx="10024648" cy="2593133"/>
          </a:xfrm>
          <a:prstGeom prst="rect">
            <a:avLst/>
          </a:prstGeom>
          <a:noFill/>
          <a:ln>
            <a:noFill/>
          </a:ln>
        </p:spPr>
        <p:txBody>
          <a:bodyPr spcFirstLastPara="1" wrap="square" lIns="91425" tIns="45700" rIns="91425" bIns="45700" anchor="ctr" anchorCtr="0">
            <a:normAutofit/>
          </a:bodyPr>
          <a:lstStyle/>
          <a:p>
            <a:pPr marL="228600" lvl="0" indent="-50800" algn="l" rtl="0">
              <a:lnSpc>
                <a:spcPct val="90000"/>
              </a:lnSpc>
              <a:spcBef>
                <a:spcPts val="0"/>
              </a:spcBef>
              <a:spcAft>
                <a:spcPts val="0"/>
              </a:spcAft>
              <a:buClr>
                <a:schemeClr val="dk1"/>
              </a:buClr>
              <a:buSzPts val="2800"/>
              <a:buNone/>
            </a:pPr>
            <a:endParaRPr sz="1200" b="1">
              <a:latin typeface="Avenir"/>
              <a:ea typeface="Avenir"/>
              <a:cs typeface="Avenir"/>
              <a:sym typeface="Avenir"/>
            </a:endParaRPr>
          </a:p>
        </p:txBody>
      </p:sp>
      <p:pic>
        <p:nvPicPr>
          <p:cNvPr id="605" name="Google Shape;605;p19" descr="Pedicriticon Pune 2023"/>
          <p:cNvPicPr preferRelativeResize="0"/>
          <p:nvPr/>
        </p:nvPicPr>
        <p:blipFill rotWithShape="1">
          <a:blip r:embed="rId3">
            <a:alphaModFix/>
          </a:blip>
          <a:srcRect/>
          <a:stretch/>
        </p:blipFill>
        <p:spPr>
          <a:xfrm>
            <a:off x="661971" y="0"/>
            <a:ext cx="974324" cy="1260000"/>
          </a:xfrm>
          <a:prstGeom prst="rect">
            <a:avLst/>
          </a:prstGeom>
          <a:noFill/>
          <a:ln>
            <a:noFill/>
          </a:ln>
        </p:spPr>
      </p:pic>
      <p:pic>
        <p:nvPicPr>
          <p:cNvPr id="606" name="Google Shape;606;p19" descr="A logo with hands reaching out to a child&#10;&#10;Description automatically generated"/>
          <p:cNvPicPr preferRelativeResize="0"/>
          <p:nvPr/>
        </p:nvPicPr>
        <p:blipFill rotWithShape="1">
          <a:blip r:embed="rId4">
            <a:alphaModFix/>
          </a:blip>
          <a:srcRect/>
          <a:stretch/>
        </p:blipFill>
        <p:spPr>
          <a:xfrm>
            <a:off x="11268223" y="101139"/>
            <a:ext cx="676833" cy="900000"/>
          </a:xfrm>
          <a:prstGeom prst="rect">
            <a:avLst/>
          </a:prstGeom>
          <a:noFill/>
          <a:ln>
            <a:noFill/>
          </a:ln>
        </p:spPr>
      </p:pic>
      <p:sp>
        <p:nvSpPr>
          <p:cNvPr id="607" name="Google Shape;607;p19"/>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608" name="Google Shape;608;p19"/>
          <p:cNvSpPr/>
          <p:nvPr/>
        </p:nvSpPr>
        <p:spPr>
          <a:xfrm>
            <a:off x="3334043" y="1603717"/>
            <a:ext cx="4656406" cy="675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09" name="Google Shape;609;p19" descr="C:\Users\Shilpa\Downloads\WhatsApp Image 2024-07-11 at 23.13.38.jpeg"/>
          <p:cNvPicPr preferRelativeResize="0"/>
          <p:nvPr/>
        </p:nvPicPr>
        <p:blipFill rotWithShape="1">
          <a:blip r:embed="rId5">
            <a:alphaModFix/>
          </a:blip>
          <a:srcRect/>
          <a:stretch/>
        </p:blipFill>
        <p:spPr>
          <a:xfrm>
            <a:off x="4512396" y="1406629"/>
            <a:ext cx="3248527" cy="2237778"/>
          </a:xfrm>
          <a:prstGeom prst="rect">
            <a:avLst/>
          </a:prstGeom>
          <a:noFill/>
          <a:ln>
            <a:noFill/>
          </a:ln>
        </p:spPr>
      </p:pic>
      <p:pic>
        <p:nvPicPr>
          <p:cNvPr id="610" name="Google Shape;610;p19" descr="C:\Users\Shilpa\Downloads\WhatsApp Image 2024-07-11 at 23.13.39 (1).jpeg"/>
          <p:cNvPicPr preferRelativeResize="0"/>
          <p:nvPr/>
        </p:nvPicPr>
        <p:blipFill rotWithShape="1">
          <a:blip r:embed="rId6">
            <a:alphaModFix/>
          </a:blip>
          <a:srcRect/>
          <a:stretch/>
        </p:blipFill>
        <p:spPr>
          <a:xfrm>
            <a:off x="2294575" y="3932603"/>
            <a:ext cx="7602847" cy="1847923"/>
          </a:xfrm>
          <a:prstGeom prst="rect">
            <a:avLst/>
          </a:prstGeom>
          <a:noFill/>
          <a:ln>
            <a:noFill/>
          </a:ln>
        </p:spPr>
      </p:pic>
      <p:sp>
        <p:nvSpPr>
          <p:cNvPr id="611" name="Google Shape;611;p19"/>
          <p:cNvSpPr txBox="1"/>
          <p:nvPr/>
        </p:nvSpPr>
        <p:spPr>
          <a:xfrm>
            <a:off x="571462" y="5542672"/>
            <a:ext cx="11620538" cy="886264"/>
          </a:xfrm>
          <a:prstGeom prst="rect">
            <a:avLst/>
          </a:prstGeom>
          <a:noFill/>
          <a:ln>
            <a:noFill/>
          </a:ln>
        </p:spPr>
        <p:txBody>
          <a:bodyPr spcFirstLastPara="1" wrap="square" lIns="91425" tIns="45700" rIns="91425" bIns="45700" anchor="ctr" anchorCtr="0">
            <a:normAutofit fontScale="70000" lnSpcReduction="20000"/>
          </a:bodyPr>
          <a:lstStyle/>
          <a:p>
            <a:pPr marL="0" marR="0" lvl="0" indent="0" algn="ctr" rtl="0">
              <a:lnSpc>
                <a:spcPct val="100000"/>
              </a:lnSpc>
              <a:spcBef>
                <a:spcPts val="0"/>
              </a:spcBef>
              <a:spcAft>
                <a:spcPts val="0"/>
              </a:spcAft>
              <a:buClr>
                <a:schemeClr val="dk1"/>
              </a:buClr>
              <a:buSzPct val="100000"/>
              <a:buFont typeface="Arial"/>
              <a:buNone/>
            </a:pPr>
            <a:endParaRPr sz="4400" b="1">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ct val="100000"/>
              <a:buFont typeface="Times New Roman"/>
              <a:buNone/>
            </a:pPr>
            <a:r>
              <a:rPr lang="en-IN" sz="4400" b="1">
                <a:solidFill>
                  <a:schemeClr val="dk1"/>
                </a:solidFill>
                <a:latin typeface="Times New Roman"/>
                <a:ea typeface="Times New Roman"/>
                <a:cs typeface="Times New Roman"/>
                <a:sym typeface="Times New Roman"/>
              </a:rPr>
              <a:t>Did Amar make the right choice?</a:t>
            </a:r>
            <a:endParaRPr sz="4400" b="0" i="0" u="none" strike="noStrike" cap="none">
              <a:solidFill>
                <a:schemeClr val="dk1"/>
              </a:solidFill>
              <a:latin typeface="Play"/>
              <a:ea typeface="Play"/>
              <a:cs typeface="Play"/>
              <a:sym typeface="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0"/>
                                        </p:tgtEl>
                                        <p:attrNameLst>
                                          <p:attrName>style.visibility</p:attrName>
                                        </p:attrNameLst>
                                      </p:cBhvr>
                                      <p:to>
                                        <p:strVal val="visible"/>
                                      </p:to>
                                    </p:set>
                                    <p:anim calcmode="lin" valueType="num">
                                      <p:cBhvr additive="base">
                                        <p:cTn id="12" dur="500"/>
                                        <p:tgtEl>
                                          <p:spTgt spid="6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6" name="Google Shape;316;p2"/>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7" name="Google Shape;317;p2"/>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18" name="Google Shape;318;p2" descr="Pedicriticon Pune 2023"/>
          <p:cNvPicPr preferRelativeResize="0"/>
          <p:nvPr/>
        </p:nvPicPr>
        <p:blipFill rotWithShape="1">
          <a:blip r:embed="rId3">
            <a:alphaModFix/>
          </a:blip>
          <a:srcRect/>
          <a:stretch/>
        </p:blipFill>
        <p:spPr>
          <a:xfrm>
            <a:off x="709193" y="673307"/>
            <a:ext cx="1260000" cy="1260000"/>
          </a:xfrm>
          <a:prstGeom prst="rect">
            <a:avLst/>
          </a:prstGeom>
          <a:noFill/>
          <a:ln>
            <a:noFill/>
          </a:ln>
        </p:spPr>
      </p:pic>
      <p:pic>
        <p:nvPicPr>
          <p:cNvPr id="319" name="Google Shape;319;p2" descr="A logo with hands reaching out to a child&#10;&#10;Description automatically generated"/>
          <p:cNvPicPr preferRelativeResize="0"/>
          <p:nvPr/>
        </p:nvPicPr>
        <p:blipFill rotWithShape="1">
          <a:blip r:embed="rId4">
            <a:alphaModFix/>
          </a:blip>
          <a:srcRect/>
          <a:stretch/>
        </p:blipFill>
        <p:spPr>
          <a:xfrm>
            <a:off x="10386326" y="767934"/>
            <a:ext cx="900000" cy="900000"/>
          </a:xfrm>
          <a:prstGeom prst="rect">
            <a:avLst/>
          </a:prstGeom>
          <a:noFill/>
          <a:ln>
            <a:noFill/>
          </a:ln>
        </p:spPr>
      </p:pic>
      <p:sp>
        <p:nvSpPr>
          <p:cNvPr id="320" name="Google Shape;320;p2"/>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321" name="Google Shape;321;p2" descr="page1image1292286560"/>
          <p:cNvPicPr preferRelativeResize="0"/>
          <p:nvPr/>
        </p:nvPicPr>
        <p:blipFill rotWithShape="1">
          <a:blip r:embed="rId5">
            <a:alphaModFix/>
          </a:blip>
          <a:srcRect/>
          <a:stretch/>
        </p:blipFill>
        <p:spPr>
          <a:xfrm>
            <a:off x="1655232" y="1217934"/>
            <a:ext cx="8567408" cy="47257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617"/>
        <p:cNvGrpSpPr/>
        <p:nvPr/>
      </p:nvGrpSpPr>
      <p:grpSpPr>
        <a:xfrm>
          <a:off x="0" y="0"/>
          <a:ext cx="0" cy="0"/>
          <a:chOff x="0" y="0"/>
          <a:chExt cx="0" cy="0"/>
        </a:xfrm>
      </p:grpSpPr>
      <p:sp>
        <p:nvSpPr>
          <p:cNvPr id="618" name="Google Shape;618;p2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619" name="Google Shape;619;p20"/>
          <p:cNvGrpSpPr/>
          <p:nvPr/>
        </p:nvGrpSpPr>
        <p:grpSpPr>
          <a:xfrm rot="5400000">
            <a:off x="-2340441" y="2666183"/>
            <a:ext cx="5860051" cy="527712"/>
            <a:chOff x="6081624" y="1998368"/>
            <a:chExt cx="5613457" cy="782175"/>
          </a:xfrm>
        </p:grpSpPr>
        <p:sp>
          <p:nvSpPr>
            <p:cNvPr id="620" name="Google Shape;620;p20"/>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1" name="Google Shape;621;p20"/>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622" name="Google Shape;622;p20"/>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3" name="Google Shape;623;p20"/>
          <p:cNvSpPr txBox="1">
            <a:spLocks noGrp="1"/>
          </p:cNvSpPr>
          <p:nvPr>
            <p:ph type="title"/>
          </p:nvPr>
        </p:nvSpPr>
        <p:spPr>
          <a:xfrm>
            <a:off x="1347313" y="152194"/>
            <a:ext cx="9849751" cy="9139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800"/>
              <a:buFont typeface="Times New Roman"/>
              <a:buNone/>
            </a:pPr>
            <a:r>
              <a:rPr lang="en-IN" sz="2800" b="1">
                <a:latin typeface="Times New Roman"/>
                <a:ea typeface="Times New Roman"/>
                <a:cs typeface="Times New Roman"/>
                <a:sym typeface="Times New Roman"/>
              </a:rPr>
              <a:t>Sunil’s Story: A cricketer, started abusing drugs hoping to improve performance. Resulted in  a serious outcome</a:t>
            </a:r>
            <a:endParaRPr sz="2800"/>
          </a:p>
        </p:txBody>
      </p:sp>
      <p:sp>
        <p:nvSpPr>
          <p:cNvPr id="624" name="Google Shape;624;p20"/>
          <p:cNvSpPr txBox="1">
            <a:spLocks noGrp="1"/>
          </p:cNvSpPr>
          <p:nvPr>
            <p:ph type="body" idx="1"/>
          </p:nvPr>
        </p:nvSpPr>
        <p:spPr>
          <a:xfrm>
            <a:off x="1243575" y="4783014"/>
            <a:ext cx="10024648" cy="2593133"/>
          </a:xfrm>
          <a:prstGeom prst="rect">
            <a:avLst/>
          </a:prstGeom>
          <a:noFill/>
          <a:ln>
            <a:noFill/>
          </a:ln>
        </p:spPr>
        <p:txBody>
          <a:bodyPr spcFirstLastPara="1" wrap="square" lIns="91425" tIns="45700" rIns="91425" bIns="45700" anchor="ctr" anchorCtr="0">
            <a:normAutofit/>
          </a:bodyPr>
          <a:lstStyle/>
          <a:p>
            <a:pPr marL="228600" lvl="0" indent="-50800" algn="l" rtl="0">
              <a:lnSpc>
                <a:spcPct val="90000"/>
              </a:lnSpc>
              <a:spcBef>
                <a:spcPts val="0"/>
              </a:spcBef>
              <a:spcAft>
                <a:spcPts val="0"/>
              </a:spcAft>
              <a:buClr>
                <a:schemeClr val="dk1"/>
              </a:buClr>
              <a:buSzPts val="2800"/>
              <a:buNone/>
            </a:pPr>
            <a:r>
              <a:rPr lang="en-IN" sz="2400" b="1" dirty="0">
                <a:solidFill>
                  <a:srgbClr val="C00000"/>
                </a:solidFill>
                <a:latin typeface="Times New Roman" panose="02020603050405020304" pitchFamily="18" charset="0"/>
                <a:ea typeface="Avenir"/>
                <a:cs typeface="Times New Roman" panose="02020603050405020304" pitchFamily="18" charset="0"/>
                <a:sym typeface="Avenir"/>
              </a:rPr>
              <a:t>                   Needed to be rushed to the hospital emergency !</a:t>
            </a:r>
            <a:endParaRPr dirty="0">
              <a:latin typeface="Times New Roman" panose="02020603050405020304" pitchFamily="18" charset="0"/>
              <a:cs typeface="Times New Roman" panose="02020603050405020304" pitchFamily="18" charset="0"/>
            </a:endParaRPr>
          </a:p>
        </p:txBody>
      </p:sp>
      <p:pic>
        <p:nvPicPr>
          <p:cNvPr id="625" name="Google Shape;625;p20" descr="Pedicriticon Pune 2023"/>
          <p:cNvPicPr preferRelativeResize="0"/>
          <p:nvPr/>
        </p:nvPicPr>
        <p:blipFill rotWithShape="1">
          <a:blip r:embed="rId3">
            <a:alphaModFix/>
          </a:blip>
          <a:srcRect/>
          <a:stretch/>
        </p:blipFill>
        <p:spPr>
          <a:xfrm>
            <a:off x="661971" y="0"/>
            <a:ext cx="1002442" cy="1260000"/>
          </a:xfrm>
          <a:prstGeom prst="rect">
            <a:avLst/>
          </a:prstGeom>
          <a:noFill/>
          <a:ln>
            <a:noFill/>
          </a:ln>
        </p:spPr>
      </p:pic>
      <p:pic>
        <p:nvPicPr>
          <p:cNvPr id="626" name="Google Shape;626;p20" descr="A logo with hands reaching out to a child&#10;&#10;Description automatically generated"/>
          <p:cNvPicPr preferRelativeResize="0"/>
          <p:nvPr/>
        </p:nvPicPr>
        <p:blipFill rotWithShape="1">
          <a:blip r:embed="rId4">
            <a:alphaModFix/>
          </a:blip>
          <a:srcRect/>
          <a:stretch/>
        </p:blipFill>
        <p:spPr>
          <a:xfrm>
            <a:off x="11127500" y="449725"/>
            <a:ext cx="900000" cy="900000"/>
          </a:xfrm>
          <a:prstGeom prst="rect">
            <a:avLst/>
          </a:prstGeom>
          <a:noFill/>
          <a:ln>
            <a:noFill/>
          </a:ln>
        </p:spPr>
      </p:pic>
      <p:sp>
        <p:nvSpPr>
          <p:cNvPr id="627" name="Google Shape;627;p20"/>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628" name="Google Shape;628;p20"/>
          <p:cNvSpPr/>
          <p:nvPr/>
        </p:nvSpPr>
        <p:spPr>
          <a:xfrm>
            <a:off x="3334043" y="1603717"/>
            <a:ext cx="4656406" cy="6752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9" name="Google Shape;629;p20" descr="C:\Users\Shilpa\Downloads\WhatsApp Image 2024-07-11 at 23.06.27 (1).jpeg"/>
          <p:cNvPicPr preferRelativeResize="0"/>
          <p:nvPr/>
        </p:nvPicPr>
        <p:blipFill rotWithShape="1">
          <a:blip r:embed="rId5">
            <a:alphaModFix/>
          </a:blip>
          <a:srcRect/>
          <a:stretch/>
        </p:blipFill>
        <p:spPr>
          <a:xfrm>
            <a:off x="1385418" y="1036280"/>
            <a:ext cx="4199245" cy="1974773"/>
          </a:xfrm>
          <a:prstGeom prst="rect">
            <a:avLst/>
          </a:prstGeom>
          <a:noFill/>
          <a:ln>
            <a:noFill/>
          </a:ln>
        </p:spPr>
      </p:pic>
      <p:pic>
        <p:nvPicPr>
          <p:cNvPr id="630" name="Google Shape;630;p20" descr="C:\Users\Shilpa\Downloads\WhatsApp Image 2024-07-11 at 23.06.27 (3).jpeg"/>
          <p:cNvPicPr preferRelativeResize="0"/>
          <p:nvPr/>
        </p:nvPicPr>
        <p:blipFill rotWithShape="1">
          <a:blip r:embed="rId6">
            <a:alphaModFix/>
          </a:blip>
          <a:srcRect/>
          <a:stretch/>
        </p:blipFill>
        <p:spPr>
          <a:xfrm>
            <a:off x="3243577" y="3136646"/>
            <a:ext cx="4286541" cy="1974773"/>
          </a:xfrm>
          <a:prstGeom prst="rect">
            <a:avLst/>
          </a:prstGeom>
          <a:noFill/>
          <a:ln>
            <a:noFill/>
          </a:ln>
        </p:spPr>
      </p:pic>
      <p:pic>
        <p:nvPicPr>
          <p:cNvPr id="631" name="Google Shape;631;p20" descr="C:\Users\Shilpa\Downloads\WhatsApp Image 2024-07-11 at 23.06.27 (4).jpeg"/>
          <p:cNvPicPr preferRelativeResize="0"/>
          <p:nvPr/>
        </p:nvPicPr>
        <p:blipFill rotWithShape="1">
          <a:blip r:embed="rId7">
            <a:alphaModFix/>
          </a:blip>
          <a:srcRect/>
          <a:stretch/>
        </p:blipFill>
        <p:spPr>
          <a:xfrm>
            <a:off x="7671983" y="3925334"/>
            <a:ext cx="3867027" cy="18948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 calcmode="lin" valueType="num">
                                      <p:cBhvr additive="base">
                                        <p:cTn id="7" dur="500"/>
                                        <p:tgtEl>
                                          <p:spTgt spid="6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 calcmode="lin" valueType="num">
                                      <p:cBhvr additive="base">
                                        <p:cTn id="12" dur="500"/>
                                        <p:tgtEl>
                                          <p:spTgt spid="6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4">
                                            <p:txEl>
                                              <p:pRg st="0" end="0"/>
                                            </p:txEl>
                                          </p:spTgt>
                                        </p:tgtEl>
                                        <p:attrNameLst>
                                          <p:attrName>style.visibility</p:attrName>
                                        </p:attrNameLst>
                                      </p:cBhvr>
                                      <p:to>
                                        <p:strVal val="visible"/>
                                      </p:to>
                                    </p:set>
                                    <p:anim calcmode="lin" valueType="num">
                                      <p:cBhvr additive="base">
                                        <p:cTn id="17" dur="500"/>
                                        <p:tgtEl>
                                          <p:spTgt spid="6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636"/>
        <p:cNvGrpSpPr/>
        <p:nvPr/>
      </p:nvGrpSpPr>
      <p:grpSpPr>
        <a:xfrm>
          <a:off x="0" y="0"/>
          <a:ext cx="0" cy="0"/>
          <a:chOff x="0" y="0"/>
          <a:chExt cx="0" cy="0"/>
        </a:xfrm>
      </p:grpSpPr>
      <p:sp>
        <p:nvSpPr>
          <p:cNvPr id="637" name="Google Shape;637;p2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638" name="Google Shape;638;p21"/>
          <p:cNvGrpSpPr/>
          <p:nvPr/>
        </p:nvGrpSpPr>
        <p:grpSpPr>
          <a:xfrm rot="5400000">
            <a:off x="-2340441" y="2666183"/>
            <a:ext cx="5860051" cy="527712"/>
            <a:chOff x="6081624" y="1998368"/>
            <a:chExt cx="5613457" cy="782175"/>
          </a:xfrm>
        </p:grpSpPr>
        <p:sp>
          <p:nvSpPr>
            <p:cNvPr id="639" name="Google Shape;639;p21"/>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40" name="Google Shape;640;p21"/>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641" name="Google Shape;641;p21"/>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IN" sz="1800">
                <a:solidFill>
                  <a:schemeClr val="lt1"/>
                </a:solidFill>
                <a:latin typeface="Times New Roman"/>
                <a:ea typeface="Times New Roman"/>
                <a:cs typeface="Times New Roman"/>
                <a:sym typeface="Times New Roman"/>
              </a:rPr>
              <a:t>What do you </a:t>
            </a:r>
            <a:r>
              <a:rPr lang="en-IN" sz="1800" b="1">
                <a:solidFill>
                  <a:schemeClr val="lt1"/>
                </a:solidFill>
                <a:latin typeface="Times New Roman"/>
                <a:ea typeface="Times New Roman"/>
                <a:cs typeface="Times New Roman"/>
                <a:sym typeface="Times New Roman"/>
              </a:rPr>
              <a:t>understand by the term Drug use</a:t>
            </a:r>
            <a:r>
              <a:rPr lang="en-IN" sz="1800">
                <a:solidFill>
                  <a:schemeClr val="lt1"/>
                </a:solidFill>
                <a:latin typeface="Times New Roman"/>
                <a:ea typeface="Times New Roman"/>
                <a:cs typeface="Times New Roman"/>
                <a:sym typeface="Times New Roman"/>
              </a:rPr>
              <a:t>?</a:t>
            </a:r>
            <a:endParaRPr/>
          </a:p>
          <a:p>
            <a:pPr marL="0" marR="0" lvl="0" indent="0" algn="just" rtl="0">
              <a:spcBef>
                <a:spcPts val="0"/>
              </a:spcBef>
              <a:spcAft>
                <a:spcPts val="0"/>
              </a:spcAft>
              <a:buClr>
                <a:schemeClr val="dk1"/>
              </a:buClr>
              <a:buSzPts val="1800"/>
              <a:buFont typeface="Arial"/>
              <a:buNone/>
            </a:pPr>
            <a:endParaRPr sz="18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IN" sz="1800">
                <a:solidFill>
                  <a:schemeClr val="lt1"/>
                </a:solidFill>
                <a:latin typeface="Times New Roman"/>
                <a:ea typeface="Times New Roman"/>
                <a:cs typeface="Times New Roman"/>
                <a:sym typeface="Times New Roman"/>
              </a:rPr>
              <a:t>How will </a:t>
            </a:r>
            <a:r>
              <a:rPr lang="en-IN" sz="1800" b="1">
                <a:solidFill>
                  <a:schemeClr val="lt1"/>
                </a:solidFill>
                <a:latin typeface="Times New Roman"/>
                <a:ea typeface="Times New Roman"/>
                <a:cs typeface="Times New Roman"/>
                <a:sym typeface="Times New Roman"/>
              </a:rPr>
              <a:t>Drug use harm Sunil or Anil</a:t>
            </a:r>
            <a:r>
              <a:rPr lang="en-IN" sz="1800">
                <a:solidFill>
                  <a:schemeClr val="lt1"/>
                </a:solidFill>
                <a:latin typeface="Times New Roman"/>
                <a:ea typeface="Times New Roman"/>
                <a:cs typeface="Times New Roman"/>
                <a:sym typeface="Times New Roman"/>
              </a:rPr>
              <a:t>?</a:t>
            </a:r>
            <a:endParaRPr/>
          </a:p>
          <a:p>
            <a:pPr marL="0" marR="0" lvl="0" indent="0" algn="just"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IN" sz="1800">
                <a:solidFill>
                  <a:schemeClr val="lt1"/>
                </a:solidFill>
                <a:latin typeface="Times New Roman"/>
                <a:ea typeface="Times New Roman"/>
                <a:cs typeface="Times New Roman"/>
                <a:sym typeface="Times New Roman"/>
              </a:rPr>
              <a:t>How can </a:t>
            </a:r>
            <a:r>
              <a:rPr lang="en-IN" sz="1800" b="1">
                <a:solidFill>
                  <a:schemeClr val="lt1"/>
                </a:solidFill>
                <a:latin typeface="Times New Roman"/>
                <a:ea typeface="Times New Roman"/>
                <a:cs typeface="Times New Roman"/>
                <a:sym typeface="Times New Roman"/>
              </a:rPr>
              <a:t>Anil and Sunil overcome this challenge </a:t>
            </a:r>
            <a:r>
              <a:rPr lang="en-IN" sz="1800">
                <a:solidFill>
                  <a:schemeClr val="lt1"/>
                </a:solidFill>
                <a:latin typeface="Times New Roman"/>
                <a:ea typeface="Times New Roman"/>
                <a:cs typeface="Times New Roman"/>
                <a:sym typeface="Times New Roman"/>
              </a:rPr>
              <a:t>and get back to normal life</a:t>
            </a:r>
            <a:endParaRPr/>
          </a:p>
        </p:txBody>
      </p:sp>
      <p:sp>
        <p:nvSpPr>
          <p:cNvPr id="642" name="Google Shape;642;p21"/>
          <p:cNvSpPr txBox="1">
            <a:spLocks noGrp="1"/>
          </p:cNvSpPr>
          <p:nvPr>
            <p:ph type="title"/>
          </p:nvPr>
        </p:nvSpPr>
        <p:spPr>
          <a:xfrm>
            <a:off x="935563" y="564330"/>
            <a:ext cx="9849751" cy="9139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Times New Roman"/>
              <a:buNone/>
            </a:pPr>
            <a:r>
              <a:rPr lang="en-IN" sz="4000" b="1" dirty="0">
                <a:latin typeface="Times New Roman"/>
                <a:ea typeface="Times New Roman"/>
                <a:cs typeface="Times New Roman"/>
                <a:sym typeface="Times New Roman"/>
              </a:rPr>
              <a:t>ACTIVITY </a:t>
            </a:r>
            <a:endParaRPr b="1" dirty="0"/>
          </a:p>
        </p:txBody>
      </p:sp>
      <p:sp>
        <p:nvSpPr>
          <p:cNvPr id="643" name="Google Shape;643;p21"/>
          <p:cNvSpPr txBox="1">
            <a:spLocks noGrp="1"/>
          </p:cNvSpPr>
          <p:nvPr>
            <p:ph type="body" idx="1"/>
          </p:nvPr>
        </p:nvSpPr>
        <p:spPr>
          <a:xfrm>
            <a:off x="1243575" y="1280160"/>
            <a:ext cx="10024648" cy="3882683"/>
          </a:xfrm>
          <a:prstGeom prst="rect">
            <a:avLst/>
          </a:prstGeom>
          <a:noFill/>
          <a:ln>
            <a:noFill/>
          </a:ln>
        </p:spPr>
        <p:txBody>
          <a:bodyPr spcFirstLastPara="1" wrap="square" lIns="91425" tIns="45700" rIns="91425" bIns="45700" anchor="ctr" anchorCtr="0">
            <a:normAutofit/>
          </a:bodyPr>
          <a:lstStyle/>
          <a:p>
            <a:pPr marL="228600" lvl="0" indent="-228600" algn="just" rtl="0">
              <a:lnSpc>
                <a:spcPct val="90000"/>
              </a:lnSpc>
              <a:spcBef>
                <a:spcPts val="0"/>
              </a:spcBef>
              <a:spcAft>
                <a:spcPts val="0"/>
              </a:spcAft>
              <a:buClr>
                <a:schemeClr val="dk1"/>
              </a:buClr>
              <a:buSzPts val="2800"/>
              <a:buChar char="•"/>
            </a:pPr>
            <a:endParaRPr lang="en-IN" b="1" dirty="0">
              <a:latin typeface="Times New Roman"/>
              <a:ea typeface="Times New Roman"/>
              <a:cs typeface="Times New Roman"/>
              <a:sym typeface="Times New Roman"/>
            </a:endParaRPr>
          </a:p>
          <a:p>
            <a:pPr marL="228600" lvl="0" indent="-228600" algn="just" rtl="0">
              <a:lnSpc>
                <a:spcPct val="90000"/>
              </a:lnSpc>
              <a:spcBef>
                <a:spcPts val="0"/>
              </a:spcBef>
              <a:spcAft>
                <a:spcPts val="0"/>
              </a:spcAft>
              <a:buClr>
                <a:schemeClr val="dk1"/>
              </a:buClr>
              <a:buSzPts val="2800"/>
              <a:buChar char="•"/>
            </a:pPr>
            <a:r>
              <a:rPr lang="en-IN" b="1" dirty="0">
                <a:latin typeface="Times New Roman"/>
                <a:ea typeface="Times New Roman"/>
                <a:cs typeface="Times New Roman"/>
                <a:sym typeface="Times New Roman"/>
              </a:rPr>
              <a:t>  What do you understand by the term Drug abuse?</a:t>
            </a:r>
            <a:endParaRPr dirty="0"/>
          </a:p>
          <a:p>
            <a:pPr lvl="0" indent="-457200" algn="just" rtl="0">
              <a:lnSpc>
                <a:spcPct val="90000"/>
              </a:lnSpc>
              <a:spcBef>
                <a:spcPts val="1000"/>
              </a:spcBef>
              <a:spcAft>
                <a:spcPts val="0"/>
              </a:spcAft>
              <a:buClr>
                <a:schemeClr val="dk1"/>
              </a:buClr>
              <a:buSzPts val="2800"/>
              <a:buFont typeface="Arial" panose="020B0604020202020204" pitchFamily="34" charset="0"/>
              <a:buChar char="•"/>
            </a:pPr>
            <a:r>
              <a:rPr lang="en-IN" b="1" dirty="0">
                <a:latin typeface="Times New Roman"/>
                <a:ea typeface="Times New Roman"/>
                <a:cs typeface="Times New Roman"/>
                <a:sym typeface="Times New Roman"/>
              </a:rPr>
              <a:t>Which aspects of health are affected by drugs abuse?</a:t>
            </a:r>
            <a:endParaRPr lang="en-IN" dirty="0">
              <a:ea typeface="Times New Roman"/>
            </a:endParaRPr>
          </a:p>
          <a:p>
            <a:pPr lvl="0" indent="-457200" algn="just" rtl="0">
              <a:lnSpc>
                <a:spcPct val="90000"/>
              </a:lnSpc>
              <a:spcBef>
                <a:spcPts val="1000"/>
              </a:spcBef>
              <a:spcAft>
                <a:spcPts val="0"/>
              </a:spcAft>
              <a:buClr>
                <a:schemeClr val="dk1"/>
              </a:buClr>
              <a:buSzPts val="2800"/>
              <a:buFont typeface="Arial" panose="020B0604020202020204" pitchFamily="34" charset="0"/>
              <a:buChar char="•"/>
            </a:pPr>
            <a:r>
              <a:rPr lang="en-IN" b="1" dirty="0">
                <a:latin typeface="Times New Roman"/>
                <a:ea typeface="Times New Roman"/>
                <a:cs typeface="Times New Roman"/>
                <a:sym typeface="Times New Roman"/>
              </a:rPr>
              <a:t>How can Amar overcome this challenge and get back to</a:t>
            </a:r>
          </a:p>
          <a:p>
            <a:pPr marL="0" lvl="0" indent="0" algn="just" rtl="0">
              <a:lnSpc>
                <a:spcPct val="90000"/>
              </a:lnSpc>
              <a:spcBef>
                <a:spcPts val="1000"/>
              </a:spcBef>
              <a:spcAft>
                <a:spcPts val="0"/>
              </a:spcAft>
              <a:buClr>
                <a:schemeClr val="dk1"/>
              </a:buClr>
              <a:buSzPts val="2800"/>
              <a:buNone/>
            </a:pPr>
            <a:r>
              <a:rPr lang="en-IN" b="1" dirty="0">
                <a:latin typeface="Times New Roman"/>
                <a:ea typeface="Times New Roman"/>
                <a:cs typeface="Times New Roman"/>
                <a:sym typeface="Times New Roman"/>
              </a:rPr>
              <a:t>     normal life?</a:t>
            </a:r>
            <a:endParaRPr lang="en-IN" dirty="0">
              <a:ea typeface="Times New Roman"/>
            </a:endParaRPr>
          </a:p>
          <a:p>
            <a:pPr lvl="0" indent="-457200" algn="just" rtl="0">
              <a:lnSpc>
                <a:spcPct val="90000"/>
              </a:lnSpc>
              <a:spcBef>
                <a:spcPts val="1000"/>
              </a:spcBef>
              <a:spcAft>
                <a:spcPts val="0"/>
              </a:spcAft>
              <a:buClr>
                <a:schemeClr val="dk1"/>
              </a:buClr>
              <a:buSzPts val="2800"/>
              <a:buFont typeface="Arial" panose="020B0604020202020204" pitchFamily="34" charset="0"/>
              <a:buChar char="•"/>
            </a:pPr>
            <a:r>
              <a:rPr lang="en-IN" b="1" dirty="0">
                <a:latin typeface="Times New Roman"/>
                <a:ea typeface="Times New Roman"/>
                <a:cs typeface="Times New Roman"/>
                <a:sym typeface="Times New Roman"/>
              </a:rPr>
              <a:t>How can you help Sunil?</a:t>
            </a:r>
            <a:endParaRPr dirty="0"/>
          </a:p>
          <a:p>
            <a:pPr marL="228600" lvl="0" indent="-50800" algn="just" rtl="0">
              <a:lnSpc>
                <a:spcPct val="90000"/>
              </a:lnSpc>
              <a:spcBef>
                <a:spcPts val="1000"/>
              </a:spcBef>
              <a:spcAft>
                <a:spcPts val="0"/>
              </a:spcAft>
              <a:buClr>
                <a:schemeClr val="dk1"/>
              </a:buClr>
              <a:buSzPts val="2800"/>
              <a:buNone/>
            </a:pPr>
            <a:endParaRPr b="1" dirty="0">
              <a:latin typeface="Times New Roman"/>
              <a:ea typeface="Times New Roman"/>
              <a:cs typeface="Times New Roman"/>
              <a:sym typeface="Times New Roman"/>
            </a:endParaRPr>
          </a:p>
          <a:p>
            <a:pPr marL="228600" lvl="0" indent="-50800" algn="l" rtl="0">
              <a:lnSpc>
                <a:spcPct val="90000"/>
              </a:lnSpc>
              <a:spcBef>
                <a:spcPts val="0"/>
              </a:spcBef>
              <a:spcAft>
                <a:spcPts val="0"/>
              </a:spcAft>
              <a:buClr>
                <a:schemeClr val="dk1"/>
              </a:buClr>
              <a:buSzPts val="2800"/>
              <a:buNone/>
            </a:pPr>
            <a:endParaRPr sz="2400" b="1" dirty="0">
              <a:latin typeface="Avenir"/>
              <a:ea typeface="Avenir"/>
              <a:cs typeface="Avenir"/>
              <a:sym typeface="Avenir"/>
            </a:endParaRPr>
          </a:p>
        </p:txBody>
      </p:sp>
      <p:pic>
        <p:nvPicPr>
          <p:cNvPr id="644" name="Google Shape;644;p21" descr="Pedicriticon Pune 2023"/>
          <p:cNvPicPr preferRelativeResize="0"/>
          <p:nvPr/>
        </p:nvPicPr>
        <p:blipFill rotWithShape="1">
          <a:blip r:embed="rId3">
            <a:alphaModFix/>
          </a:blip>
          <a:srcRect/>
          <a:stretch/>
        </p:blipFill>
        <p:spPr>
          <a:xfrm>
            <a:off x="661971" y="0"/>
            <a:ext cx="1260000" cy="1260000"/>
          </a:xfrm>
          <a:prstGeom prst="rect">
            <a:avLst/>
          </a:prstGeom>
          <a:noFill/>
          <a:ln>
            <a:noFill/>
          </a:ln>
        </p:spPr>
      </p:pic>
      <p:pic>
        <p:nvPicPr>
          <p:cNvPr id="645" name="Google Shape;645;p21"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646" name="Google Shape;646;p21"/>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651"/>
        <p:cNvGrpSpPr/>
        <p:nvPr/>
      </p:nvGrpSpPr>
      <p:grpSpPr>
        <a:xfrm>
          <a:off x="0" y="0"/>
          <a:ext cx="0" cy="0"/>
          <a:chOff x="0" y="0"/>
          <a:chExt cx="0" cy="0"/>
        </a:xfrm>
      </p:grpSpPr>
      <p:sp>
        <p:nvSpPr>
          <p:cNvPr id="652" name="Google Shape;652;p2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653" name="Google Shape;653;p22"/>
          <p:cNvGrpSpPr/>
          <p:nvPr/>
        </p:nvGrpSpPr>
        <p:grpSpPr>
          <a:xfrm rot="5400000">
            <a:off x="-2340441" y="2666183"/>
            <a:ext cx="5860051" cy="527712"/>
            <a:chOff x="6081624" y="1998368"/>
            <a:chExt cx="5613457" cy="782175"/>
          </a:xfrm>
        </p:grpSpPr>
        <p:sp>
          <p:nvSpPr>
            <p:cNvPr id="654" name="Google Shape;654;p22"/>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55" name="Google Shape;655;p22"/>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pic>
        <p:nvPicPr>
          <p:cNvPr id="657" name="Google Shape;657;p22" descr="Pedicriticon Pune 2023"/>
          <p:cNvPicPr preferRelativeResize="0"/>
          <p:nvPr/>
        </p:nvPicPr>
        <p:blipFill rotWithShape="1">
          <a:blip r:embed="rId3">
            <a:alphaModFix/>
          </a:blip>
          <a:srcRect/>
          <a:stretch/>
        </p:blipFill>
        <p:spPr>
          <a:xfrm>
            <a:off x="661971" y="0"/>
            <a:ext cx="1260000" cy="1260000"/>
          </a:xfrm>
          <a:prstGeom prst="rect">
            <a:avLst/>
          </a:prstGeom>
          <a:noFill/>
          <a:ln>
            <a:noFill/>
          </a:ln>
        </p:spPr>
      </p:pic>
      <p:pic>
        <p:nvPicPr>
          <p:cNvPr id="658" name="Google Shape;658;p22"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659" name="Google Shape;659;p22"/>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660" name="Google Shape;660;p22"/>
          <p:cNvSpPr txBox="1">
            <a:spLocks noGrp="1"/>
          </p:cNvSpPr>
          <p:nvPr>
            <p:ph type="title"/>
          </p:nvPr>
        </p:nvSpPr>
        <p:spPr>
          <a:xfrm>
            <a:off x="839787" y="365125"/>
            <a:ext cx="1089728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ROLE OF TEACHER..</a:t>
            </a:r>
            <a:r>
              <a:rPr lang="en-IN" sz="4000" b="1">
                <a:solidFill>
                  <a:srgbClr val="0070C0"/>
                </a:solidFill>
                <a:latin typeface="Times New Roman"/>
                <a:ea typeface="Times New Roman"/>
                <a:cs typeface="Times New Roman"/>
                <a:sym typeface="Times New Roman"/>
              </a:rPr>
              <a:t>What can a teacher do ?</a:t>
            </a:r>
            <a:endParaRPr/>
          </a:p>
        </p:txBody>
      </p:sp>
      <p:sp>
        <p:nvSpPr>
          <p:cNvPr id="661" name="Google Shape;661;p22"/>
          <p:cNvSpPr txBox="1"/>
          <p:nvPr/>
        </p:nvSpPr>
        <p:spPr>
          <a:xfrm>
            <a:off x="862014" y="1496698"/>
            <a:ext cx="5157787" cy="82391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IN" sz="2800">
                <a:solidFill>
                  <a:schemeClr val="dk1"/>
                </a:solidFill>
                <a:latin typeface="Arial"/>
                <a:ea typeface="Arial"/>
                <a:cs typeface="Arial"/>
                <a:sym typeface="Arial"/>
              </a:rPr>
              <a:t>                      </a:t>
            </a:r>
            <a:r>
              <a:rPr lang="en-IN" sz="3200">
                <a:solidFill>
                  <a:schemeClr val="dk1"/>
                </a:solidFill>
                <a:latin typeface="Times New Roman"/>
                <a:ea typeface="Times New Roman"/>
                <a:cs typeface="Times New Roman"/>
                <a:sym typeface="Times New Roman"/>
              </a:rPr>
              <a:t>Do’s</a:t>
            </a:r>
            <a:endParaRPr sz="2800">
              <a:solidFill>
                <a:schemeClr val="dk1"/>
              </a:solidFill>
              <a:latin typeface="Times New Roman"/>
              <a:ea typeface="Times New Roman"/>
              <a:cs typeface="Times New Roman"/>
              <a:sym typeface="Times New Roman"/>
            </a:endParaRPr>
          </a:p>
        </p:txBody>
      </p:sp>
      <p:sp>
        <p:nvSpPr>
          <p:cNvPr id="662" name="Google Shape;662;p22"/>
          <p:cNvSpPr txBox="1"/>
          <p:nvPr/>
        </p:nvSpPr>
        <p:spPr>
          <a:xfrm>
            <a:off x="524575" y="2264467"/>
            <a:ext cx="5615082" cy="3684588"/>
          </a:xfrm>
          <a:prstGeom prst="rect">
            <a:avLst/>
          </a:prstGeom>
          <a:noFill/>
          <a:ln w="9525" cap="flat" cmpd="sng">
            <a:solidFill>
              <a:srgbClr val="0F465E"/>
            </a:solidFill>
            <a:prstDash val="solid"/>
            <a:round/>
            <a:headEnd type="none" w="sm" len="sm"/>
            <a:tailEnd type="none" w="sm" len="sm"/>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dk1"/>
              </a:buClr>
              <a:buSzPts val="2800"/>
              <a:buFont typeface="Arial"/>
              <a:buChar char="•"/>
            </a:pPr>
            <a:r>
              <a:rPr lang="en-IN" sz="2800" dirty="0">
                <a:solidFill>
                  <a:schemeClr val="dk1"/>
                </a:solidFill>
                <a:latin typeface="Times New Roman"/>
                <a:ea typeface="Times New Roman"/>
                <a:cs typeface="Times New Roman"/>
                <a:sym typeface="Times New Roman"/>
              </a:rPr>
              <a:t>Talk one on one with adolescent</a:t>
            </a:r>
            <a:endParaRPr dirty="0"/>
          </a:p>
          <a:p>
            <a:pPr marL="228600" marR="0" lvl="0" indent="-228600" algn="l" rtl="0">
              <a:lnSpc>
                <a:spcPct val="90000"/>
              </a:lnSpc>
              <a:spcBef>
                <a:spcPts val="1000"/>
              </a:spcBef>
              <a:spcAft>
                <a:spcPts val="0"/>
              </a:spcAft>
              <a:buClr>
                <a:schemeClr val="dk1"/>
              </a:buClr>
              <a:buSzPts val="2800"/>
              <a:buFont typeface="Arial"/>
              <a:buChar char="•"/>
            </a:pPr>
            <a:r>
              <a:rPr lang="en-IN" sz="2800" dirty="0">
                <a:solidFill>
                  <a:schemeClr val="dk1"/>
                </a:solidFill>
                <a:latin typeface="Times New Roman"/>
                <a:ea typeface="Times New Roman"/>
                <a:cs typeface="Times New Roman"/>
                <a:sym typeface="Times New Roman"/>
              </a:rPr>
              <a:t>Be empathetic &amp; find out the details</a:t>
            </a:r>
            <a:endParaRPr dirty="0"/>
          </a:p>
          <a:p>
            <a:pPr marL="228600" marR="0" lvl="0" indent="-228600" algn="l" rtl="0">
              <a:lnSpc>
                <a:spcPct val="90000"/>
              </a:lnSpc>
              <a:spcBef>
                <a:spcPts val="1000"/>
              </a:spcBef>
              <a:spcAft>
                <a:spcPts val="0"/>
              </a:spcAft>
              <a:buClr>
                <a:schemeClr val="dk1"/>
              </a:buClr>
              <a:buSzPts val="2800"/>
              <a:buFont typeface="Arial"/>
              <a:buChar char="•"/>
            </a:pPr>
            <a:r>
              <a:rPr lang="en-IN" sz="2800" dirty="0">
                <a:solidFill>
                  <a:schemeClr val="dk1"/>
                </a:solidFill>
                <a:latin typeface="Times New Roman"/>
                <a:ea typeface="Times New Roman"/>
                <a:cs typeface="Times New Roman"/>
                <a:sym typeface="Times New Roman"/>
              </a:rPr>
              <a:t>Be kind, helpful and supportive</a:t>
            </a:r>
            <a:endParaRPr dirty="0"/>
          </a:p>
          <a:p>
            <a:pPr marL="228600" marR="0" lvl="0" indent="-228600" algn="l" rtl="0">
              <a:lnSpc>
                <a:spcPct val="90000"/>
              </a:lnSpc>
              <a:spcBef>
                <a:spcPts val="1000"/>
              </a:spcBef>
              <a:spcAft>
                <a:spcPts val="0"/>
              </a:spcAft>
              <a:buClr>
                <a:schemeClr val="dk1"/>
              </a:buClr>
              <a:buSzPts val="2800"/>
              <a:buFont typeface="Arial"/>
              <a:buChar char="•"/>
            </a:pPr>
            <a:r>
              <a:rPr lang="en-IN" sz="2800" dirty="0">
                <a:solidFill>
                  <a:schemeClr val="dk1"/>
                </a:solidFill>
                <a:latin typeface="Times New Roman"/>
                <a:ea typeface="Times New Roman"/>
                <a:cs typeface="Times New Roman"/>
                <a:sym typeface="Times New Roman"/>
              </a:rPr>
              <a:t>Inform on immediate consequences</a:t>
            </a:r>
            <a:endParaRPr dirty="0"/>
          </a:p>
          <a:p>
            <a:pPr marL="228600" marR="0" lvl="0" indent="-228600" algn="l" rtl="0">
              <a:lnSpc>
                <a:spcPct val="90000"/>
              </a:lnSpc>
              <a:spcBef>
                <a:spcPts val="1000"/>
              </a:spcBef>
              <a:spcAft>
                <a:spcPts val="0"/>
              </a:spcAft>
              <a:buClr>
                <a:schemeClr val="dk1"/>
              </a:buClr>
              <a:buSzPts val="2800"/>
              <a:buFont typeface="Arial"/>
              <a:buChar char="•"/>
            </a:pPr>
            <a:r>
              <a:rPr lang="en-IN" sz="2800" dirty="0">
                <a:solidFill>
                  <a:schemeClr val="dk1"/>
                </a:solidFill>
                <a:latin typeface="Times New Roman"/>
                <a:ea typeface="Times New Roman"/>
                <a:cs typeface="Times New Roman"/>
                <a:sym typeface="Times New Roman"/>
              </a:rPr>
              <a:t>Be calm and inform parents &amp; school authorities</a:t>
            </a:r>
            <a:endParaRPr dirty="0"/>
          </a:p>
          <a:p>
            <a:pPr marL="228600" marR="0" lvl="0" indent="-228600" algn="l" rtl="0">
              <a:lnSpc>
                <a:spcPct val="90000"/>
              </a:lnSpc>
              <a:spcBef>
                <a:spcPts val="1000"/>
              </a:spcBef>
              <a:spcAft>
                <a:spcPts val="0"/>
              </a:spcAft>
              <a:buClr>
                <a:schemeClr val="dk1"/>
              </a:buClr>
              <a:buSzPts val="2800"/>
              <a:buFont typeface="Arial"/>
              <a:buChar char="•"/>
            </a:pPr>
            <a:r>
              <a:rPr lang="en-IN" sz="2800" dirty="0">
                <a:solidFill>
                  <a:schemeClr val="dk1"/>
                </a:solidFill>
                <a:latin typeface="Times New Roman"/>
                <a:ea typeface="Times New Roman"/>
                <a:cs typeface="Times New Roman"/>
                <a:sym typeface="Times New Roman"/>
              </a:rPr>
              <a:t>Inform about and follow rules of institution</a:t>
            </a:r>
            <a:endParaRPr dirty="0"/>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dk1"/>
              </a:solidFill>
              <a:latin typeface="Times New Roman"/>
              <a:ea typeface="Times New Roman"/>
              <a:cs typeface="Times New Roman"/>
              <a:sym typeface="Times New Roman"/>
            </a:endParaRPr>
          </a:p>
          <a:p>
            <a:pPr marL="228600" marR="0" lvl="0" indent="-50800" algn="l" rtl="0">
              <a:lnSpc>
                <a:spcPct val="90000"/>
              </a:lnSpc>
              <a:spcBef>
                <a:spcPts val="1000"/>
              </a:spcBef>
              <a:spcAft>
                <a:spcPts val="0"/>
              </a:spcAft>
              <a:buClr>
                <a:schemeClr val="dk1"/>
              </a:buClr>
              <a:buSzPts val="2800"/>
              <a:buFont typeface="Arial"/>
              <a:buNone/>
            </a:pPr>
            <a:endParaRPr sz="2800" dirty="0">
              <a:solidFill>
                <a:schemeClr val="dk1"/>
              </a:solidFill>
              <a:latin typeface="Times New Roman"/>
              <a:ea typeface="Times New Roman"/>
              <a:cs typeface="Times New Roman"/>
              <a:sym typeface="Times New Roman"/>
            </a:endParaRPr>
          </a:p>
        </p:txBody>
      </p:sp>
      <p:sp>
        <p:nvSpPr>
          <p:cNvPr id="663" name="Google Shape;663;p22"/>
          <p:cNvSpPr txBox="1"/>
          <p:nvPr/>
        </p:nvSpPr>
        <p:spPr>
          <a:xfrm>
            <a:off x="6259513" y="1479948"/>
            <a:ext cx="5183188" cy="8239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IN" sz="2800">
                <a:solidFill>
                  <a:schemeClr val="dk1"/>
                </a:solidFill>
                <a:latin typeface="Arial"/>
                <a:ea typeface="Arial"/>
                <a:cs typeface="Arial"/>
                <a:sym typeface="Arial"/>
              </a:rPr>
              <a:t>                    </a:t>
            </a:r>
            <a:r>
              <a:rPr lang="en-IN" sz="3200">
                <a:solidFill>
                  <a:schemeClr val="dk1"/>
                </a:solidFill>
                <a:latin typeface="Times New Roman"/>
                <a:ea typeface="Times New Roman"/>
                <a:cs typeface="Times New Roman"/>
                <a:sym typeface="Times New Roman"/>
              </a:rPr>
              <a:t>Don’ts</a:t>
            </a:r>
            <a:endParaRPr sz="3200">
              <a:solidFill>
                <a:schemeClr val="dk1"/>
              </a:solidFill>
              <a:latin typeface="Times New Roman"/>
              <a:ea typeface="Times New Roman"/>
              <a:cs typeface="Times New Roman"/>
              <a:sym typeface="Times New Roman"/>
            </a:endParaRPr>
          </a:p>
        </p:txBody>
      </p:sp>
      <p:sp>
        <p:nvSpPr>
          <p:cNvPr id="664" name="Google Shape;664;p22"/>
          <p:cNvSpPr txBox="1"/>
          <p:nvPr/>
        </p:nvSpPr>
        <p:spPr>
          <a:xfrm>
            <a:off x="6206164" y="2250667"/>
            <a:ext cx="5183188" cy="3646564"/>
          </a:xfrm>
          <a:prstGeom prst="rect">
            <a:avLst/>
          </a:prstGeom>
          <a:solidFill>
            <a:schemeClr val="lt1"/>
          </a:solidFill>
          <a:ln w="9525" cap="flat" cmpd="sng">
            <a:solidFill>
              <a:srgbClr val="0F465E"/>
            </a:solidFill>
            <a:prstDash val="solid"/>
            <a:round/>
            <a:headEnd type="none" w="sm" len="sm"/>
            <a:tailEnd type="none" w="sm" len="sm"/>
          </a:ln>
        </p:spPr>
        <p:txBody>
          <a:bodyPr spcFirstLastPara="1" wrap="square" lIns="91425" tIns="45700" rIns="91425" bIns="45700" anchor="t" anchorCtr="0">
            <a:normAutofit/>
          </a:bodyPr>
          <a:lstStyle/>
          <a:p>
            <a:pPr marL="457200" marR="0" lvl="0" indent="-457200" algn="l" rtl="0">
              <a:lnSpc>
                <a:spcPct val="90000"/>
              </a:lnSpc>
              <a:spcBef>
                <a:spcPts val="1000"/>
              </a:spcBef>
              <a:spcAft>
                <a:spcPts val="0"/>
              </a:spcAft>
              <a:buClr>
                <a:schemeClr val="dk1"/>
              </a:buClr>
              <a:buSzPts val="2800"/>
              <a:buFont typeface="Arial" panose="020B0604020202020204" pitchFamily="34" charset="0"/>
              <a:buChar char="•"/>
            </a:pPr>
            <a:r>
              <a:rPr lang="en-IN" sz="2800" dirty="0">
                <a:solidFill>
                  <a:schemeClr val="dk1"/>
                </a:solidFill>
                <a:latin typeface="Times New Roman"/>
                <a:ea typeface="Times New Roman"/>
                <a:cs typeface="Times New Roman"/>
                <a:sym typeface="Times New Roman"/>
              </a:rPr>
              <a:t>Shame or insult in front of peers</a:t>
            </a:r>
            <a:endParaRPr lang="en-IN" dirty="0">
              <a:ea typeface="Times New Roman"/>
            </a:endParaRPr>
          </a:p>
          <a:p>
            <a:pPr marL="457200" marR="0" lvl="0" indent="-457200" algn="l" rtl="0">
              <a:lnSpc>
                <a:spcPct val="90000"/>
              </a:lnSpc>
              <a:spcBef>
                <a:spcPts val="1000"/>
              </a:spcBef>
              <a:spcAft>
                <a:spcPts val="0"/>
              </a:spcAft>
              <a:buClr>
                <a:schemeClr val="dk1"/>
              </a:buClr>
              <a:buSzPts val="2800"/>
              <a:buFont typeface="Arial" panose="020B0604020202020204" pitchFamily="34" charset="0"/>
              <a:buChar char="•"/>
            </a:pPr>
            <a:r>
              <a:rPr lang="en-IN" sz="2800" dirty="0">
                <a:solidFill>
                  <a:schemeClr val="dk1"/>
                </a:solidFill>
                <a:latin typeface="Times New Roman"/>
                <a:ea typeface="Times New Roman"/>
                <a:cs typeface="Times New Roman"/>
                <a:sym typeface="Times New Roman"/>
              </a:rPr>
              <a:t>Judge the adolescent</a:t>
            </a:r>
            <a:endParaRPr lang="en-IN" dirty="0">
              <a:ea typeface="Times New Roman"/>
            </a:endParaRPr>
          </a:p>
          <a:p>
            <a:pPr marL="457200" marR="0" lvl="0" indent="-457200" algn="l" rtl="0">
              <a:lnSpc>
                <a:spcPct val="90000"/>
              </a:lnSpc>
              <a:spcBef>
                <a:spcPts val="1000"/>
              </a:spcBef>
              <a:spcAft>
                <a:spcPts val="0"/>
              </a:spcAft>
              <a:buClr>
                <a:schemeClr val="dk1"/>
              </a:buClr>
              <a:buSzPts val="2800"/>
              <a:buFont typeface="Arial" panose="020B0604020202020204" pitchFamily="34" charset="0"/>
              <a:buChar char="•"/>
            </a:pPr>
            <a:r>
              <a:rPr lang="en-IN" sz="2800" dirty="0">
                <a:solidFill>
                  <a:schemeClr val="dk1"/>
                </a:solidFill>
                <a:latin typeface="Times New Roman"/>
                <a:ea typeface="Times New Roman"/>
                <a:cs typeface="Times New Roman"/>
                <a:sym typeface="Times New Roman"/>
              </a:rPr>
              <a:t>Be rude and hurtful</a:t>
            </a:r>
            <a:endParaRPr lang="en-IN" dirty="0">
              <a:ea typeface="Times New Roman"/>
            </a:endParaRPr>
          </a:p>
          <a:p>
            <a:pPr marL="457200" marR="0" lvl="0" indent="-457200" algn="l" rtl="0">
              <a:lnSpc>
                <a:spcPct val="90000"/>
              </a:lnSpc>
              <a:spcBef>
                <a:spcPts val="1000"/>
              </a:spcBef>
              <a:spcAft>
                <a:spcPts val="0"/>
              </a:spcAft>
              <a:buClr>
                <a:schemeClr val="dk1"/>
              </a:buClr>
              <a:buSzPts val="2800"/>
              <a:buFont typeface="Arial" panose="020B0604020202020204" pitchFamily="34" charset="0"/>
              <a:buChar char="•"/>
            </a:pPr>
            <a:r>
              <a:rPr lang="en-IN" sz="2800" dirty="0">
                <a:solidFill>
                  <a:schemeClr val="dk1"/>
                </a:solidFill>
                <a:latin typeface="Times New Roman"/>
                <a:ea typeface="Times New Roman"/>
                <a:cs typeface="Times New Roman"/>
                <a:sym typeface="Times New Roman"/>
              </a:rPr>
              <a:t>Completely wash your hands off the matter</a:t>
            </a:r>
            <a:endParaRPr lang="en-IN" dirty="0">
              <a:ea typeface="Times New Roman"/>
            </a:endParaRPr>
          </a:p>
          <a:p>
            <a:pPr marL="457200" marR="0" lvl="0" indent="-457200" algn="l" rtl="0">
              <a:lnSpc>
                <a:spcPct val="90000"/>
              </a:lnSpc>
              <a:spcBef>
                <a:spcPts val="1000"/>
              </a:spcBef>
              <a:spcAft>
                <a:spcPts val="0"/>
              </a:spcAft>
              <a:buClr>
                <a:schemeClr val="dk1"/>
              </a:buClr>
              <a:buSzPts val="2800"/>
              <a:buFont typeface="Arial" panose="020B0604020202020204" pitchFamily="34" charset="0"/>
              <a:buChar char="•"/>
            </a:pPr>
            <a:r>
              <a:rPr lang="en-IN" sz="2800" dirty="0">
                <a:solidFill>
                  <a:schemeClr val="dk1"/>
                </a:solidFill>
                <a:latin typeface="Times New Roman"/>
                <a:ea typeface="Times New Roman"/>
                <a:cs typeface="Times New Roman"/>
                <a:sym typeface="Times New Roman"/>
              </a:rPr>
              <a:t>Don’t make a big issue out it</a:t>
            </a:r>
            <a:endParaRPr sz="28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669"/>
        <p:cNvGrpSpPr/>
        <p:nvPr/>
      </p:nvGrpSpPr>
      <p:grpSpPr>
        <a:xfrm>
          <a:off x="0" y="0"/>
          <a:ext cx="0" cy="0"/>
          <a:chOff x="0" y="0"/>
          <a:chExt cx="0" cy="0"/>
        </a:xfrm>
      </p:grpSpPr>
      <p:sp>
        <p:nvSpPr>
          <p:cNvPr id="670" name="Google Shape;670;p2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671" name="Google Shape;671;p23"/>
          <p:cNvGrpSpPr/>
          <p:nvPr/>
        </p:nvGrpSpPr>
        <p:grpSpPr>
          <a:xfrm rot="5400000">
            <a:off x="-2340441" y="2666183"/>
            <a:ext cx="5860051" cy="527712"/>
            <a:chOff x="6081624" y="1998368"/>
            <a:chExt cx="5613457" cy="782175"/>
          </a:xfrm>
        </p:grpSpPr>
        <p:sp>
          <p:nvSpPr>
            <p:cNvPr id="672" name="Google Shape;672;p23"/>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3" name="Google Shape;673;p23"/>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674" name="Google Shape;674;p23"/>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What do you </a:t>
            </a:r>
            <a:r>
              <a:rPr lang="en-IN" sz="1800" b="1" i="0" u="none" strike="noStrike" cap="none">
                <a:solidFill>
                  <a:srgbClr val="FFFFFF"/>
                </a:solidFill>
                <a:latin typeface="Times New Roman"/>
                <a:ea typeface="Times New Roman"/>
                <a:cs typeface="Times New Roman"/>
                <a:sym typeface="Times New Roman"/>
              </a:rPr>
              <a:t>understand by the term Drug use</a:t>
            </a:r>
            <a:r>
              <a:rPr lang="en-IN" sz="1800" b="0" i="0" u="none" strike="noStrike" cap="none">
                <a:solidFill>
                  <a:srgbClr val="FFFFFF"/>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How will </a:t>
            </a:r>
            <a:r>
              <a:rPr lang="en-IN" sz="1800" b="1" i="0" u="none" strike="noStrike" cap="none">
                <a:solidFill>
                  <a:srgbClr val="FFFFFF"/>
                </a:solidFill>
                <a:latin typeface="Times New Roman"/>
                <a:ea typeface="Times New Roman"/>
                <a:cs typeface="Times New Roman"/>
                <a:sym typeface="Times New Roman"/>
              </a:rPr>
              <a:t>Drug use harm Sunil or Anil</a:t>
            </a:r>
            <a:r>
              <a:rPr lang="en-IN" sz="1800" b="0" i="0" u="none" strike="noStrike" cap="none">
                <a:solidFill>
                  <a:srgbClr val="FFFFFF"/>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How can </a:t>
            </a:r>
            <a:r>
              <a:rPr lang="en-IN" sz="1800" b="1" i="0" u="none" strike="noStrike" cap="none">
                <a:solidFill>
                  <a:srgbClr val="FFFFFF"/>
                </a:solidFill>
                <a:latin typeface="Times New Roman"/>
                <a:ea typeface="Times New Roman"/>
                <a:cs typeface="Times New Roman"/>
                <a:sym typeface="Times New Roman"/>
              </a:rPr>
              <a:t>Anil and Sunil overcome this challenge </a:t>
            </a:r>
            <a:r>
              <a:rPr lang="en-IN" sz="1800" b="0" i="0" u="none" strike="noStrike" cap="none">
                <a:solidFill>
                  <a:srgbClr val="FFFFFF"/>
                </a:solidFill>
                <a:latin typeface="Times New Roman"/>
                <a:ea typeface="Times New Roman"/>
                <a:cs typeface="Times New Roman"/>
                <a:sym typeface="Times New Roman"/>
              </a:rPr>
              <a:t>and get back to normal life</a:t>
            </a:r>
            <a:endParaRPr/>
          </a:p>
        </p:txBody>
      </p:sp>
      <p:pic>
        <p:nvPicPr>
          <p:cNvPr id="675" name="Google Shape;675;p23" descr="Pedicriticon Pune 2023"/>
          <p:cNvPicPr preferRelativeResize="0"/>
          <p:nvPr/>
        </p:nvPicPr>
        <p:blipFill rotWithShape="1">
          <a:blip r:embed="rId3">
            <a:alphaModFix/>
          </a:blip>
          <a:srcRect/>
          <a:stretch/>
        </p:blipFill>
        <p:spPr>
          <a:xfrm>
            <a:off x="661971" y="0"/>
            <a:ext cx="1260000" cy="1260000"/>
          </a:xfrm>
          <a:prstGeom prst="rect">
            <a:avLst/>
          </a:prstGeom>
          <a:noFill/>
          <a:ln>
            <a:noFill/>
          </a:ln>
        </p:spPr>
      </p:pic>
      <p:pic>
        <p:nvPicPr>
          <p:cNvPr id="676" name="Google Shape;676;p23"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677" name="Google Shape;677;p23"/>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678" name="Google Shape;678;p23"/>
          <p:cNvSpPr txBox="1">
            <a:spLocks noGrp="1"/>
          </p:cNvSpPr>
          <p:nvPr>
            <p:ph type="title"/>
          </p:nvPr>
        </p:nvSpPr>
        <p:spPr>
          <a:xfrm>
            <a:off x="504967" y="0"/>
            <a:ext cx="113276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Prevention of Substance use in children</a:t>
            </a:r>
            <a:br>
              <a:rPr lang="en-IN" sz="4000" b="1">
                <a:latin typeface="Times New Roman"/>
                <a:ea typeface="Times New Roman"/>
                <a:cs typeface="Times New Roman"/>
                <a:sym typeface="Times New Roman"/>
              </a:rPr>
            </a:br>
            <a:r>
              <a:rPr lang="en-IN" sz="2800" b="1">
                <a:solidFill>
                  <a:srgbClr val="0B769F"/>
                </a:solidFill>
                <a:latin typeface="Times New Roman"/>
                <a:ea typeface="Times New Roman"/>
                <a:cs typeface="Times New Roman"/>
                <a:sym typeface="Times New Roman"/>
              </a:rPr>
              <a:t>ROLE OF TEACHERS</a:t>
            </a:r>
            <a:endParaRPr sz="4000">
              <a:solidFill>
                <a:srgbClr val="0B769F"/>
              </a:solidFill>
            </a:endParaRPr>
          </a:p>
        </p:txBody>
      </p:sp>
      <p:sp>
        <p:nvSpPr>
          <p:cNvPr id="679" name="Google Shape;679;p23"/>
          <p:cNvSpPr txBox="1">
            <a:spLocks noGrp="1"/>
          </p:cNvSpPr>
          <p:nvPr>
            <p:ph type="body" idx="1"/>
          </p:nvPr>
        </p:nvSpPr>
        <p:spPr>
          <a:xfrm>
            <a:off x="661971" y="1323834"/>
            <a:ext cx="10866641" cy="4993296"/>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rgbClr val="0070C0"/>
              </a:buClr>
              <a:buSzPct val="100000"/>
              <a:buChar char="•"/>
            </a:pPr>
            <a:r>
              <a:rPr lang="en-IN" b="1" dirty="0">
                <a:solidFill>
                  <a:srgbClr val="0070C0"/>
                </a:solidFill>
                <a:latin typeface="Times New Roman"/>
                <a:ea typeface="Times New Roman"/>
                <a:cs typeface="Times New Roman"/>
                <a:sym typeface="Times New Roman"/>
              </a:rPr>
              <a:t>Teach life skills </a:t>
            </a:r>
            <a:r>
              <a:rPr lang="en-IN" dirty="0">
                <a:latin typeface="Times New Roman"/>
                <a:ea typeface="Times New Roman"/>
                <a:cs typeface="Times New Roman"/>
                <a:sym typeface="Times New Roman"/>
              </a:rPr>
              <a:t>to enhance their self esteem and self confidence. </a:t>
            </a:r>
          </a:p>
          <a:p>
            <a:pPr marL="228600" lvl="0" indent="-228600" algn="l" rtl="0">
              <a:lnSpc>
                <a:spcPct val="110000"/>
              </a:lnSpc>
              <a:spcBef>
                <a:spcPts val="0"/>
              </a:spcBef>
              <a:spcAft>
                <a:spcPts val="0"/>
              </a:spcAft>
              <a:buClr>
                <a:srgbClr val="0070C0"/>
              </a:buClr>
              <a:buSzPct val="100000"/>
              <a:buChar char="•"/>
            </a:pPr>
            <a:r>
              <a:rPr lang="en-IN" dirty="0">
                <a:latin typeface="Times New Roman"/>
                <a:ea typeface="Times New Roman"/>
                <a:cs typeface="Times New Roman"/>
                <a:sym typeface="Times New Roman"/>
              </a:rPr>
              <a:t>Help them </a:t>
            </a:r>
            <a:r>
              <a:rPr lang="en-IN" b="1" dirty="0">
                <a:latin typeface="Times New Roman"/>
                <a:ea typeface="Times New Roman"/>
                <a:cs typeface="Times New Roman"/>
                <a:sym typeface="Times New Roman"/>
              </a:rPr>
              <a:t>develop positive coping, assertive skills, critical thinking and communication skills</a:t>
            </a:r>
            <a:r>
              <a:rPr lang="en-IN" dirty="0">
                <a:latin typeface="Times New Roman"/>
                <a:ea typeface="Times New Roman"/>
                <a:cs typeface="Times New Roman"/>
                <a:sym typeface="Times New Roman"/>
              </a:rPr>
              <a:t>.</a:t>
            </a:r>
            <a:r>
              <a:rPr lang="en-IN" sz="2400" dirty="0">
                <a:latin typeface="Times New Roman"/>
                <a:ea typeface="Times New Roman"/>
                <a:cs typeface="Times New Roman"/>
                <a:sym typeface="Times New Roman"/>
              </a:rPr>
              <a:t> </a:t>
            </a:r>
            <a:endParaRPr lang="en-IN" sz="2400" dirty="0">
              <a:ea typeface="Times New Roman"/>
            </a:endParaRPr>
          </a:p>
          <a:p>
            <a:pPr marL="228600" lvl="0" indent="-228600" algn="l" rtl="0">
              <a:lnSpc>
                <a:spcPct val="110000"/>
              </a:lnSpc>
              <a:spcBef>
                <a:spcPts val="0"/>
              </a:spcBef>
              <a:spcAft>
                <a:spcPts val="0"/>
              </a:spcAft>
              <a:buClr>
                <a:srgbClr val="0070C0"/>
              </a:buClr>
              <a:buSzPct val="100000"/>
              <a:buChar char="•"/>
            </a:pPr>
            <a:r>
              <a:rPr lang="en-IN" dirty="0">
                <a:latin typeface="Times New Roman"/>
                <a:ea typeface="Times New Roman"/>
                <a:cs typeface="Times New Roman"/>
                <a:sym typeface="Times New Roman"/>
              </a:rPr>
              <a:t>Have a </a:t>
            </a:r>
            <a:r>
              <a:rPr lang="en-IN" b="1" dirty="0">
                <a:solidFill>
                  <a:srgbClr val="0070C0"/>
                </a:solidFill>
                <a:latin typeface="Times New Roman"/>
                <a:ea typeface="Times New Roman"/>
                <a:cs typeface="Times New Roman"/>
                <a:sym typeface="Times New Roman"/>
              </a:rPr>
              <a:t>good teacher student bond </a:t>
            </a:r>
            <a:r>
              <a:rPr lang="en-IN" dirty="0">
                <a:latin typeface="Times New Roman"/>
                <a:ea typeface="Times New Roman"/>
                <a:cs typeface="Times New Roman"/>
                <a:sym typeface="Times New Roman"/>
              </a:rPr>
              <a:t>built on respect and understanding</a:t>
            </a:r>
          </a:p>
          <a:p>
            <a:pPr marL="228600" lvl="0" indent="-228600" algn="l" rtl="0">
              <a:lnSpc>
                <a:spcPct val="110000"/>
              </a:lnSpc>
              <a:spcBef>
                <a:spcPts val="0"/>
              </a:spcBef>
              <a:spcAft>
                <a:spcPts val="0"/>
              </a:spcAft>
              <a:buClr>
                <a:srgbClr val="0070C0"/>
              </a:buClr>
              <a:buSzPct val="100000"/>
              <a:buChar char="•"/>
            </a:pPr>
            <a:r>
              <a:rPr lang="en-IN" dirty="0">
                <a:latin typeface="Times New Roman"/>
                <a:ea typeface="Times New Roman"/>
                <a:cs typeface="Times New Roman"/>
                <a:sym typeface="Times New Roman"/>
              </a:rPr>
              <a:t>To </a:t>
            </a:r>
            <a:r>
              <a:rPr lang="en-IN" b="1" dirty="0">
                <a:latin typeface="Times New Roman"/>
                <a:ea typeface="Times New Roman"/>
                <a:cs typeface="Times New Roman"/>
                <a:sym typeface="Times New Roman"/>
              </a:rPr>
              <a:t>communicate and teach children about the risks of drug use/ misuse.</a:t>
            </a:r>
          </a:p>
          <a:p>
            <a:pPr marL="228600" lvl="0" indent="-228600" algn="l" rtl="0">
              <a:lnSpc>
                <a:spcPct val="110000"/>
              </a:lnSpc>
              <a:spcBef>
                <a:spcPts val="0"/>
              </a:spcBef>
              <a:spcAft>
                <a:spcPts val="0"/>
              </a:spcAft>
              <a:buClr>
                <a:srgbClr val="0070C0"/>
              </a:buClr>
              <a:buSzPct val="100000"/>
              <a:buChar char="•"/>
            </a:pPr>
            <a:r>
              <a:rPr lang="en-IN" dirty="0">
                <a:latin typeface="Times New Roman"/>
                <a:ea typeface="Times New Roman"/>
                <a:cs typeface="Times New Roman"/>
                <a:sym typeface="Times New Roman"/>
              </a:rPr>
              <a:t>Establish </a:t>
            </a:r>
            <a:r>
              <a:rPr lang="en-IN" b="1" dirty="0">
                <a:solidFill>
                  <a:srgbClr val="0070C0"/>
                </a:solidFill>
                <a:latin typeface="Times New Roman"/>
                <a:ea typeface="Times New Roman"/>
                <a:cs typeface="Times New Roman"/>
                <a:sym typeface="Times New Roman"/>
              </a:rPr>
              <a:t>rules and consequences</a:t>
            </a:r>
            <a:r>
              <a:rPr lang="en-IN" dirty="0">
                <a:latin typeface="Times New Roman"/>
                <a:ea typeface="Times New Roman"/>
                <a:cs typeface="Times New Roman"/>
                <a:sym typeface="Times New Roman"/>
              </a:rPr>
              <a:t>. </a:t>
            </a:r>
            <a:endParaRPr lang="en-IN" dirty="0">
              <a:ea typeface="Times New Roman"/>
            </a:endParaRPr>
          </a:p>
          <a:p>
            <a:pPr marL="228600" lvl="0" indent="-228600" algn="l" rtl="0">
              <a:lnSpc>
                <a:spcPct val="110000"/>
              </a:lnSpc>
              <a:spcBef>
                <a:spcPts val="0"/>
              </a:spcBef>
              <a:spcAft>
                <a:spcPts val="0"/>
              </a:spcAft>
              <a:buClr>
                <a:srgbClr val="0070C0"/>
              </a:buClr>
              <a:buSzPct val="100000"/>
              <a:buChar char="•"/>
            </a:pPr>
            <a:r>
              <a:rPr lang="en-IN" b="1" dirty="0">
                <a:latin typeface="Times New Roman"/>
                <a:ea typeface="Times New Roman"/>
                <a:cs typeface="Times New Roman"/>
                <a:sym typeface="Times New Roman"/>
              </a:rPr>
              <a:t>Praise kids</a:t>
            </a:r>
            <a:r>
              <a:rPr lang="en-IN" dirty="0">
                <a:latin typeface="Times New Roman"/>
                <a:ea typeface="Times New Roman"/>
                <a:cs typeface="Times New Roman"/>
                <a:sym typeface="Times New Roman"/>
              </a:rPr>
              <a:t> for </a:t>
            </a:r>
            <a:r>
              <a:rPr lang="en-IN" b="1" dirty="0">
                <a:latin typeface="Times New Roman"/>
                <a:ea typeface="Times New Roman"/>
                <a:cs typeface="Times New Roman"/>
                <a:sym typeface="Times New Roman"/>
              </a:rPr>
              <a:t>appropriate behaviour</a:t>
            </a:r>
            <a:r>
              <a:rPr lang="en-IN" dirty="0">
                <a:latin typeface="Times New Roman"/>
                <a:ea typeface="Times New Roman"/>
                <a:cs typeface="Times New Roman"/>
                <a:sym typeface="Times New Roman"/>
              </a:rPr>
              <a:t>.</a:t>
            </a:r>
            <a:endParaRPr dirty="0"/>
          </a:p>
          <a:p>
            <a:pPr marL="228600" lvl="0" indent="-90804" algn="l" rtl="0">
              <a:lnSpc>
                <a:spcPct val="110000"/>
              </a:lnSpc>
              <a:spcBef>
                <a:spcPts val="1000"/>
              </a:spcBef>
              <a:spcAft>
                <a:spcPts val="0"/>
              </a:spcAft>
              <a:buClr>
                <a:schemeClr val="dk1"/>
              </a:buClr>
              <a:buSzPct val="100000"/>
              <a:buNone/>
            </a:pPr>
            <a:endParaRPr dirty="0">
              <a:latin typeface="Times New Roman"/>
              <a:ea typeface="Times New Roman"/>
              <a:cs typeface="Times New Roman"/>
              <a:sym typeface="Times New Roman"/>
            </a:endParaRPr>
          </a:p>
          <a:p>
            <a:pPr marL="228600" lvl="0" indent="-90804" algn="l" rtl="0">
              <a:lnSpc>
                <a:spcPct val="110000"/>
              </a:lnSpc>
              <a:spcBef>
                <a:spcPts val="1000"/>
              </a:spcBef>
              <a:spcAft>
                <a:spcPts val="0"/>
              </a:spcAft>
              <a:buClr>
                <a:schemeClr val="dk1"/>
              </a:buClr>
              <a:buSzPct val="100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2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686" name="Google Shape;686;p24"/>
          <p:cNvGrpSpPr/>
          <p:nvPr/>
        </p:nvGrpSpPr>
        <p:grpSpPr>
          <a:xfrm rot="5400000">
            <a:off x="-2340441" y="2666183"/>
            <a:ext cx="5860051" cy="527712"/>
            <a:chOff x="6081624" y="1998368"/>
            <a:chExt cx="5613457" cy="782175"/>
          </a:xfrm>
        </p:grpSpPr>
        <p:sp>
          <p:nvSpPr>
            <p:cNvPr id="687" name="Google Shape;687;p24"/>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8" name="Google Shape;688;p24"/>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689" name="Google Shape;689;p24"/>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90" name="Google Shape;690;p24"/>
          <p:cNvSpPr txBox="1">
            <a:spLocks noGrp="1"/>
          </p:cNvSpPr>
          <p:nvPr>
            <p:ph type="title"/>
          </p:nvPr>
        </p:nvSpPr>
        <p:spPr>
          <a:xfrm>
            <a:off x="1330040" y="95750"/>
            <a:ext cx="9849751" cy="900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0000"/>
              <a:buFont typeface="Times New Roman"/>
              <a:buNone/>
            </a:pPr>
            <a:br>
              <a:rPr lang="en-IN" b="1">
                <a:latin typeface="Times New Roman"/>
                <a:ea typeface="Times New Roman"/>
                <a:cs typeface="Times New Roman"/>
                <a:sym typeface="Times New Roman"/>
              </a:rPr>
            </a:br>
            <a:br>
              <a:rPr lang="en-IN" b="1">
                <a:latin typeface="Times New Roman"/>
                <a:ea typeface="Times New Roman"/>
                <a:cs typeface="Times New Roman"/>
                <a:sym typeface="Times New Roman"/>
              </a:rPr>
            </a:br>
            <a:br>
              <a:rPr lang="en-IN" b="1">
                <a:latin typeface="Times New Roman"/>
                <a:ea typeface="Times New Roman"/>
                <a:cs typeface="Times New Roman"/>
                <a:sym typeface="Times New Roman"/>
              </a:rPr>
            </a:br>
            <a:br>
              <a:rPr lang="en-IN" b="1">
                <a:latin typeface="Times New Roman"/>
                <a:ea typeface="Times New Roman"/>
                <a:cs typeface="Times New Roman"/>
                <a:sym typeface="Times New Roman"/>
              </a:rPr>
            </a:br>
            <a:br>
              <a:rPr lang="en-IN" b="1">
                <a:latin typeface="Times New Roman"/>
                <a:ea typeface="Times New Roman"/>
                <a:cs typeface="Times New Roman"/>
                <a:sym typeface="Times New Roman"/>
              </a:rPr>
            </a:br>
            <a:br>
              <a:rPr lang="en-IN" b="1">
                <a:latin typeface="Times New Roman"/>
                <a:ea typeface="Times New Roman"/>
                <a:cs typeface="Times New Roman"/>
                <a:sym typeface="Times New Roman"/>
              </a:rPr>
            </a:br>
            <a:r>
              <a:rPr lang="en-IN" sz="4000" b="1">
                <a:latin typeface="Times New Roman"/>
                <a:ea typeface="Times New Roman"/>
                <a:cs typeface="Times New Roman"/>
                <a:sym typeface="Times New Roman"/>
              </a:rPr>
              <a:t>Practicing refusing skills(NO) and assertiveness</a:t>
            </a:r>
            <a:endParaRPr sz="4000"/>
          </a:p>
        </p:txBody>
      </p:sp>
      <p:graphicFrame>
        <p:nvGraphicFramePr>
          <p:cNvPr id="691" name="Google Shape;691;p24"/>
          <p:cNvGraphicFramePr/>
          <p:nvPr>
            <p:extLst>
              <p:ext uri="{D42A27DB-BD31-4B8C-83A1-F6EECF244321}">
                <p14:modId xmlns:p14="http://schemas.microsoft.com/office/powerpoint/2010/main" val="971100123"/>
              </p:ext>
            </p:extLst>
          </p:nvPr>
        </p:nvGraphicFramePr>
        <p:xfrm>
          <a:off x="904116" y="1018669"/>
          <a:ext cx="10254950" cy="5029310"/>
        </p:xfrm>
        <a:graphic>
          <a:graphicData uri="http://schemas.openxmlformats.org/drawingml/2006/table">
            <a:tbl>
              <a:tblPr firstRow="1" bandRow="1">
                <a:noFill/>
                <a:tableStyleId>{2050C19E-E855-42B8-974E-46CBB89EB221}</a:tableStyleId>
              </a:tblPr>
              <a:tblGrid>
                <a:gridCol w="10254950">
                  <a:extLst>
                    <a:ext uri="{9D8B030D-6E8A-4147-A177-3AD203B41FA5}">
                      <a16:colId xmlns:a16="http://schemas.microsoft.com/office/drawing/2014/main" val="20000"/>
                    </a:ext>
                  </a:extLst>
                </a:gridCol>
              </a:tblGrid>
              <a:tr h="433075">
                <a:tc>
                  <a:txBody>
                    <a:bodyPr/>
                    <a:lstStyle/>
                    <a:p>
                      <a:pPr marL="0" marR="0" lvl="0" indent="0" algn="l" rtl="0">
                        <a:spcBef>
                          <a:spcPts val="0"/>
                        </a:spcBef>
                        <a:spcAft>
                          <a:spcPts val="0"/>
                        </a:spcAft>
                        <a:buNone/>
                      </a:pPr>
                      <a:r>
                        <a:rPr lang="en-IN" sz="2400" b="1" u="none" strike="noStrike" cap="none" dirty="0">
                          <a:latin typeface="Times New Roman" panose="02020603050405020304" pitchFamily="18" charset="0"/>
                          <a:cs typeface="Times New Roman" panose="02020603050405020304" pitchFamily="18" charset="0"/>
                        </a:rPr>
                        <a:t>                                METHODS OF SAYING NO.... To be enacted..</a:t>
                      </a:r>
                      <a:endParaRPr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0"/>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POLITE REFUSAL</a:t>
                      </a:r>
                      <a:endParaRPr/>
                    </a:p>
                  </a:txBody>
                  <a:tcPr marL="91450" marR="91450" marT="45725" marB="45725"/>
                </a:tc>
                <a:extLst>
                  <a:ext uri="{0D108BD9-81ED-4DB2-BD59-A6C34878D82A}">
                    <a16:rowId xmlns:a16="http://schemas.microsoft.com/office/drawing/2014/main" val="10001"/>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GIVE A REASON</a:t>
                      </a:r>
                      <a:endParaRPr/>
                    </a:p>
                  </a:txBody>
                  <a:tcPr marL="91450" marR="91450" marT="45725" marB="45725"/>
                </a:tc>
                <a:extLst>
                  <a:ext uri="{0D108BD9-81ED-4DB2-BD59-A6C34878D82A}">
                    <a16:rowId xmlns:a16="http://schemas.microsoft.com/office/drawing/2014/main" val="10002"/>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BE FRIM </a:t>
                      </a:r>
                      <a:endParaRPr/>
                    </a:p>
                  </a:txBody>
                  <a:tcPr marL="91450" marR="91450" marT="45725" marB="45725"/>
                </a:tc>
                <a:extLst>
                  <a:ext uri="{0D108BD9-81ED-4DB2-BD59-A6C34878D82A}">
                    <a16:rowId xmlns:a16="http://schemas.microsoft.com/office/drawing/2014/main" val="10003"/>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WALK AWAY</a:t>
                      </a:r>
                      <a:endParaRPr/>
                    </a:p>
                  </a:txBody>
                  <a:tcPr marL="91450" marR="91450" marT="45725" marB="45725"/>
                </a:tc>
                <a:extLst>
                  <a:ext uri="{0D108BD9-81ED-4DB2-BD59-A6C34878D82A}">
                    <a16:rowId xmlns:a16="http://schemas.microsoft.com/office/drawing/2014/main" val="10004"/>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COLD SHOULDER</a:t>
                      </a:r>
                      <a:endParaRPr/>
                    </a:p>
                  </a:txBody>
                  <a:tcPr marL="91450" marR="91450" marT="45725" marB="45725"/>
                </a:tc>
                <a:extLst>
                  <a:ext uri="{0D108BD9-81ED-4DB2-BD59-A6C34878D82A}">
                    <a16:rowId xmlns:a16="http://schemas.microsoft.com/office/drawing/2014/main" val="10005"/>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GIVING AN ALTERNATIVE</a:t>
                      </a:r>
                      <a:endParaRPr/>
                    </a:p>
                  </a:txBody>
                  <a:tcPr marL="91450" marR="91450" marT="45725" marB="45725"/>
                </a:tc>
                <a:extLst>
                  <a:ext uri="{0D108BD9-81ED-4DB2-BD59-A6C34878D82A}">
                    <a16:rowId xmlns:a16="http://schemas.microsoft.com/office/drawing/2014/main" val="10006"/>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REVERSE THE PRESSURE</a:t>
                      </a:r>
                      <a:endParaRPr/>
                    </a:p>
                  </a:txBody>
                  <a:tcPr marL="91450" marR="91450" marT="45725" marB="45725"/>
                </a:tc>
                <a:extLst>
                  <a:ext uri="{0D108BD9-81ED-4DB2-BD59-A6C34878D82A}">
                    <a16:rowId xmlns:a16="http://schemas.microsoft.com/office/drawing/2014/main" val="10007"/>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AVOID THE SITUATION </a:t>
                      </a:r>
                      <a:endParaRPr/>
                    </a:p>
                  </a:txBody>
                  <a:tcPr marL="91450" marR="91450" marT="45725" marB="45725"/>
                </a:tc>
                <a:extLst>
                  <a:ext uri="{0D108BD9-81ED-4DB2-BD59-A6C34878D82A}">
                    <a16:rowId xmlns:a16="http://schemas.microsoft.com/office/drawing/2014/main" val="10008"/>
                  </a:ext>
                </a:extLst>
              </a:tr>
              <a:tr h="433075">
                <a:tc>
                  <a:txBody>
                    <a:bodyPr/>
                    <a:lstStyle/>
                    <a:p>
                      <a:pPr marL="0" marR="0" lvl="0" indent="0" algn="l" rtl="0">
                        <a:spcBef>
                          <a:spcPts val="0"/>
                        </a:spcBef>
                        <a:spcAft>
                          <a:spcPts val="0"/>
                        </a:spcAft>
                        <a:buNone/>
                      </a:pPr>
                      <a:r>
                        <a:rPr lang="en-IN" sz="2400">
                          <a:latin typeface="Times New Roman"/>
                          <a:ea typeface="Times New Roman"/>
                          <a:cs typeface="Times New Roman"/>
                          <a:sym typeface="Times New Roman"/>
                        </a:rPr>
                        <a:t>STRENGTH IN NUMBERS</a:t>
                      </a:r>
                      <a:endParaRPr sz="24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9"/>
                  </a:ext>
                </a:extLst>
              </a:tr>
              <a:tr h="433075">
                <a:tc>
                  <a:txBody>
                    <a:bodyPr/>
                    <a:lstStyle/>
                    <a:p>
                      <a:pPr marL="0" marR="0" lvl="0" indent="0" algn="l" rtl="0">
                        <a:lnSpc>
                          <a:spcPct val="100000"/>
                        </a:lnSpc>
                        <a:spcBef>
                          <a:spcPts val="0"/>
                        </a:spcBef>
                        <a:spcAft>
                          <a:spcPts val="0"/>
                        </a:spcAft>
                        <a:buClr>
                          <a:schemeClr val="dk1"/>
                        </a:buClr>
                        <a:buSzPts val="2400"/>
                        <a:buFont typeface="Times New Roman"/>
                        <a:buNone/>
                      </a:pPr>
                      <a:r>
                        <a:rPr lang="en-IN" sz="2400" dirty="0">
                          <a:latin typeface="Times New Roman"/>
                          <a:ea typeface="Times New Roman"/>
                          <a:cs typeface="Times New Roman"/>
                          <a:sym typeface="Times New Roman"/>
                        </a:rPr>
                        <a:t>OWN YOUR OWN FEELINGS BE IN CONTROL</a:t>
                      </a:r>
                      <a:endParaRPr dirty="0"/>
                    </a:p>
                  </a:txBody>
                  <a:tcPr marL="91450" marR="91450" marT="45725" marB="45725"/>
                </a:tc>
                <a:extLst>
                  <a:ext uri="{0D108BD9-81ED-4DB2-BD59-A6C34878D82A}">
                    <a16:rowId xmlns:a16="http://schemas.microsoft.com/office/drawing/2014/main" val="10010"/>
                  </a:ext>
                </a:extLst>
              </a:tr>
            </a:tbl>
          </a:graphicData>
        </a:graphic>
      </p:graphicFrame>
      <p:pic>
        <p:nvPicPr>
          <p:cNvPr id="692" name="Google Shape;692;p24" descr="Pedicriticon Pune 2023"/>
          <p:cNvPicPr preferRelativeResize="0"/>
          <p:nvPr/>
        </p:nvPicPr>
        <p:blipFill rotWithShape="1">
          <a:blip r:embed="rId3">
            <a:alphaModFix/>
          </a:blip>
          <a:srcRect/>
          <a:stretch/>
        </p:blipFill>
        <p:spPr>
          <a:xfrm>
            <a:off x="729224" y="-84250"/>
            <a:ext cx="1260000" cy="1260000"/>
          </a:xfrm>
          <a:prstGeom prst="rect">
            <a:avLst/>
          </a:prstGeom>
          <a:noFill/>
          <a:ln>
            <a:noFill/>
          </a:ln>
        </p:spPr>
      </p:pic>
      <p:pic>
        <p:nvPicPr>
          <p:cNvPr id="693" name="Google Shape;693;p24" descr="A logo with hands reaching out to a child&#10;&#10;Description automatically generated"/>
          <p:cNvPicPr preferRelativeResize="0"/>
          <p:nvPr/>
        </p:nvPicPr>
        <p:blipFill rotWithShape="1">
          <a:blip r:embed="rId4">
            <a:alphaModFix/>
          </a:blip>
          <a:srcRect/>
          <a:stretch/>
        </p:blipFill>
        <p:spPr>
          <a:xfrm>
            <a:off x="11292000" y="0"/>
            <a:ext cx="900000" cy="900000"/>
          </a:xfrm>
          <a:prstGeom prst="rect">
            <a:avLst/>
          </a:prstGeom>
          <a:noFill/>
          <a:ln>
            <a:noFill/>
          </a:ln>
        </p:spPr>
      </p:pic>
      <p:sp>
        <p:nvSpPr>
          <p:cNvPr id="694" name="Google Shape;694;p24"/>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699"/>
        <p:cNvGrpSpPr/>
        <p:nvPr/>
      </p:nvGrpSpPr>
      <p:grpSpPr>
        <a:xfrm>
          <a:off x="0" y="0"/>
          <a:ext cx="0" cy="0"/>
          <a:chOff x="0" y="0"/>
          <a:chExt cx="0" cy="0"/>
        </a:xfrm>
      </p:grpSpPr>
      <p:sp>
        <p:nvSpPr>
          <p:cNvPr id="700" name="Google Shape;700;p25"/>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701" name="Google Shape;701;p25"/>
          <p:cNvGrpSpPr/>
          <p:nvPr/>
        </p:nvGrpSpPr>
        <p:grpSpPr>
          <a:xfrm rot="5400000">
            <a:off x="-2340441" y="2666183"/>
            <a:ext cx="5860051" cy="527712"/>
            <a:chOff x="6081624" y="1998368"/>
            <a:chExt cx="5613457" cy="782175"/>
          </a:xfrm>
        </p:grpSpPr>
        <p:sp>
          <p:nvSpPr>
            <p:cNvPr id="702" name="Google Shape;702;p25"/>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03" name="Google Shape;703;p25"/>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704" name="Google Shape;704;p25"/>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What do you </a:t>
            </a:r>
            <a:r>
              <a:rPr lang="en-IN" sz="1800" b="1" i="0" u="none" strike="noStrike" cap="none">
                <a:solidFill>
                  <a:srgbClr val="FFFFFF"/>
                </a:solidFill>
                <a:latin typeface="Times New Roman"/>
                <a:ea typeface="Times New Roman"/>
                <a:cs typeface="Times New Roman"/>
                <a:sym typeface="Times New Roman"/>
              </a:rPr>
              <a:t>understand by the term Drug use</a:t>
            </a:r>
            <a:r>
              <a:rPr lang="en-IN" sz="1800" b="0" i="0" u="none" strike="noStrike" cap="none">
                <a:solidFill>
                  <a:srgbClr val="FFFFFF"/>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How will </a:t>
            </a:r>
            <a:r>
              <a:rPr lang="en-IN" sz="1800" b="1" i="0" u="none" strike="noStrike" cap="none">
                <a:solidFill>
                  <a:srgbClr val="FFFFFF"/>
                </a:solidFill>
                <a:latin typeface="Times New Roman"/>
                <a:ea typeface="Times New Roman"/>
                <a:cs typeface="Times New Roman"/>
                <a:sym typeface="Times New Roman"/>
              </a:rPr>
              <a:t>Drug use harm Sunil or Anil</a:t>
            </a:r>
            <a:r>
              <a:rPr lang="en-IN" sz="1800" b="0" i="0" u="none" strike="noStrike" cap="none">
                <a:solidFill>
                  <a:srgbClr val="FFFFFF"/>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How can </a:t>
            </a:r>
            <a:r>
              <a:rPr lang="en-IN" sz="1800" b="1" i="0" u="none" strike="noStrike" cap="none">
                <a:solidFill>
                  <a:srgbClr val="FFFFFF"/>
                </a:solidFill>
                <a:latin typeface="Times New Roman"/>
                <a:ea typeface="Times New Roman"/>
                <a:cs typeface="Times New Roman"/>
                <a:sym typeface="Times New Roman"/>
              </a:rPr>
              <a:t>Anil and Sunil overcome this challenge </a:t>
            </a:r>
            <a:r>
              <a:rPr lang="en-IN" sz="1800" b="0" i="0" u="none" strike="noStrike" cap="none">
                <a:solidFill>
                  <a:srgbClr val="FFFFFF"/>
                </a:solidFill>
                <a:latin typeface="Times New Roman"/>
                <a:ea typeface="Times New Roman"/>
                <a:cs typeface="Times New Roman"/>
                <a:sym typeface="Times New Roman"/>
              </a:rPr>
              <a:t>and get back to normal life</a:t>
            </a:r>
            <a:endParaRPr/>
          </a:p>
        </p:txBody>
      </p:sp>
      <p:pic>
        <p:nvPicPr>
          <p:cNvPr id="705" name="Google Shape;705;p25" descr="Pedicriticon Pune 2023"/>
          <p:cNvPicPr preferRelativeResize="0"/>
          <p:nvPr/>
        </p:nvPicPr>
        <p:blipFill rotWithShape="1">
          <a:blip r:embed="rId3">
            <a:alphaModFix/>
          </a:blip>
          <a:srcRect/>
          <a:stretch/>
        </p:blipFill>
        <p:spPr>
          <a:xfrm>
            <a:off x="661971" y="0"/>
            <a:ext cx="1260000" cy="1260000"/>
          </a:xfrm>
          <a:prstGeom prst="rect">
            <a:avLst/>
          </a:prstGeom>
          <a:noFill/>
          <a:ln>
            <a:noFill/>
          </a:ln>
        </p:spPr>
      </p:pic>
      <p:pic>
        <p:nvPicPr>
          <p:cNvPr id="706" name="Google Shape;706;p25"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707" name="Google Shape;707;p25"/>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grpSp>
        <p:nvGrpSpPr>
          <p:cNvPr id="708" name="Google Shape;708;p25"/>
          <p:cNvGrpSpPr/>
          <p:nvPr/>
        </p:nvGrpSpPr>
        <p:grpSpPr>
          <a:xfrm>
            <a:off x="3224961" y="969631"/>
            <a:ext cx="5616577" cy="5394107"/>
            <a:chOff x="1575456" y="-132647"/>
            <a:chExt cx="5616576" cy="5394107"/>
          </a:xfrm>
        </p:grpSpPr>
        <p:sp>
          <p:nvSpPr>
            <p:cNvPr id="709" name="Google Shape;709;p25"/>
            <p:cNvSpPr/>
            <p:nvPr/>
          </p:nvSpPr>
          <p:spPr>
            <a:xfrm>
              <a:off x="1593151" y="-132647"/>
              <a:ext cx="2829640" cy="2829640"/>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FF0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txBox="1"/>
            <p:nvPr/>
          </p:nvSpPr>
          <p:spPr>
            <a:xfrm>
              <a:off x="2421933" y="696135"/>
              <a:ext cx="2000858" cy="2000858"/>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Clr>
                  <a:schemeClr val="lt1"/>
                </a:buClr>
                <a:buSzPts val="3200"/>
                <a:buFont typeface="Times New Roman"/>
                <a:buNone/>
              </a:pPr>
              <a:r>
                <a:rPr lang="en-IN" sz="3200" b="1">
                  <a:solidFill>
                    <a:schemeClr val="lt1"/>
                  </a:solidFill>
                  <a:latin typeface="Times New Roman"/>
                  <a:ea typeface="Times New Roman"/>
                  <a:cs typeface="Times New Roman"/>
                  <a:sym typeface="Times New Roman"/>
                </a:rPr>
                <a:t>Healthy Life Style</a:t>
              </a:r>
              <a:endParaRPr/>
            </a:p>
          </p:txBody>
        </p:sp>
        <p:sp>
          <p:nvSpPr>
            <p:cNvPr id="711" name="Google Shape;711;p25"/>
            <p:cNvSpPr/>
            <p:nvPr/>
          </p:nvSpPr>
          <p:spPr>
            <a:xfrm rot="5400000">
              <a:off x="4398745" y="-218212"/>
              <a:ext cx="2691594" cy="2868122"/>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FFC0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txBox="1"/>
            <p:nvPr/>
          </p:nvSpPr>
          <p:spPr>
            <a:xfrm>
              <a:off x="4310482" y="658402"/>
              <a:ext cx="2028069" cy="1903244"/>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IN" sz="2800" b="1">
                  <a:solidFill>
                    <a:schemeClr val="lt1"/>
                  </a:solidFill>
                  <a:latin typeface="Arial"/>
                  <a:ea typeface="Arial"/>
                  <a:cs typeface="Arial"/>
                  <a:sym typeface="Arial"/>
                </a:rPr>
                <a:t>        </a:t>
              </a:r>
              <a:endParaRPr/>
            </a:p>
            <a:p>
              <a:pPr marL="0" marR="0" lvl="0" indent="0" algn="ctr" rtl="0">
                <a:lnSpc>
                  <a:spcPct val="90000"/>
                </a:lnSpc>
                <a:spcBef>
                  <a:spcPts val="980"/>
                </a:spcBef>
                <a:spcAft>
                  <a:spcPts val="0"/>
                </a:spcAft>
                <a:buClr>
                  <a:schemeClr val="dk1"/>
                </a:buClr>
                <a:buSzPts val="3200"/>
                <a:buFont typeface="Times New Roman"/>
                <a:buNone/>
              </a:pPr>
              <a:r>
                <a:rPr lang="en-IN" sz="3200" b="1">
                  <a:solidFill>
                    <a:schemeClr val="dk1"/>
                  </a:solidFill>
                  <a:latin typeface="Times New Roman"/>
                  <a:ea typeface="Times New Roman"/>
                  <a:cs typeface="Times New Roman"/>
                  <a:sym typeface="Times New Roman"/>
                </a:rPr>
                <a:t>Mental health</a:t>
              </a:r>
              <a:endParaRPr/>
            </a:p>
          </p:txBody>
        </p:sp>
        <p:sp>
          <p:nvSpPr>
            <p:cNvPr id="713" name="Google Shape;713;p25"/>
            <p:cNvSpPr/>
            <p:nvPr/>
          </p:nvSpPr>
          <p:spPr>
            <a:xfrm rot="10800000">
              <a:off x="4388531" y="2589475"/>
              <a:ext cx="2803501" cy="2558431"/>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B05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5"/>
            <p:cNvSpPr txBox="1"/>
            <p:nvPr/>
          </p:nvSpPr>
          <p:spPr>
            <a:xfrm>
              <a:off x="4388531" y="2589475"/>
              <a:ext cx="1982375" cy="180908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Times New Roman"/>
                <a:buNone/>
              </a:pPr>
              <a:r>
                <a:rPr lang="en-IN" sz="2400" b="1">
                  <a:solidFill>
                    <a:schemeClr val="lt1"/>
                  </a:solidFill>
                  <a:latin typeface="Times New Roman"/>
                  <a:ea typeface="Times New Roman"/>
                  <a:cs typeface="Times New Roman"/>
                  <a:sym typeface="Times New Roman"/>
                </a:rPr>
                <a:t>Connectedness</a:t>
              </a:r>
              <a:endParaRPr/>
            </a:p>
          </p:txBody>
        </p:sp>
        <p:sp>
          <p:nvSpPr>
            <p:cNvPr id="715" name="Google Shape;715;p25"/>
            <p:cNvSpPr/>
            <p:nvPr/>
          </p:nvSpPr>
          <p:spPr>
            <a:xfrm rot="-5400000">
              <a:off x="1623804" y="2471835"/>
              <a:ext cx="2741276" cy="2837973"/>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00206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txBox="1"/>
            <p:nvPr/>
          </p:nvSpPr>
          <p:spPr>
            <a:xfrm>
              <a:off x="2406679" y="2520183"/>
              <a:ext cx="2006750" cy="1938375"/>
            </a:xfrm>
            <a:prstGeom prst="rect">
              <a:avLst/>
            </a:prstGeom>
            <a:noFill/>
            <a:ln>
              <a:noFill/>
            </a:ln>
          </p:spPr>
          <p:txBody>
            <a:bodyPr spcFirstLastPara="1" wrap="square" lIns="227575" tIns="227575" rIns="227575" bIns="227575" anchor="ctr" anchorCtr="0">
              <a:noAutofit/>
            </a:bodyPr>
            <a:lstStyle/>
            <a:p>
              <a:pPr marL="0" marR="0" lvl="0" indent="0" algn="ctr" rtl="0">
                <a:lnSpc>
                  <a:spcPct val="90000"/>
                </a:lnSpc>
                <a:spcBef>
                  <a:spcPts val="0"/>
                </a:spcBef>
                <a:spcAft>
                  <a:spcPts val="0"/>
                </a:spcAft>
                <a:buClr>
                  <a:schemeClr val="lt1"/>
                </a:buClr>
                <a:buSzPts val="3200"/>
                <a:buFont typeface="Times New Roman"/>
                <a:buNone/>
              </a:pPr>
              <a:r>
                <a:rPr lang="en-IN" sz="3200">
                  <a:solidFill>
                    <a:schemeClr val="lt1"/>
                  </a:solidFill>
                  <a:latin typeface="Times New Roman"/>
                  <a:ea typeface="Times New Roman"/>
                  <a:cs typeface="Times New Roman"/>
                  <a:sym typeface="Times New Roman"/>
                </a:rPr>
                <a:t>Relaxation</a:t>
              </a:r>
              <a:endParaRPr/>
            </a:p>
          </p:txBody>
        </p:sp>
        <p:sp>
          <p:nvSpPr>
            <p:cNvPr id="717" name="Google Shape;717;p25"/>
            <p:cNvSpPr/>
            <p:nvPr/>
          </p:nvSpPr>
          <p:spPr>
            <a:xfrm>
              <a:off x="4055041" y="2253615"/>
              <a:ext cx="794857" cy="407133"/>
            </a:xfrm>
            <a:custGeom>
              <a:avLst/>
              <a:gdLst/>
              <a:ahLst/>
              <a:cxnLst/>
              <a:rect l="l" t="t" r="r" b="b"/>
              <a:pathLst>
                <a:path w="120000" h="120000" extrusionOk="0">
                  <a:moveTo>
                    <a:pt x="3842" y="60000"/>
                  </a:moveTo>
                  <a:lnTo>
                    <a:pt x="3842" y="60000"/>
                  </a:lnTo>
                  <a:cubicBezTo>
                    <a:pt x="3842" y="36562"/>
                    <a:pt x="20459" y="15964"/>
                    <a:pt x="44565" y="9522"/>
                  </a:cubicBezTo>
                  <a:cubicBezTo>
                    <a:pt x="68670" y="3080"/>
                    <a:pt x="94423" y="12355"/>
                    <a:pt x="107674" y="32252"/>
                  </a:cubicBezTo>
                  <a:lnTo>
                    <a:pt x="108870" y="32252"/>
                  </a:lnTo>
                  <a:lnTo>
                    <a:pt x="112317" y="60000"/>
                  </a:lnTo>
                  <a:lnTo>
                    <a:pt x="93504" y="32252"/>
                  </a:lnTo>
                  <a:lnTo>
                    <a:pt x="92607" y="32252"/>
                  </a:lnTo>
                  <a:cubicBezTo>
                    <a:pt x="78410" y="22268"/>
                    <a:pt x="57936" y="19701"/>
                    <a:pt x="40389" y="25706"/>
                  </a:cubicBezTo>
                  <a:cubicBezTo>
                    <a:pt x="22842" y="31711"/>
                    <a:pt x="11525" y="45157"/>
                    <a:pt x="11525" y="60000"/>
                  </a:cubicBezTo>
                  <a:close/>
                </a:path>
              </a:pathLst>
            </a:custGeom>
            <a:solidFill>
              <a:srgbClr val="A9B5C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rot="10800000">
              <a:off x="4031287" y="2559146"/>
              <a:ext cx="842365" cy="313374"/>
            </a:xfrm>
            <a:custGeom>
              <a:avLst/>
              <a:gdLst/>
              <a:ahLst/>
              <a:cxnLst/>
              <a:rect l="l" t="t" r="r" b="b"/>
              <a:pathLst>
                <a:path w="120000" h="120000" extrusionOk="0">
                  <a:moveTo>
                    <a:pt x="2790" y="60000"/>
                  </a:moveTo>
                  <a:lnTo>
                    <a:pt x="2790" y="60000"/>
                  </a:lnTo>
                  <a:cubicBezTo>
                    <a:pt x="2790" y="37892"/>
                    <a:pt x="17883" y="18153"/>
                    <a:pt x="40537" y="10632"/>
                  </a:cubicBezTo>
                  <a:cubicBezTo>
                    <a:pt x="63191" y="3110"/>
                    <a:pt x="88553" y="9419"/>
                    <a:pt x="103967" y="26409"/>
                  </a:cubicBezTo>
                  <a:lnTo>
                    <a:pt x="103967" y="26409"/>
                  </a:lnTo>
                  <a:lnTo>
                    <a:pt x="114420" y="60000"/>
                  </a:lnTo>
                  <a:lnTo>
                    <a:pt x="82952" y="26409"/>
                  </a:lnTo>
                  <a:lnTo>
                    <a:pt x="82952" y="26409"/>
                  </a:lnTo>
                  <a:lnTo>
                    <a:pt x="82952" y="26409"/>
                  </a:lnTo>
                  <a:cubicBezTo>
                    <a:pt x="66948" y="20640"/>
                    <a:pt x="47976" y="21291"/>
                    <a:pt x="32791" y="28130"/>
                  </a:cubicBezTo>
                  <a:cubicBezTo>
                    <a:pt x="17607" y="34969"/>
                    <a:pt x="8370" y="47023"/>
                    <a:pt x="8370" y="60000"/>
                  </a:cubicBezTo>
                  <a:close/>
                </a:path>
              </a:pathLst>
            </a:custGeom>
            <a:solidFill>
              <a:srgbClr val="A9B5C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25"/>
          <p:cNvSpPr txBox="1"/>
          <p:nvPr/>
        </p:nvSpPr>
        <p:spPr>
          <a:xfrm>
            <a:off x="595901" y="94784"/>
            <a:ext cx="10643599" cy="75088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A1D30"/>
              </a:buClr>
              <a:buSzPts val="4400"/>
              <a:buFont typeface="Play"/>
              <a:buNone/>
            </a:pPr>
            <a:r>
              <a:rPr lang="en-IN" sz="4400">
                <a:solidFill>
                  <a:srgbClr val="0A1D30"/>
                </a:solidFill>
                <a:latin typeface="Play"/>
                <a:ea typeface="Play"/>
                <a:cs typeface="Play"/>
                <a:sym typeface="Play"/>
              </a:rPr>
              <a:t>   </a:t>
            </a:r>
            <a:r>
              <a:rPr lang="en-IN" sz="4400" b="1">
                <a:solidFill>
                  <a:srgbClr val="0A1D30"/>
                </a:solidFill>
                <a:latin typeface="Times New Roman"/>
                <a:ea typeface="Times New Roman"/>
                <a:cs typeface="Times New Roman"/>
                <a:sym typeface="Times New Roman"/>
              </a:rPr>
              <a:t>TEACH:</a:t>
            </a:r>
            <a:r>
              <a:rPr lang="en-IN" sz="4400">
                <a:solidFill>
                  <a:srgbClr val="0A1D30"/>
                </a:solidFill>
                <a:latin typeface="Times New Roman"/>
                <a:ea typeface="Times New Roman"/>
                <a:cs typeface="Times New Roman"/>
                <a:sym typeface="Times New Roman"/>
              </a:rPr>
              <a:t> </a:t>
            </a:r>
            <a:r>
              <a:rPr lang="en-IN" sz="3200" b="1">
                <a:solidFill>
                  <a:srgbClr val="0A1D30"/>
                </a:solidFill>
                <a:latin typeface="Times New Roman"/>
                <a:ea typeface="Times New Roman"/>
                <a:cs typeface="Times New Roman"/>
                <a:sym typeface="Times New Roman"/>
              </a:rPr>
              <a:t>Positive and healthy ways of coping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724"/>
        <p:cNvGrpSpPr/>
        <p:nvPr/>
      </p:nvGrpSpPr>
      <p:grpSpPr>
        <a:xfrm>
          <a:off x="0" y="0"/>
          <a:ext cx="0" cy="0"/>
          <a:chOff x="0" y="0"/>
          <a:chExt cx="0" cy="0"/>
        </a:xfrm>
      </p:grpSpPr>
      <p:sp>
        <p:nvSpPr>
          <p:cNvPr id="725" name="Google Shape;725;p26"/>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726" name="Google Shape;726;p26"/>
          <p:cNvGrpSpPr/>
          <p:nvPr/>
        </p:nvGrpSpPr>
        <p:grpSpPr>
          <a:xfrm rot="5400000">
            <a:off x="-2340441" y="2666183"/>
            <a:ext cx="5860051" cy="527712"/>
            <a:chOff x="6081624" y="1998368"/>
            <a:chExt cx="5613457" cy="782175"/>
          </a:xfrm>
        </p:grpSpPr>
        <p:sp>
          <p:nvSpPr>
            <p:cNvPr id="727" name="Google Shape;727;p2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28" name="Google Shape;728;p26"/>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729" name="Google Shape;729;p26"/>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30" name="Google Shape;730;p26"/>
          <p:cNvSpPr txBox="1">
            <a:spLocks noGrp="1"/>
          </p:cNvSpPr>
          <p:nvPr>
            <p:ph type="title"/>
          </p:nvPr>
        </p:nvSpPr>
        <p:spPr>
          <a:xfrm>
            <a:off x="1330040" y="-16167"/>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Simple Practical  Problem Solving :</a:t>
            </a:r>
            <a:endParaRPr/>
          </a:p>
        </p:txBody>
      </p:sp>
      <p:sp>
        <p:nvSpPr>
          <p:cNvPr id="731" name="Google Shape;731;p26"/>
          <p:cNvSpPr txBox="1">
            <a:spLocks noGrp="1"/>
          </p:cNvSpPr>
          <p:nvPr>
            <p:ph type="body" idx="1"/>
          </p:nvPr>
        </p:nvSpPr>
        <p:spPr>
          <a:xfrm>
            <a:off x="1074979" y="1201126"/>
            <a:ext cx="10042040" cy="4794685"/>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chemeClr val="dk1"/>
              </a:buClr>
              <a:buSzPts val="2400"/>
              <a:buNone/>
            </a:pPr>
            <a:endParaRPr sz="2400">
              <a:latin typeface="Times New Roman"/>
              <a:ea typeface="Times New Roman"/>
              <a:cs typeface="Times New Roman"/>
              <a:sym typeface="Times New Roman"/>
            </a:endParaRPr>
          </a:p>
          <a:p>
            <a:pPr marL="228600" lvl="0" indent="-50800" algn="l" rtl="0">
              <a:lnSpc>
                <a:spcPct val="90000"/>
              </a:lnSpc>
              <a:spcBef>
                <a:spcPts val="1800"/>
              </a:spcBef>
              <a:spcAft>
                <a:spcPts val="0"/>
              </a:spcAft>
              <a:buClr>
                <a:schemeClr val="dk1"/>
              </a:buClr>
              <a:buSzPts val="2800"/>
              <a:buNone/>
            </a:pPr>
            <a:endParaRPr>
              <a:latin typeface="Times New Roman"/>
              <a:ea typeface="Times New Roman"/>
              <a:cs typeface="Times New Roman"/>
              <a:sym typeface="Times New Roman"/>
            </a:endParaRPr>
          </a:p>
        </p:txBody>
      </p:sp>
      <p:pic>
        <p:nvPicPr>
          <p:cNvPr id="732" name="Google Shape;732;p26" descr="Pedicriticon Pune 2023"/>
          <p:cNvPicPr preferRelativeResize="0"/>
          <p:nvPr/>
        </p:nvPicPr>
        <p:blipFill rotWithShape="1">
          <a:blip r:embed="rId3">
            <a:alphaModFix/>
          </a:blip>
          <a:srcRect/>
          <a:stretch/>
        </p:blipFill>
        <p:spPr>
          <a:xfrm>
            <a:off x="-164545" y="-16167"/>
            <a:ext cx="1367685" cy="1260000"/>
          </a:xfrm>
          <a:prstGeom prst="rect">
            <a:avLst/>
          </a:prstGeom>
          <a:noFill/>
          <a:ln>
            <a:noFill/>
          </a:ln>
        </p:spPr>
      </p:pic>
      <p:pic>
        <p:nvPicPr>
          <p:cNvPr id="733" name="Google Shape;733;p26"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734" name="Google Shape;734;p26"/>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735" name="Google Shape;735;p26" descr="C:\Users\Shilpa\Downloads\WhatsApp Image 2024-07-11 at 23.13.37.jpeg"/>
          <p:cNvPicPr preferRelativeResize="0"/>
          <p:nvPr/>
        </p:nvPicPr>
        <p:blipFill rotWithShape="1">
          <a:blip r:embed="rId5">
            <a:alphaModFix/>
          </a:blip>
          <a:srcRect/>
          <a:stretch/>
        </p:blipFill>
        <p:spPr>
          <a:xfrm>
            <a:off x="1456619" y="894723"/>
            <a:ext cx="9327157" cy="54714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740"/>
        <p:cNvGrpSpPr/>
        <p:nvPr/>
      </p:nvGrpSpPr>
      <p:grpSpPr>
        <a:xfrm>
          <a:off x="0" y="0"/>
          <a:ext cx="0" cy="0"/>
          <a:chOff x="0" y="0"/>
          <a:chExt cx="0" cy="0"/>
        </a:xfrm>
      </p:grpSpPr>
      <p:sp>
        <p:nvSpPr>
          <p:cNvPr id="741" name="Google Shape;741;p2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742" name="Google Shape;742;p27"/>
          <p:cNvGrpSpPr/>
          <p:nvPr/>
        </p:nvGrpSpPr>
        <p:grpSpPr>
          <a:xfrm rot="5400000">
            <a:off x="-2340441" y="2666183"/>
            <a:ext cx="5860051" cy="527712"/>
            <a:chOff x="6081624" y="1998368"/>
            <a:chExt cx="5613457" cy="782175"/>
          </a:xfrm>
        </p:grpSpPr>
        <p:sp>
          <p:nvSpPr>
            <p:cNvPr id="743" name="Google Shape;743;p27"/>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44" name="Google Shape;744;p27"/>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745" name="Google Shape;745;p27"/>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What do you </a:t>
            </a:r>
            <a:r>
              <a:rPr lang="en-IN" sz="1800" b="1" i="0" u="none" strike="noStrike" cap="none">
                <a:solidFill>
                  <a:srgbClr val="FFFFFF"/>
                </a:solidFill>
                <a:latin typeface="Times New Roman"/>
                <a:ea typeface="Times New Roman"/>
                <a:cs typeface="Times New Roman"/>
                <a:sym typeface="Times New Roman"/>
              </a:rPr>
              <a:t>understand by the term Drug use</a:t>
            </a:r>
            <a:r>
              <a:rPr lang="en-IN" sz="1800" b="0" i="0" u="none" strike="noStrike" cap="none">
                <a:solidFill>
                  <a:srgbClr val="FFFFFF"/>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How will </a:t>
            </a:r>
            <a:r>
              <a:rPr lang="en-IN" sz="1800" b="1" i="0" u="none" strike="noStrike" cap="none">
                <a:solidFill>
                  <a:srgbClr val="FFFFFF"/>
                </a:solidFill>
                <a:latin typeface="Times New Roman"/>
                <a:ea typeface="Times New Roman"/>
                <a:cs typeface="Times New Roman"/>
                <a:sym typeface="Times New Roman"/>
              </a:rPr>
              <a:t>Drug use harm Sunil or Anil</a:t>
            </a:r>
            <a:r>
              <a:rPr lang="en-IN" sz="1800" b="0" i="0" u="none" strike="noStrike" cap="none">
                <a:solidFill>
                  <a:srgbClr val="FFFFFF"/>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FFFFFF"/>
              </a:buClr>
              <a:buSzPts val="1800"/>
              <a:buFont typeface="Times New Roman"/>
              <a:buNone/>
            </a:pPr>
            <a:r>
              <a:rPr lang="en-IN" sz="1800" b="0" i="0" u="none" strike="noStrike" cap="none">
                <a:solidFill>
                  <a:srgbClr val="FFFFFF"/>
                </a:solidFill>
                <a:latin typeface="Times New Roman"/>
                <a:ea typeface="Times New Roman"/>
                <a:cs typeface="Times New Roman"/>
                <a:sym typeface="Times New Roman"/>
              </a:rPr>
              <a:t>How can </a:t>
            </a:r>
            <a:r>
              <a:rPr lang="en-IN" sz="1800" b="1" i="0" u="none" strike="noStrike" cap="none">
                <a:solidFill>
                  <a:srgbClr val="FFFFFF"/>
                </a:solidFill>
                <a:latin typeface="Times New Roman"/>
                <a:ea typeface="Times New Roman"/>
                <a:cs typeface="Times New Roman"/>
                <a:sym typeface="Times New Roman"/>
              </a:rPr>
              <a:t>Anil and Sunil overcome this challenge </a:t>
            </a:r>
            <a:r>
              <a:rPr lang="en-IN" sz="1800" b="0" i="0" u="none" strike="noStrike" cap="none">
                <a:solidFill>
                  <a:srgbClr val="FFFFFF"/>
                </a:solidFill>
                <a:latin typeface="Times New Roman"/>
                <a:ea typeface="Times New Roman"/>
                <a:cs typeface="Times New Roman"/>
                <a:sym typeface="Times New Roman"/>
              </a:rPr>
              <a:t>and get back to normal life</a:t>
            </a:r>
            <a:endParaRPr/>
          </a:p>
        </p:txBody>
      </p:sp>
      <p:pic>
        <p:nvPicPr>
          <p:cNvPr id="746" name="Google Shape;746;p27" descr="Pedicriticon Pune 2023"/>
          <p:cNvPicPr preferRelativeResize="0"/>
          <p:nvPr/>
        </p:nvPicPr>
        <p:blipFill rotWithShape="1">
          <a:blip r:embed="rId3">
            <a:alphaModFix/>
          </a:blip>
          <a:srcRect/>
          <a:stretch/>
        </p:blipFill>
        <p:spPr>
          <a:xfrm>
            <a:off x="661971" y="0"/>
            <a:ext cx="1260000" cy="1260000"/>
          </a:xfrm>
          <a:prstGeom prst="rect">
            <a:avLst/>
          </a:prstGeom>
          <a:noFill/>
          <a:ln>
            <a:noFill/>
          </a:ln>
        </p:spPr>
      </p:pic>
      <p:pic>
        <p:nvPicPr>
          <p:cNvPr id="747" name="Google Shape;747;p27"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748" name="Google Shape;748;p27"/>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749" name="Google Shape;749;p27"/>
          <p:cNvSpPr txBox="1">
            <a:spLocks noGrp="1"/>
          </p:cNvSpPr>
          <p:nvPr>
            <p:ph type="title"/>
          </p:nvPr>
        </p:nvSpPr>
        <p:spPr>
          <a:xfrm>
            <a:off x="1374944" y="365125"/>
            <a:ext cx="9167550" cy="124288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imes New Roman"/>
              <a:buNone/>
            </a:pPr>
            <a:r>
              <a:rPr lang="en-IN" b="1">
                <a:latin typeface="Times New Roman"/>
                <a:ea typeface="Times New Roman"/>
                <a:cs typeface="Times New Roman"/>
                <a:sym typeface="Times New Roman"/>
              </a:rPr>
              <a:t>Prevention of Substance use in children</a:t>
            </a:r>
            <a:br>
              <a:rPr lang="en-IN" b="1">
                <a:latin typeface="Times New Roman"/>
                <a:ea typeface="Times New Roman"/>
                <a:cs typeface="Times New Roman"/>
                <a:sym typeface="Times New Roman"/>
              </a:rPr>
            </a:br>
            <a:r>
              <a:rPr lang="en-IN" sz="3200" b="1">
                <a:solidFill>
                  <a:srgbClr val="0070C0"/>
                </a:solidFill>
                <a:latin typeface="Times New Roman"/>
                <a:ea typeface="Times New Roman"/>
                <a:cs typeface="Times New Roman"/>
                <a:sym typeface="Times New Roman"/>
              </a:rPr>
              <a:t>ROLE OF SCHOOLS</a:t>
            </a:r>
            <a:endParaRPr/>
          </a:p>
        </p:txBody>
      </p:sp>
      <p:sp>
        <p:nvSpPr>
          <p:cNvPr id="750" name="Google Shape;750;p27"/>
          <p:cNvSpPr txBox="1">
            <a:spLocks noGrp="1"/>
          </p:cNvSpPr>
          <p:nvPr>
            <p:ph type="body" idx="1"/>
          </p:nvPr>
        </p:nvSpPr>
        <p:spPr>
          <a:xfrm>
            <a:off x="579528" y="1825625"/>
            <a:ext cx="10774272" cy="4558546"/>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IN" dirty="0">
                <a:latin typeface="Times New Roman"/>
                <a:ea typeface="Times New Roman"/>
                <a:cs typeface="Times New Roman"/>
                <a:sym typeface="Times New Roman"/>
              </a:rPr>
              <a:t>Schools must aim to </a:t>
            </a:r>
            <a:r>
              <a:rPr lang="en-IN" b="1" dirty="0">
                <a:solidFill>
                  <a:srgbClr val="0070C0"/>
                </a:solidFill>
                <a:latin typeface="Times New Roman"/>
                <a:ea typeface="Times New Roman"/>
                <a:cs typeface="Times New Roman"/>
                <a:sym typeface="Times New Roman"/>
              </a:rPr>
              <a:t>build emotional and social resilience </a:t>
            </a:r>
            <a:r>
              <a:rPr lang="en-IN" dirty="0">
                <a:latin typeface="Times New Roman"/>
                <a:ea typeface="Times New Roman"/>
                <a:cs typeface="Times New Roman"/>
                <a:sym typeface="Times New Roman"/>
              </a:rPr>
              <a:t>in the child</a:t>
            </a:r>
            <a:endParaRPr lang="en-IN" dirty="0">
              <a:ea typeface="Times New Roman"/>
            </a:endParaRPr>
          </a:p>
          <a:p>
            <a:pPr marL="228600" lvl="0" indent="-228600" algn="l" rtl="0">
              <a:lnSpc>
                <a:spcPct val="150000"/>
              </a:lnSpc>
              <a:spcBef>
                <a:spcPts val="0"/>
              </a:spcBef>
              <a:spcAft>
                <a:spcPts val="0"/>
              </a:spcAft>
              <a:buClr>
                <a:schemeClr val="dk1"/>
              </a:buClr>
              <a:buSzPts val="2800"/>
              <a:buChar char="•"/>
            </a:pPr>
            <a:r>
              <a:rPr lang="en-IN" dirty="0">
                <a:latin typeface="Times New Roman"/>
                <a:ea typeface="Times New Roman"/>
                <a:cs typeface="Times New Roman"/>
                <a:sym typeface="Times New Roman"/>
              </a:rPr>
              <a:t>Must </a:t>
            </a:r>
            <a:r>
              <a:rPr lang="en-IN" b="1" dirty="0">
                <a:latin typeface="Times New Roman"/>
                <a:ea typeface="Times New Roman"/>
                <a:cs typeface="Times New Roman"/>
                <a:sym typeface="Times New Roman"/>
              </a:rPr>
              <a:t>ensure frequent awareness programs</a:t>
            </a:r>
            <a:endParaRPr lang="en-IN" b="1" dirty="0">
              <a:ea typeface="Times New Roman"/>
            </a:endParaRPr>
          </a:p>
          <a:p>
            <a:pPr marL="228600" lvl="0" indent="-228600" algn="l" rtl="0">
              <a:lnSpc>
                <a:spcPct val="150000"/>
              </a:lnSpc>
              <a:spcBef>
                <a:spcPts val="0"/>
              </a:spcBef>
              <a:spcAft>
                <a:spcPts val="0"/>
              </a:spcAft>
              <a:buClr>
                <a:schemeClr val="dk1"/>
              </a:buClr>
              <a:buSzPts val="2800"/>
              <a:buChar char="•"/>
            </a:pPr>
            <a:r>
              <a:rPr lang="en-IN" dirty="0">
                <a:latin typeface="Times New Roman"/>
                <a:ea typeface="Times New Roman"/>
                <a:cs typeface="Times New Roman"/>
                <a:sym typeface="Times New Roman"/>
              </a:rPr>
              <a:t>Organize </a:t>
            </a:r>
            <a:r>
              <a:rPr lang="en-IN" b="1" dirty="0">
                <a:solidFill>
                  <a:srgbClr val="0070C0"/>
                </a:solidFill>
                <a:latin typeface="Times New Roman"/>
                <a:ea typeface="Times New Roman"/>
                <a:cs typeface="Times New Roman"/>
                <a:sym typeface="Times New Roman"/>
              </a:rPr>
              <a:t>periodic school health check ups</a:t>
            </a:r>
            <a:endParaRPr lang="en-IN" b="1" dirty="0">
              <a:solidFill>
                <a:srgbClr val="0070C0"/>
              </a:solidFill>
              <a:ea typeface="Times New Roman"/>
            </a:endParaRPr>
          </a:p>
          <a:p>
            <a:pPr marL="228600" lvl="0" indent="-228600" algn="l" rtl="0">
              <a:lnSpc>
                <a:spcPct val="150000"/>
              </a:lnSpc>
              <a:spcBef>
                <a:spcPts val="0"/>
              </a:spcBef>
              <a:spcAft>
                <a:spcPts val="0"/>
              </a:spcAft>
              <a:buClr>
                <a:schemeClr val="dk1"/>
              </a:buClr>
              <a:buSzPts val="2800"/>
              <a:buChar char="•"/>
            </a:pPr>
            <a:r>
              <a:rPr lang="en-IN" dirty="0">
                <a:latin typeface="Times New Roman"/>
                <a:ea typeface="Times New Roman"/>
                <a:cs typeface="Times New Roman"/>
                <a:sym typeface="Times New Roman"/>
              </a:rPr>
              <a:t>Ensure </a:t>
            </a:r>
            <a:r>
              <a:rPr lang="en-IN" b="1" dirty="0">
                <a:latin typeface="Times New Roman"/>
                <a:ea typeface="Times New Roman"/>
                <a:cs typeface="Times New Roman"/>
                <a:sym typeface="Times New Roman"/>
              </a:rPr>
              <a:t>no vendors of drugs in school vicinity</a:t>
            </a:r>
            <a:endParaRPr lang="en-IN" b="1" dirty="0">
              <a:ea typeface="Times New Roman"/>
            </a:endParaRPr>
          </a:p>
          <a:p>
            <a:pPr marL="228600" lvl="0" indent="-228600" algn="l" rtl="0">
              <a:lnSpc>
                <a:spcPct val="150000"/>
              </a:lnSpc>
              <a:spcBef>
                <a:spcPts val="0"/>
              </a:spcBef>
              <a:spcAft>
                <a:spcPts val="0"/>
              </a:spcAft>
              <a:buClr>
                <a:schemeClr val="dk1"/>
              </a:buClr>
              <a:buSzPts val="2800"/>
              <a:buChar char="•"/>
            </a:pPr>
            <a:r>
              <a:rPr lang="en-IN" dirty="0">
                <a:latin typeface="Times New Roman"/>
                <a:ea typeface="Times New Roman"/>
                <a:cs typeface="Times New Roman"/>
                <a:sym typeface="Times New Roman"/>
              </a:rPr>
              <a:t>Lay down </a:t>
            </a:r>
            <a:r>
              <a:rPr lang="en-IN" b="1" dirty="0">
                <a:solidFill>
                  <a:srgbClr val="0070C0"/>
                </a:solidFill>
                <a:latin typeface="Times New Roman"/>
                <a:ea typeface="Times New Roman"/>
                <a:cs typeface="Times New Roman"/>
                <a:sym typeface="Times New Roman"/>
              </a:rPr>
              <a:t>stringent rules for drug abuse prevention </a:t>
            </a:r>
            <a:endParaRPr dirty="0"/>
          </a:p>
          <a:p>
            <a:pPr marL="228600" lvl="0" indent="-50800" algn="l" rtl="0">
              <a:lnSpc>
                <a:spcPct val="150000"/>
              </a:lnSpc>
              <a:spcBef>
                <a:spcPts val="1000"/>
              </a:spcBef>
              <a:spcAft>
                <a:spcPts val="0"/>
              </a:spcAft>
              <a:buClr>
                <a:schemeClr val="dk1"/>
              </a:buClr>
              <a:buSzPts val="28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755"/>
        <p:cNvGrpSpPr/>
        <p:nvPr/>
      </p:nvGrpSpPr>
      <p:grpSpPr>
        <a:xfrm>
          <a:off x="0" y="0"/>
          <a:ext cx="0" cy="0"/>
          <a:chOff x="0" y="0"/>
          <a:chExt cx="0" cy="0"/>
        </a:xfrm>
      </p:grpSpPr>
      <p:sp>
        <p:nvSpPr>
          <p:cNvPr id="756" name="Google Shape;756;p28"/>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757" name="Google Shape;757;p28"/>
          <p:cNvGrpSpPr/>
          <p:nvPr/>
        </p:nvGrpSpPr>
        <p:grpSpPr>
          <a:xfrm rot="5400000">
            <a:off x="-2340441" y="2666183"/>
            <a:ext cx="5860051" cy="527712"/>
            <a:chOff x="6081624" y="1998368"/>
            <a:chExt cx="5613457" cy="782175"/>
          </a:xfrm>
        </p:grpSpPr>
        <p:sp>
          <p:nvSpPr>
            <p:cNvPr id="758" name="Google Shape;758;p28"/>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59" name="Google Shape;759;p28"/>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760" name="Google Shape;760;p28"/>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61" name="Google Shape;761;p28"/>
          <p:cNvSpPr txBox="1">
            <a:spLocks noGrp="1"/>
          </p:cNvSpPr>
          <p:nvPr>
            <p:ph type="title"/>
          </p:nvPr>
        </p:nvSpPr>
        <p:spPr>
          <a:xfrm>
            <a:off x="1358175" y="-199047"/>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Times New Roman"/>
              <a:buNone/>
            </a:pPr>
            <a:r>
              <a:rPr lang="en-IN" sz="4000" b="1">
                <a:latin typeface="Times New Roman"/>
                <a:ea typeface="Times New Roman"/>
                <a:cs typeface="Times New Roman"/>
                <a:sym typeface="Times New Roman"/>
              </a:rPr>
              <a:t>Next steps for severe addiction</a:t>
            </a:r>
            <a:endParaRPr sz="4000"/>
          </a:p>
        </p:txBody>
      </p:sp>
      <p:sp>
        <p:nvSpPr>
          <p:cNvPr id="762" name="Google Shape;762;p28"/>
          <p:cNvSpPr txBox="1">
            <a:spLocks noGrp="1"/>
          </p:cNvSpPr>
          <p:nvPr>
            <p:ph type="body" idx="1"/>
          </p:nvPr>
        </p:nvSpPr>
        <p:spPr>
          <a:xfrm>
            <a:off x="719191" y="5303519"/>
            <a:ext cx="11405411" cy="10480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endParaRPr sz="2000" b="1">
              <a:latin typeface="Avenir"/>
              <a:ea typeface="Avenir"/>
              <a:cs typeface="Avenir"/>
              <a:sym typeface="Avenir"/>
            </a:endParaRPr>
          </a:p>
          <a:p>
            <a:pPr marL="228600" lvl="0" indent="0" algn="l" rtl="0">
              <a:lnSpc>
                <a:spcPct val="90000"/>
              </a:lnSpc>
              <a:spcBef>
                <a:spcPts val="1000"/>
              </a:spcBef>
              <a:spcAft>
                <a:spcPts val="0"/>
              </a:spcAft>
              <a:buClr>
                <a:schemeClr val="dk1"/>
              </a:buClr>
              <a:buSzPts val="4000"/>
              <a:buNone/>
            </a:pPr>
            <a:endParaRPr sz="4000"/>
          </a:p>
        </p:txBody>
      </p:sp>
      <p:pic>
        <p:nvPicPr>
          <p:cNvPr id="763" name="Google Shape;763;p28"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764" name="Google Shape;764;p28" descr="A logo with hands reaching out to a child&#10;&#10;Description automatically generated"/>
          <p:cNvPicPr preferRelativeResize="0"/>
          <p:nvPr/>
        </p:nvPicPr>
        <p:blipFill rotWithShape="1">
          <a:blip r:embed="rId4">
            <a:alphaModFix/>
          </a:blip>
          <a:srcRect/>
          <a:stretch/>
        </p:blipFill>
        <p:spPr>
          <a:xfrm>
            <a:off x="11292000" y="0"/>
            <a:ext cx="900000" cy="900000"/>
          </a:xfrm>
          <a:prstGeom prst="rect">
            <a:avLst/>
          </a:prstGeom>
          <a:noFill/>
          <a:ln>
            <a:noFill/>
          </a:ln>
        </p:spPr>
      </p:pic>
      <p:sp>
        <p:nvSpPr>
          <p:cNvPr id="765" name="Google Shape;765;p28"/>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766" name="Google Shape;766;p28" descr="C:\Users\Shilpa\Downloads\WhatsApp Image 2024-08-21 at 22.42.41 (8).jpeg"/>
          <p:cNvPicPr preferRelativeResize="0"/>
          <p:nvPr/>
        </p:nvPicPr>
        <p:blipFill rotWithShape="1">
          <a:blip r:embed="rId5">
            <a:alphaModFix/>
          </a:blip>
          <a:srcRect/>
          <a:stretch/>
        </p:blipFill>
        <p:spPr>
          <a:xfrm>
            <a:off x="2062648" y="1025564"/>
            <a:ext cx="8597331" cy="5383291"/>
          </a:xfrm>
          <a:prstGeom prst="rect">
            <a:avLst/>
          </a:prstGeom>
          <a:noFill/>
          <a:ln>
            <a:noFill/>
          </a:ln>
        </p:spPr>
      </p:pic>
      <p:sp>
        <p:nvSpPr>
          <p:cNvPr id="767" name="Google Shape;767;p28"/>
          <p:cNvSpPr/>
          <p:nvPr/>
        </p:nvSpPr>
        <p:spPr>
          <a:xfrm>
            <a:off x="2799470" y="717453"/>
            <a:ext cx="6330462" cy="1752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29"/>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774" name="Google Shape;774;p29"/>
          <p:cNvGrpSpPr/>
          <p:nvPr/>
        </p:nvGrpSpPr>
        <p:grpSpPr>
          <a:xfrm rot="5400000">
            <a:off x="-2340441" y="2666183"/>
            <a:ext cx="5860051" cy="527712"/>
            <a:chOff x="6081624" y="1998368"/>
            <a:chExt cx="5613457" cy="782175"/>
          </a:xfrm>
        </p:grpSpPr>
        <p:sp>
          <p:nvSpPr>
            <p:cNvPr id="775" name="Google Shape;775;p29"/>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76" name="Google Shape;776;p29"/>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777" name="Google Shape;777;p29"/>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78" name="Google Shape;778;p29"/>
          <p:cNvSpPr txBox="1">
            <a:spLocks noGrp="1"/>
          </p:cNvSpPr>
          <p:nvPr>
            <p:ph type="title"/>
          </p:nvPr>
        </p:nvSpPr>
        <p:spPr>
          <a:xfrm>
            <a:off x="1210516" y="389405"/>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Times New Roman"/>
              <a:buNone/>
            </a:pPr>
            <a:r>
              <a:rPr lang="en-IN" sz="3600" b="1" dirty="0">
                <a:latin typeface="Times New Roman"/>
                <a:ea typeface="Times New Roman"/>
                <a:cs typeface="Times New Roman"/>
                <a:sym typeface="Times New Roman"/>
              </a:rPr>
              <a:t>Pick the true statement</a:t>
            </a:r>
            <a:endParaRPr sz="3600" b="1" dirty="0">
              <a:latin typeface="Times New Roman"/>
              <a:ea typeface="Times New Roman"/>
              <a:cs typeface="Times New Roman"/>
              <a:sym typeface="Times New Roman"/>
            </a:endParaRPr>
          </a:p>
        </p:txBody>
      </p:sp>
      <p:sp>
        <p:nvSpPr>
          <p:cNvPr id="779" name="Google Shape;779;p29"/>
          <p:cNvSpPr txBox="1">
            <a:spLocks noGrp="1"/>
          </p:cNvSpPr>
          <p:nvPr>
            <p:ph type="body" idx="1"/>
          </p:nvPr>
        </p:nvSpPr>
        <p:spPr>
          <a:xfrm>
            <a:off x="1347312" y="1801505"/>
            <a:ext cx="9849751" cy="4094328"/>
          </a:xfrm>
          <a:prstGeom prst="rect">
            <a:avLst/>
          </a:prstGeom>
          <a:noFill/>
          <a:ln>
            <a:noFill/>
          </a:ln>
        </p:spPr>
        <p:txBody>
          <a:bodyPr spcFirstLastPara="1" wrap="square" lIns="91425" tIns="45700" rIns="91425" bIns="45700" anchor="ctr" anchorCtr="0">
            <a:normAutofit fontScale="85000" lnSpcReduction="20000"/>
          </a:bodyPr>
          <a:lstStyle/>
          <a:p>
            <a:pPr marL="228600" lvl="0" indent="-228600" algn="l" rtl="0">
              <a:lnSpc>
                <a:spcPct val="90000"/>
              </a:lnSpc>
              <a:spcBef>
                <a:spcPts val="0"/>
              </a:spcBef>
              <a:spcAft>
                <a:spcPts val="0"/>
              </a:spcAft>
              <a:buClr>
                <a:schemeClr val="dk1"/>
              </a:buClr>
              <a:buSzPct val="100000"/>
              <a:buNone/>
            </a:pPr>
            <a:endParaRPr dirty="0"/>
          </a:p>
          <a:p>
            <a:pPr marL="514350" lvl="0" indent="-514350" algn="just" rtl="0">
              <a:lnSpc>
                <a:spcPct val="90000"/>
              </a:lnSpc>
              <a:spcBef>
                <a:spcPts val="1000"/>
              </a:spcBef>
              <a:spcAft>
                <a:spcPts val="0"/>
              </a:spcAft>
              <a:buClr>
                <a:schemeClr val="dk1"/>
              </a:buClr>
              <a:buSzPct val="100000"/>
              <a:buFont typeface="Play"/>
              <a:buAutoNum type="arabicParenR"/>
            </a:pPr>
            <a:r>
              <a:rPr lang="en-IN" sz="3000" dirty="0">
                <a:latin typeface="Times New Roman"/>
                <a:ea typeface="Times New Roman"/>
                <a:cs typeface="Times New Roman"/>
                <a:sym typeface="Times New Roman"/>
              </a:rPr>
              <a:t>Adolescents are </a:t>
            </a:r>
            <a:r>
              <a:rPr lang="en-IN" sz="3000" b="1" dirty="0">
                <a:latin typeface="Times New Roman"/>
                <a:ea typeface="Times New Roman"/>
                <a:cs typeface="Times New Roman"/>
                <a:sym typeface="Times New Roman"/>
              </a:rPr>
              <a:t>less likely than adults to get addicted</a:t>
            </a:r>
            <a:r>
              <a:rPr lang="en-IN" sz="3000" dirty="0">
                <a:latin typeface="Times New Roman"/>
                <a:ea typeface="Times New Roman"/>
                <a:cs typeface="Times New Roman"/>
                <a:sym typeface="Times New Roman"/>
              </a:rPr>
              <a:t>.</a:t>
            </a:r>
            <a:endParaRPr sz="3000" dirty="0">
              <a:latin typeface="Times New Roman"/>
              <a:ea typeface="Times New Roman"/>
              <a:cs typeface="Times New Roman"/>
              <a:sym typeface="Times New Roman"/>
            </a:endParaRPr>
          </a:p>
          <a:p>
            <a:pPr marL="514350" lvl="0" indent="-349885" algn="just" rtl="0">
              <a:lnSpc>
                <a:spcPct val="90000"/>
              </a:lnSpc>
              <a:spcBef>
                <a:spcPts val="1000"/>
              </a:spcBef>
              <a:spcAft>
                <a:spcPts val="0"/>
              </a:spcAft>
              <a:buClr>
                <a:schemeClr val="dk1"/>
              </a:buClr>
              <a:buSzPct val="100000"/>
              <a:buFont typeface="Play"/>
              <a:buNone/>
            </a:pPr>
            <a:endParaRPr sz="3000" dirty="0">
              <a:latin typeface="Times New Roman"/>
              <a:ea typeface="Times New Roman"/>
              <a:cs typeface="Times New Roman"/>
              <a:sym typeface="Times New Roman"/>
            </a:endParaRPr>
          </a:p>
          <a:p>
            <a:pPr marL="514350" lvl="0" indent="-514350" algn="just" rtl="0">
              <a:lnSpc>
                <a:spcPct val="90000"/>
              </a:lnSpc>
              <a:spcBef>
                <a:spcPts val="1000"/>
              </a:spcBef>
              <a:spcAft>
                <a:spcPts val="0"/>
              </a:spcAft>
              <a:buClr>
                <a:schemeClr val="dk1"/>
              </a:buClr>
              <a:buSzPct val="100000"/>
              <a:buFont typeface="Play"/>
              <a:buAutoNum type="arabicParenR"/>
            </a:pPr>
            <a:r>
              <a:rPr lang="en-IN" sz="3000" b="1" dirty="0">
                <a:latin typeface="Times New Roman"/>
                <a:ea typeface="Times New Roman"/>
                <a:cs typeface="Times New Roman"/>
                <a:sym typeface="Times New Roman"/>
              </a:rPr>
              <a:t>Immature brain of the adolescent </a:t>
            </a:r>
            <a:r>
              <a:rPr lang="en-IN" sz="3000" dirty="0">
                <a:latin typeface="Times New Roman"/>
                <a:ea typeface="Times New Roman"/>
                <a:cs typeface="Times New Roman"/>
                <a:sym typeface="Times New Roman"/>
              </a:rPr>
              <a:t>makes them more prone for</a:t>
            </a:r>
          </a:p>
          <a:p>
            <a:pPr marL="0" lvl="0" indent="0" algn="just" rtl="0">
              <a:lnSpc>
                <a:spcPct val="90000"/>
              </a:lnSpc>
              <a:spcBef>
                <a:spcPts val="1000"/>
              </a:spcBef>
              <a:spcAft>
                <a:spcPts val="0"/>
              </a:spcAft>
              <a:buClr>
                <a:schemeClr val="dk1"/>
              </a:buClr>
              <a:buSzPct val="100000"/>
              <a:buNone/>
            </a:pPr>
            <a:r>
              <a:rPr lang="en-IN" sz="3000" dirty="0">
                <a:latin typeface="Times New Roman"/>
                <a:ea typeface="Times New Roman"/>
                <a:cs typeface="Times New Roman"/>
                <a:sym typeface="Times New Roman"/>
              </a:rPr>
              <a:t>    addiction.</a:t>
            </a:r>
            <a:endParaRPr sz="3000" dirty="0">
              <a:latin typeface="Times New Roman"/>
              <a:ea typeface="Times New Roman"/>
              <a:cs typeface="Times New Roman"/>
              <a:sym typeface="Times New Roman"/>
            </a:endParaRPr>
          </a:p>
          <a:p>
            <a:pPr marL="514350" lvl="0" indent="-349885" algn="just" rtl="0">
              <a:lnSpc>
                <a:spcPct val="90000"/>
              </a:lnSpc>
              <a:spcBef>
                <a:spcPts val="1000"/>
              </a:spcBef>
              <a:spcAft>
                <a:spcPts val="0"/>
              </a:spcAft>
              <a:buClr>
                <a:schemeClr val="dk1"/>
              </a:buClr>
              <a:buSzPct val="100000"/>
              <a:buFont typeface="Play"/>
              <a:buNone/>
            </a:pPr>
            <a:endParaRPr sz="3000" dirty="0">
              <a:latin typeface="Times New Roman"/>
              <a:ea typeface="Times New Roman"/>
              <a:cs typeface="Times New Roman"/>
              <a:sym typeface="Times New Roman"/>
            </a:endParaRPr>
          </a:p>
          <a:p>
            <a:pPr marL="514350" lvl="0" indent="-514350" algn="just" rtl="0">
              <a:lnSpc>
                <a:spcPct val="90000"/>
              </a:lnSpc>
              <a:spcBef>
                <a:spcPts val="1000"/>
              </a:spcBef>
              <a:spcAft>
                <a:spcPts val="0"/>
              </a:spcAft>
              <a:buClr>
                <a:schemeClr val="dk1"/>
              </a:buClr>
              <a:buSzPct val="100000"/>
              <a:buFont typeface="Play"/>
              <a:buAutoNum type="arabicParenR"/>
            </a:pPr>
            <a:r>
              <a:rPr lang="en-IN" sz="3000" b="1" dirty="0">
                <a:latin typeface="Times New Roman"/>
                <a:ea typeface="Times New Roman"/>
                <a:cs typeface="Times New Roman"/>
                <a:sym typeface="Times New Roman"/>
              </a:rPr>
              <a:t>Mature brain in adults is less protective </a:t>
            </a:r>
            <a:r>
              <a:rPr lang="en-IN" sz="3000" dirty="0">
                <a:latin typeface="Times New Roman"/>
                <a:ea typeface="Times New Roman"/>
                <a:cs typeface="Times New Roman"/>
                <a:sym typeface="Times New Roman"/>
              </a:rPr>
              <a:t>against addiction.</a:t>
            </a:r>
            <a:endParaRPr sz="3000" dirty="0">
              <a:latin typeface="Times New Roman"/>
              <a:ea typeface="Times New Roman"/>
              <a:cs typeface="Times New Roman"/>
              <a:sym typeface="Times New Roman"/>
            </a:endParaRPr>
          </a:p>
          <a:p>
            <a:pPr marL="514350" lvl="0" indent="-349885" algn="just" rtl="0">
              <a:lnSpc>
                <a:spcPct val="90000"/>
              </a:lnSpc>
              <a:spcBef>
                <a:spcPts val="1000"/>
              </a:spcBef>
              <a:spcAft>
                <a:spcPts val="0"/>
              </a:spcAft>
              <a:buClr>
                <a:schemeClr val="dk1"/>
              </a:buClr>
              <a:buSzPct val="100000"/>
              <a:buFont typeface="Play"/>
              <a:buNone/>
            </a:pPr>
            <a:endParaRPr sz="3000" dirty="0">
              <a:latin typeface="Times New Roman"/>
              <a:ea typeface="Times New Roman"/>
              <a:cs typeface="Times New Roman"/>
              <a:sym typeface="Times New Roman"/>
            </a:endParaRPr>
          </a:p>
          <a:p>
            <a:pPr marL="514350" lvl="0" indent="-514350" algn="just" rtl="0">
              <a:lnSpc>
                <a:spcPct val="90000"/>
              </a:lnSpc>
              <a:spcBef>
                <a:spcPts val="1000"/>
              </a:spcBef>
              <a:spcAft>
                <a:spcPts val="0"/>
              </a:spcAft>
              <a:buClr>
                <a:schemeClr val="dk1"/>
              </a:buClr>
              <a:buSzPct val="100000"/>
              <a:buFont typeface="Play"/>
              <a:buAutoNum type="arabicParenR"/>
            </a:pPr>
            <a:r>
              <a:rPr lang="en-IN" sz="3000" b="1" dirty="0">
                <a:latin typeface="Times New Roman"/>
                <a:ea typeface="Times New Roman"/>
                <a:cs typeface="Times New Roman"/>
                <a:sym typeface="Times New Roman"/>
              </a:rPr>
              <a:t>Maturity of brain does not influence </a:t>
            </a:r>
            <a:r>
              <a:rPr lang="en-IN" sz="3000" dirty="0">
                <a:latin typeface="Times New Roman"/>
                <a:ea typeface="Times New Roman"/>
                <a:cs typeface="Times New Roman"/>
                <a:sym typeface="Times New Roman"/>
              </a:rPr>
              <a:t>Addiction.</a:t>
            </a:r>
            <a:endParaRPr sz="3000" dirty="0">
              <a:latin typeface="Times New Roman"/>
              <a:ea typeface="Times New Roman"/>
              <a:cs typeface="Times New Roman"/>
              <a:sym typeface="Times New Roman"/>
            </a:endParaRPr>
          </a:p>
          <a:p>
            <a:pPr marL="514350" lvl="0" indent="-514350" algn="just" rtl="0">
              <a:lnSpc>
                <a:spcPct val="90000"/>
              </a:lnSpc>
              <a:spcBef>
                <a:spcPts val="1000"/>
              </a:spcBef>
              <a:spcAft>
                <a:spcPts val="0"/>
              </a:spcAft>
              <a:buClr>
                <a:schemeClr val="dk1"/>
              </a:buClr>
              <a:buSzPct val="100000"/>
              <a:buNone/>
            </a:pPr>
            <a:r>
              <a:rPr lang="en-IN" sz="3000" dirty="0">
                <a:latin typeface="Times New Roman"/>
                <a:ea typeface="Times New Roman"/>
                <a:cs typeface="Times New Roman"/>
                <a:sym typeface="Times New Roman"/>
              </a:rPr>
              <a:t> </a:t>
            </a:r>
            <a:endParaRPr sz="3000" dirty="0"/>
          </a:p>
        </p:txBody>
      </p:sp>
      <p:pic>
        <p:nvPicPr>
          <p:cNvPr id="780" name="Google Shape;780;p29"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781" name="Google Shape;781;p29"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782" name="Google Shape;782;p29"/>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7" name="Google Shape;327;p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8" name="Google Shape;328;p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9" name="Google Shape;329;p3"/>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330" name="Google Shape;330;p3"/>
          <p:cNvSpPr txBox="1">
            <a:spLocks noGrp="1"/>
          </p:cNvSpPr>
          <p:nvPr>
            <p:ph type="ctrTitle"/>
          </p:nvPr>
        </p:nvSpPr>
        <p:spPr>
          <a:xfrm>
            <a:off x="1522300" y="836120"/>
            <a:ext cx="9144000" cy="83181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Times New Roman"/>
              <a:buNone/>
            </a:pPr>
            <a:r>
              <a:rPr lang="en-IN" b="1" dirty="0">
                <a:latin typeface="Times New Roman"/>
                <a:ea typeface="Times New Roman"/>
                <a:cs typeface="Times New Roman"/>
                <a:sym typeface="Times New Roman"/>
              </a:rPr>
              <a:t>Concept</a:t>
            </a:r>
            <a:endParaRPr dirty="0"/>
          </a:p>
        </p:txBody>
      </p:sp>
      <p:sp>
        <p:nvSpPr>
          <p:cNvPr id="331" name="Google Shape;331;p3"/>
          <p:cNvSpPr txBox="1">
            <a:spLocks noGrp="1"/>
          </p:cNvSpPr>
          <p:nvPr>
            <p:ph type="subTitle" idx="1"/>
          </p:nvPr>
        </p:nvSpPr>
        <p:spPr>
          <a:xfrm>
            <a:off x="1075765" y="1999703"/>
            <a:ext cx="9813363" cy="4090363"/>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000"/>
              <a:buNone/>
            </a:pPr>
            <a:r>
              <a:rPr lang="en-IN" sz="2000" b="1" dirty="0">
                <a:latin typeface="Times New Roman"/>
                <a:ea typeface="Times New Roman"/>
                <a:cs typeface="Times New Roman"/>
                <a:sym typeface="Times New Roman"/>
              </a:rPr>
              <a:t>Adolescence is a crucial stage in an individual's life marked by physical, social, emotional, and cognitive changes. During this period, adolescents require guidance and support from various sources, including teachers.</a:t>
            </a:r>
            <a:endParaRPr dirty="0"/>
          </a:p>
          <a:p>
            <a:pPr marL="0" lvl="0" indent="0" algn="just" rtl="0">
              <a:lnSpc>
                <a:spcPct val="100000"/>
              </a:lnSpc>
              <a:spcBef>
                <a:spcPts val="1000"/>
              </a:spcBef>
              <a:spcAft>
                <a:spcPts val="0"/>
              </a:spcAft>
              <a:buClr>
                <a:schemeClr val="dk1"/>
              </a:buClr>
              <a:buSzPts val="2000"/>
              <a:buNone/>
            </a:pPr>
            <a:endParaRPr sz="2000" b="1" dirty="0">
              <a:latin typeface="Times New Roman"/>
              <a:ea typeface="Times New Roman"/>
              <a:cs typeface="Times New Roman"/>
              <a:sym typeface="Times New Roman"/>
            </a:endParaRPr>
          </a:p>
          <a:p>
            <a:pPr marL="0" lvl="0" indent="0" algn="just" rtl="0">
              <a:lnSpc>
                <a:spcPct val="100000"/>
              </a:lnSpc>
              <a:spcBef>
                <a:spcPts val="1000"/>
              </a:spcBef>
              <a:spcAft>
                <a:spcPts val="0"/>
              </a:spcAft>
              <a:buClr>
                <a:schemeClr val="dk1"/>
              </a:buClr>
              <a:buSzPts val="2000"/>
              <a:buNone/>
            </a:pPr>
            <a:r>
              <a:rPr lang="en-IN" sz="2000" b="1" dirty="0">
                <a:latin typeface="Times New Roman"/>
                <a:ea typeface="Times New Roman"/>
                <a:cs typeface="Times New Roman"/>
                <a:sym typeface="Times New Roman"/>
              </a:rPr>
              <a:t>Teachers, as important stakeholders, play a significant role in the overall development of adolescents and their well being, as they spend a considerable amount of time with them in school settings.</a:t>
            </a:r>
            <a:endParaRPr dirty="0"/>
          </a:p>
          <a:p>
            <a:pPr marL="0" lvl="0" indent="0" algn="l" rtl="0">
              <a:lnSpc>
                <a:spcPct val="100000"/>
              </a:lnSpc>
              <a:spcBef>
                <a:spcPts val="1000"/>
              </a:spcBef>
              <a:spcAft>
                <a:spcPts val="0"/>
              </a:spcAft>
              <a:buClr>
                <a:schemeClr val="dk1"/>
              </a:buClr>
              <a:buSzPts val="2000"/>
              <a:buNone/>
            </a:pPr>
            <a:endParaRPr sz="2000" b="1" dirty="0">
              <a:solidFill>
                <a:srgbClr val="00B0F0"/>
              </a:solidFill>
              <a:latin typeface="Times New Roman"/>
              <a:ea typeface="Times New Roman"/>
              <a:cs typeface="Times New Roman"/>
              <a:sym typeface="Times New Roman"/>
            </a:endParaRPr>
          </a:p>
          <a:p>
            <a:pPr marL="0" lvl="0" indent="0" algn="l" rtl="0">
              <a:lnSpc>
                <a:spcPct val="100000"/>
              </a:lnSpc>
              <a:spcBef>
                <a:spcPts val="1000"/>
              </a:spcBef>
              <a:spcAft>
                <a:spcPts val="0"/>
              </a:spcAft>
              <a:buClr>
                <a:srgbClr val="00B0F0"/>
              </a:buClr>
              <a:buSzPts val="2000"/>
              <a:buNone/>
            </a:pPr>
            <a:r>
              <a:rPr lang="en-IN" sz="2000" b="1" dirty="0">
                <a:solidFill>
                  <a:srgbClr val="00B0F0"/>
                </a:solidFill>
                <a:latin typeface="Times New Roman"/>
                <a:ea typeface="Times New Roman"/>
                <a:cs typeface="Times New Roman"/>
                <a:sym typeface="Times New Roman"/>
              </a:rPr>
              <a:t>Therefore, it is essential to equip teachers with the necessary skills and</a:t>
            </a:r>
            <a:endParaRPr dirty="0"/>
          </a:p>
          <a:p>
            <a:pPr marL="0" lvl="0" indent="0" algn="l" rtl="0">
              <a:lnSpc>
                <a:spcPct val="100000"/>
              </a:lnSpc>
              <a:spcBef>
                <a:spcPts val="1000"/>
              </a:spcBef>
              <a:spcAft>
                <a:spcPts val="0"/>
              </a:spcAft>
              <a:buClr>
                <a:srgbClr val="00B0F0"/>
              </a:buClr>
              <a:buSzPts val="2000"/>
              <a:buNone/>
            </a:pPr>
            <a:r>
              <a:rPr lang="en-IN" sz="2000" b="1" dirty="0">
                <a:solidFill>
                  <a:srgbClr val="00B0F0"/>
                </a:solidFill>
                <a:latin typeface="Times New Roman"/>
                <a:ea typeface="Times New Roman"/>
                <a:cs typeface="Times New Roman"/>
                <a:sym typeface="Times New Roman"/>
              </a:rPr>
              <a:t>knowledge to effectively support and care for adolescents.</a:t>
            </a:r>
            <a:endParaRPr sz="2000" b="1" dirty="0">
              <a:solidFill>
                <a:srgbClr val="00B0F0"/>
              </a:solidFill>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2000"/>
              <a:buNone/>
            </a:pPr>
            <a:endParaRPr sz="2000" b="1" dirty="0">
              <a:latin typeface="Times New Roman"/>
              <a:ea typeface="Times New Roman"/>
              <a:cs typeface="Times New Roman"/>
              <a:sym typeface="Times New Roman"/>
            </a:endParaRPr>
          </a:p>
        </p:txBody>
      </p:sp>
      <p:pic>
        <p:nvPicPr>
          <p:cNvPr id="332" name="Google Shape;332;p3" descr="Pedicriticon Pune 2023"/>
          <p:cNvPicPr preferRelativeResize="0"/>
          <p:nvPr/>
        </p:nvPicPr>
        <p:blipFill rotWithShape="1">
          <a:blip r:embed="rId3">
            <a:alphaModFix/>
          </a:blip>
          <a:srcRect/>
          <a:stretch/>
        </p:blipFill>
        <p:spPr>
          <a:xfrm>
            <a:off x="452887" y="577748"/>
            <a:ext cx="1260000" cy="1260000"/>
          </a:xfrm>
          <a:prstGeom prst="rect">
            <a:avLst/>
          </a:prstGeom>
          <a:noFill/>
          <a:ln>
            <a:noFill/>
          </a:ln>
        </p:spPr>
      </p:pic>
      <p:pic>
        <p:nvPicPr>
          <p:cNvPr id="333" name="Google Shape;333;p3" descr="A logo with hands reaching out to a child&#10;&#10;Description automatically generated"/>
          <p:cNvPicPr preferRelativeResize="0"/>
          <p:nvPr/>
        </p:nvPicPr>
        <p:blipFill rotWithShape="1">
          <a:blip r:embed="rId4">
            <a:alphaModFix/>
          </a:blip>
          <a:srcRect/>
          <a:stretch/>
        </p:blipFill>
        <p:spPr>
          <a:xfrm>
            <a:off x="10478186" y="767934"/>
            <a:ext cx="900000" cy="900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787"/>
        <p:cNvGrpSpPr/>
        <p:nvPr/>
      </p:nvGrpSpPr>
      <p:grpSpPr>
        <a:xfrm>
          <a:off x="0" y="0"/>
          <a:ext cx="0" cy="0"/>
          <a:chOff x="0" y="0"/>
          <a:chExt cx="0" cy="0"/>
        </a:xfrm>
      </p:grpSpPr>
      <p:sp>
        <p:nvSpPr>
          <p:cNvPr id="788" name="Google Shape;788;p3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789" name="Google Shape;789;p30"/>
          <p:cNvGrpSpPr/>
          <p:nvPr/>
        </p:nvGrpSpPr>
        <p:grpSpPr>
          <a:xfrm rot="5400000">
            <a:off x="-2340441" y="2666183"/>
            <a:ext cx="5860051" cy="527712"/>
            <a:chOff x="6081624" y="1998368"/>
            <a:chExt cx="5613457" cy="782175"/>
          </a:xfrm>
        </p:grpSpPr>
        <p:sp>
          <p:nvSpPr>
            <p:cNvPr id="790" name="Google Shape;790;p30"/>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1" name="Google Shape;791;p30"/>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792" name="Google Shape;792;p30"/>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3" name="Google Shape;793;p30"/>
          <p:cNvSpPr txBox="1">
            <a:spLocks noGrp="1"/>
          </p:cNvSpPr>
          <p:nvPr>
            <p:ph type="title"/>
          </p:nvPr>
        </p:nvSpPr>
        <p:spPr>
          <a:xfrm>
            <a:off x="1210516" y="738314"/>
            <a:ext cx="9849751" cy="10119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Times New Roman"/>
              <a:buNone/>
            </a:pPr>
            <a:r>
              <a:rPr lang="en-IN" sz="3600" b="1">
                <a:latin typeface="Times New Roman"/>
                <a:ea typeface="Times New Roman"/>
                <a:cs typeface="Times New Roman"/>
                <a:sym typeface="Times New Roman"/>
              </a:rPr>
              <a:t>Pick the wrong statement </a:t>
            </a:r>
            <a:endParaRPr sz="3600" b="1">
              <a:latin typeface="Times New Roman"/>
              <a:ea typeface="Times New Roman"/>
              <a:cs typeface="Times New Roman"/>
              <a:sym typeface="Times New Roman"/>
            </a:endParaRPr>
          </a:p>
        </p:txBody>
      </p:sp>
      <p:sp>
        <p:nvSpPr>
          <p:cNvPr id="794" name="Google Shape;794;p30"/>
          <p:cNvSpPr txBox="1">
            <a:spLocks noGrp="1"/>
          </p:cNvSpPr>
          <p:nvPr>
            <p:ph type="body" idx="1"/>
          </p:nvPr>
        </p:nvSpPr>
        <p:spPr>
          <a:xfrm>
            <a:off x="859810" y="1912597"/>
            <a:ext cx="10727140" cy="4406315"/>
          </a:xfrm>
          <a:prstGeom prst="rect">
            <a:avLst/>
          </a:prstGeom>
          <a:noFill/>
          <a:ln>
            <a:noFill/>
          </a:ln>
        </p:spPr>
        <p:txBody>
          <a:bodyPr spcFirstLastPara="1" wrap="square" lIns="91425" tIns="45700" rIns="91425" bIns="45700" anchor="ctr" anchorCtr="0">
            <a:noAutofit/>
          </a:bodyPr>
          <a:lstStyle/>
          <a:p>
            <a:pPr marL="228600" lvl="0" indent="-228600" algn="just" rtl="0">
              <a:lnSpc>
                <a:spcPct val="90000"/>
              </a:lnSpc>
              <a:spcBef>
                <a:spcPts val="0"/>
              </a:spcBef>
              <a:spcAft>
                <a:spcPts val="0"/>
              </a:spcAft>
              <a:buClr>
                <a:schemeClr val="dk1"/>
              </a:buClr>
              <a:buSzPts val="2800"/>
              <a:buFont typeface="Noto Sans Symbols"/>
              <a:buChar char="❑"/>
            </a:pPr>
            <a:r>
              <a:rPr lang="en-IN" dirty="0">
                <a:latin typeface="Times New Roman"/>
                <a:ea typeface="Times New Roman"/>
                <a:cs typeface="Times New Roman"/>
                <a:sym typeface="Times New Roman"/>
              </a:rPr>
              <a:t>When faced with a teenager using drugs, teachers should:</a:t>
            </a:r>
          </a:p>
          <a:p>
            <a:pPr marL="0" lvl="0" indent="0" algn="just" rtl="0">
              <a:lnSpc>
                <a:spcPct val="90000"/>
              </a:lnSpc>
              <a:spcBef>
                <a:spcPts val="0"/>
              </a:spcBef>
              <a:spcAft>
                <a:spcPts val="0"/>
              </a:spcAft>
              <a:buClr>
                <a:schemeClr val="dk1"/>
              </a:buClr>
              <a:buSzPts val="2800"/>
              <a:buNone/>
            </a:pPr>
            <a:endParaRPr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r>
              <a:rPr lang="en-IN" sz="2800" dirty="0">
                <a:latin typeface="Times New Roman"/>
                <a:ea typeface="Times New Roman"/>
                <a:cs typeface="Times New Roman"/>
                <a:sym typeface="Times New Roman"/>
              </a:rPr>
              <a:t>1. Speak </a:t>
            </a:r>
            <a:r>
              <a:rPr lang="en-IN" sz="2800" b="1" dirty="0">
                <a:latin typeface="Times New Roman"/>
                <a:ea typeface="Times New Roman"/>
                <a:cs typeface="Times New Roman"/>
                <a:sym typeface="Times New Roman"/>
              </a:rPr>
              <a:t>one to one with adolescent</a:t>
            </a:r>
            <a:endParaRPr sz="2800" b="1"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endParaRPr sz="2800"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r>
              <a:rPr lang="en-IN" sz="2800" dirty="0">
                <a:latin typeface="Times New Roman"/>
                <a:ea typeface="Times New Roman"/>
                <a:cs typeface="Times New Roman"/>
                <a:sym typeface="Times New Roman"/>
              </a:rPr>
              <a:t>2. Be </a:t>
            </a:r>
            <a:r>
              <a:rPr lang="en-IN" sz="2800" b="1" dirty="0">
                <a:latin typeface="Times New Roman"/>
                <a:ea typeface="Times New Roman"/>
                <a:cs typeface="Times New Roman"/>
                <a:sym typeface="Times New Roman"/>
              </a:rPr>
              <a:t>kind and non judgemental</a:t>
            </a:r>
            <a:r>
              <a:rPr lang="en-IN" sz="2800" dirty="0">
                <a:latin typeface="Times New Roman"/>
                <a:ea typeface="Times New Roman"/>
                <a:cs typeface="Times New Roman"/>
                <a:sym typeface="Times New Roman"/>
              </a:rPr>
              <a:t>, offer to help</a:t>
            </a:r>
            <a:endParaRPr sz="2800"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endParaRPr sz="2800"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r>
              <a:rPr lang="en-IN" sz="2800" dirty="0">
                <a:latin typeface="Times New Roman"/>
                <a:ea typeface="Times New Roman"/>
                <a:cs typeface="Times New Roman"/>
                <a:sym typeface="Times New Roman"/>
              </a:rPr>
              <a:t>3.Report </a:t>
            </a:r>
            <a:r>
              <a:rPr lang="en-IN" sz="2800" b="1" dirty="0">
                <a:latin typeface="Times New Roman"/>
                <a:ea typeface="Times New Roman"/>
                <a:cs typeface="Times New Roman"/>
                <a:sym typeface="Times New Roman"/>
              </a:rPr>
              <a:t>immediately</a:t>
            </a:r>
            <a:r>
              <a:rPr lang="en-IN" sz="2800" dirty="0">
                <a:latin typeface="Times New Roman"/>
                <a:ea typeface="Times New Roman"/>
                <a:cs typeface="Times New Roman"/>
                <a:sym typeface="Times New Roman"/>
              </a:rPr>
              <a:t> to authorities</a:t>
            </a:r>
            <a:endParaRPr sz="2800"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endParaRPr sz="2800" dirty="0">
              <a:latin typeface="Times New Roman"/>
              <a:ea typeface="Times New Roman"/>
              <a:cs typeface="Times New Roman"/>
              <a:sym typeface="Times New Roman"/>
            </a:endParaRPr>
          </a:p>
          <a:p>
            <a:pPr marL="685800" lvl="1" indent="-228600" algn="just" rtl="0">
              <a:lnSpc>
                <a:spcPct val="90000"/>
              </a:lnSpc>
              <a:spcBef>
                <a:spcPts val="500"/>
              </a:spcBef>
              <a:spcAft>
                <a:spcPts val="0"/>
              </a:spcAft>
              <a:buClr>
                <a:schemeClr val="dk1"/>
              </a:buClr>
              <a:buSzPts val="2400"/>
              <a:buNone/>
            </a:pPr>
            <a:r>
              <a:rPr lang="en-IN" sz="2800" dirty="0">
                <a:latin typeface="Times New Roman"/>
                <a:ea typeface="Times New Roman"/>
                <a:cs typeface="Times New Roman"/>
                <a:sym typeface="Times New Roman"/>
              </a:rPr>
              <a:t>4.Explain the rules and </a:t>
            </a:r>
            <a:r>
              <a:rPr lang="en-IN" sz="2800" b="1" dirty="0">
                <a:latin typeface="Times New Roman"/>
                <a:ea typeface="Times New Roman"/>
                <a:cs typeface="Times New Roman"/>
                <a:sym typeface="Times New Roman"/>
              </a:rPr>
              <a:t>what is expected</a:t>
            </a:r>
            <a:r>
              <a:rPr lang="en-IN" sz="2800" dirty="0">
                <a:latin typeface="Times New Roman"/>
                <a:ea typeface="Times New Roman"/>
                <a:cs typeface="Times New Roman"/>
                <a:sym typeface="Times New Roman"/>
              </a:rPr>
              <a:t>.</a:t>
            </a:r>
            <a:endParaRPr sz="2800" dirty="0">
              <a:latin typeface="Times New Roman"/>
              <a:ea typeface="Times New Roman"/>
              <a:cs typeface="Times New Roman"/>
              <a:sym typeface="Times New Roman"/>
            </a:endParaRPr>
          </a:p>
          <a:p>
            <a:pPr marL="228600" lvl="0" indent="-228600" algn="just" rtl="0">
              <a:lnSpc>
                <a:spcPct val="90000"/>
              </a:lnSpc>
              <a:spcBef>
                <a:spcPts val="1000"/>
              </a:spcBef>
              <a:spcAft>
                <a:spcPts val="0"/>
              </a:spcAft>
              <a:buClr>
                <a:schemeClr val="dk1"/>
              </a:buClr>
              <a:buSzPts val="2800"/>
              <a:buNone/>
            </a:pPr>
            <a:r>
              <a:rPr lang="en-IN" dirty="0">
                <a:latin typeface="Times New Roman"/>
                <a:ea typeface="Times New Roman"/>
                <a:cs typeface="Times New Roman"/>
                <a:sym typeface="Times New Roman"/>
              </a:rPr>
              <a:t> </a:t>
            </a:r>
            <a:endParaRPr dirty="0"/>
          </a:p>
        </p:txBody>
      </p:sp>
      <p:pic>
        <p:nvPicPr>
          <p:cNvPr id="795" name="Google Shape;795;p30"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796" name="Google Shape;796;p30"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797" name="Google Shape;797;p30"/>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anim calcmode="lin" valueType="num">
                                      <p:cBhvr additive="base">
                                        <p:cTn id="7" dur="500"/>
                                        <p:tgtEl>
                                          <p:spTgt spid="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94">
                                            <p:txEl>
                                              <p:pRg st="2" end="2"/>
                                            </p:txEl>
                                          </p:spTgt>
                                        </p:tgtEl>
                                        <p:attrNameLst>
                                          <p:attrName>style.visibility</p:attrName>
                                        </p:attrNameLst>
                                      </p:cBhvr>
                                      <p:to>
                                        <p:strVal val="visible"/>
                                      </p:to>
                                    </p:set>
                                    <p:anim calcmode="lin" valueType="num">
                                      <p:cBhvr additive="base">
                                        <p:cTn id="12" dur="500"/>
                                        <p:tgtEl>
                                          <p:spTgt spid="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94">
                                            <p:txEl>
                                              <p:pRg st="4" end="4"/>
                                            </p:txEl>
                                          </p:spTgt>
                                        </p:tgtEl>
                                        <p:attrNameLst>
                                          <p:attrName>style.visibility</p:attrName>
                                        </p:attrNameLst>
                                      </p:cBhvr>
                                      <p:to>
                                        <p:strVal val="visible"/>
                                      </p:to>
                                    </p:set>
                                    <p:anim calcmode="lin" valueType="num">
                                      <p:cBhvr additive="base">
                                        <p:cTn id="17" dur="500"/>
                                        <p:tgtEl>
                                          <p:spTgt spid="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94">
                                            <p:txEl>
                                              <p:pRg st="6" end="6"/>
                                            </p:txEl>
                                          </p:spTgt>
                                        </p:tgtEl>
                                        <p:attrNameLst>
                                          <p:attrName>style.visibility</p:attrName>
                                        </p:attrNameLst>
                                      </p:cBhvr>
                                      <p:to>
                                        <p:strVal val="visible"/>
                                      </p:to>
                                    </p:set>
                                    <p:anim calcmode="lin" valueType="num">
                                      <p:cBhvr additive="base">
                                        <p:cTn id="22" dur="500"/>
                                        <p:tgtEl>
                                          <p:spTgt spid="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94">
                                            <p:txEl>
                                              <p:pRg st="8" end="8"/>
                                            </p:txEl>
                                          </p:spTgt>
                                        </p:tgtEl>
                                        <p:attrNameLst>
                                          <p:attrName>style.visibility</p:attrName>
                                        </p:attrNameLst>
                                      </p:cBhvr>
                                      <p:to>
                                        <p:strVal val="visible"/>
                                      </p:to>
                                    </p:set>
                                    <p:anim calcmode="lin" valueType="num">
                                      <p:cBhvr additive="base">
                                        <p:cTn id="27" dur="500"/>
                                        <p:tgtEl>
                                          <p:spTgt spid="7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94">
                                            <p:txEl>
                                              <p:pRg st="9" end="9"/>
                                            </p:txEl>
                                          </p:spTgt>
                                        </p:tgtEl>
                                        <p:attrNameLst>
                                          <p:attrName>style.visibility</p:attrName>
                                        </p:attrNameLst>
                                      </p:cBhvr>
                                      <p:to>
                                        <p:strVal val="visible"/>
                                      </p:to>
                                    </p:set>
                                    <p:anim calcmode="lin" valueType="num">
                                      <p:cBhvr additive="base">
                                        <p:cTn id="32" dur="500"/>
                                        <p:tgtEl>
                                          <p:spTgt spid="79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801"/>
        <p:cNvGrpSpPr/>
        <p:nvPr/>
      </p:nvGrpSpPr>
      <p:grpSpPr>
        <a:xfrm>
          <a:off x="0" y="0"/>
          <a:ext cx="0" cy="0"/>
          <a:chOff x="0" y="0"/>
          <a:chExt cx="0" cy="0"/>
        </a:xfrm>
      </p:grpSpPr>
      <p:sp>
        <p:nvSpPr>
          <p:cNvPr id="802" name="Google Shape;802;p3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803" name="Google Shape;803;p31"/>
          <p:cNvGrpSpPr/>
          <p:nvPr/>
        </p:nvGrpSpPr>
        <p:grpSpPr>
          <a:xfrm rot="5400000">
            <a:off x="-2340441" y="2666183"/>
            <a:ext cx="5860051" cy="527712"/>
            <a:chOff x="6081624" y="1998368"/>
            <a:chExt cx="5613457" cy="782175"/>
          </a:xfrm>
        </p:grpSpPr>
        <p:sp>
          <p:nvSpPr>
            <p:cNvPr id="804" name="Google Shape;804;p31"/>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5" name="Google Shape;805;p31"/>
            <p:cNvSpPr/>
            <p:nvPr/>
          </p:nvSpPr>
          <p:spPr>
            <a:xfrm rot="10800000">
              <a:off x="6081624" y="1998844"/>
              <a:ext cx="5372968" cy="781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806" name="Google Shape;806;p31"/>
          <p:cNvSpPr/>
          <p:nvPr/>
        </p:nvSpPr>
        <p:spPr>
          <a:xfrm>
            <a:off x="579528" y="922919"/>
            <a:ext cx="11111729" cy="5461252"/>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7" name="Google Shape;807;p31"/>
          <p:cNvSpPr txBox="1">
            <a:spLocks noGrp="1"/>
          </p:cNvSpPr>
          <p:nvPr>
            <p:ph type="title"/>
          </p:nvPr>
        </p:nvSpPr>
        <p:spPr>
          <a:xfrm>
            <a:off x="1315972" y="200070"/>
            <a:ext cx="9849751" cy="101191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Times New Roman"/>
              <a:buNone/>
            </a:pPr>
            <a:r>
              <a:rPr lang="en-IN" sz="4000" b="1" dirty="0">
                <a:latin typeface="Times New Roman"/>
                <a:ea typeface="Times New Roman"/>
                <a:cs typeface="Times New Roman"/>
                <a:sym typeface="Times New Roman"/>
              </a:rPr>
              <a:t>KEY MESSAGES </a:t>
            </a:r>
            <a:endParaRPr dirty="0"/>
          </a:p>
        </p:txBody>
      </p:sp>
      <p:grpSp>
        <p:nvGrpSpPr>
          <p:cNvPr id="808" name="Google Shape;808;p31"/>
          <p:cNvGrpSpPr/>
          <p:nvPr/>
        </p:nvGrpSpPr>
        <p:grpSpPr>
          <a:xfrm>
            <a:off x="1432648" y="1418880"/>
            <a:ext cx="9849751" cy="4067577"/>
            <a:chOff x="0" y="168261"/>
            <a:chExt cx="9849751" cy="4067577"/>
          </a:xfrm>
        </p:grpSpPr>
        <p:sp>
          <p:nvSpPr>
            <p:cNvPr id="809" name="Google Shape;809;p31"/>
            <p:cNvSpPr/>
            <p:nvPr/>
          </p:nvSpPr>
          <p:spPr>
            <a:xfrm>
              <a:off x="0" y="168261"/>
              <a:ext cx="9849751" cy="615529"/>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txBox="1"/>
            <p:nvPr/>
          </p:nvSpPr>
          <p:spPr>
            <a:xfrm>
              <a:off x="30048" y="198309"/>
              <a:ext cx="9789655" cy="55543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IN" sz="2400" dirty="0">
                  <a:solidFill>
                    <a:schemeClr val="lt1"/>
                  </a:solidFill>
                  <a:latin typeface="Times New Roman"/>
                  <a:ea typeface="Times New Roman"/>
                  <a:cs typeface="Times New Roman"/>
                  <a:sym typeface="Times New Roman"/>
                </a:rPr>
                <a:t>Adolescents are  more susceptible to substance use and misuse</a:t>
              </a:r>
              <a:endParaRPr dirty="0"/>
            </a:p>
          </p:txBody>
        </p:sp>
        <p:sp>
          <p:nvSpPr>
            <p:cNvPr id="811" name="Google Shape;811;p31"/>
            <p:cNvSpPr/>
            <p:nvPr/>
          </p:nvSpPr>
          <p:spPr>
            <a:xfrm>
              <a:off x="0" y="858671"/>
              <a:ext cx="9849751" cy="615529"/>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txBox="1"/>
            <p:nvPr/>
          </p:nvSpPr>
          <p:spPr>
            <a:xfrm>
              <a:off x="30048" y="888719"/>
              <a:ext cx="9789655" cy="55543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IN" sz="2400">
                  <a:solidFill>
                    <a:schemeClr val="lt1"/>
                  </a:solidFill>
                  <a:latin typeface="Times New Roman"/>
                  <a:ea typeface="Times New Roman"/>
                  <a:cs typeface="Times New Roman"/>
                  <a:sym typeface="Times New Roman"/>
                </a:rPr>
                <a:t>Frequent use can affect the  developing brain with potential for addiction  </a:t>
              </a:r>
              <a:endParaRPr/>
            </a:p>
          </p:txBody>
        </p:sp>
        <p:sp>
          <p:nvSpPr>
            <p:cNvPr id="813" name="Google Shape;813;p31"/>
            <p:cNvSpPr/>
            <p:nvPr/>
          </p:nvSpPr>
          <p:spPr>
            <a:xfrm>
              <a:off x="0" y="1549080"/>
              <a:ext cx="9849751" cy="615529"/>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txBox="1"/>
            <p:nvPr/>
          </p:nvSpPr>
          <p:spPr>
            <a:xfrm>
              <a:off x="30048" y="1579128"/>
              <a:ext cx="9789655" cy="55543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IN" sz="2400">
                  <a:solidFill>
                    <a:schemeClr val="lt1"/>
                  </a:solidFill>
                  <a:latin typeface="Times New Roman"/>
                  <a:ea typeface="Times New Roman"/>
                  <a:cs typeface="Times New Roman"/>
                  <a:sym typeface="Times New Roman"/>
                </a:rPr>
                <a:t>Substance abuse can affect the academic performance &amp; school drop out rates</a:t>
              </a:r>
              <a:endParaRPr sz="2400">
                <a:solidFill>
                  <a:schemeClr val="lt1"/>
                </a:solidFill>
                <a:latin typeface="Times New Roman"/>
                <a:ea typeface="Times New Roman"/>
                <a:cs typeface="Times New Roman"/>
                <a:sym typeface="Times New Roman"/>
              </a:endParaRPr>
            </a:p>
          </p:txBody>
        </p:sp>
        <p:sp>
          <p:nvSpPr>
            <p:cNvPr id="815" name="Google Shape;815;p31"/>
            <p:cNvSpPr/>
            <p:nvPr/>
          </p:nvSpPr>
          <p:spPr>
            <a:xfrm>
              <a:off x="0" y="2239490"/>
              <a:ext cx="9849751" cy="615529"/>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txBox="1"/>
            <p:nvPr/>
          </p:nvSpPr>
          <p:spPr>
            <a:xfrm>
              <a:off x="30048" y="2269538"/>
              <a:ext cx="9789655" cy="55543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IN" sz="2400">
                  <a:solidFill>
                    <a:schemeClr val="lt1"/>
                  </a:solidFill>
                  <a:latin typeface="Times New Roman"/>
                  <a:ea typeface="Times New Roman"/>
                  <a:cs typeface="Times New Roman"/>
                  <a:sym typeface="Times New Roman"/>
                </a:rPr>
                <a:t>Clues to  substance misuse can be physical, emotional or social</a:t>
              </a:r>
              <a:endParaRPr/>
            </a:p>
          </p:txBody>
        </p:sp>
        <p:sp>
          <p:nvSpPr>
            <p:cNvPr id="817" name="Google Shape;817;p31"/>
            <p:cNvSpPr/>
            <p:nvPr/>
          </p:nvSpPr>
          <p:spPr>
            <a:xfrm>
              <a:off x="0" y="2929900"/>
              <a:ext cx="9849751" cy="615529"/>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txBox="1"/>
            <p:nvPr/>
          </p:nvSpPr>
          <p:spPr>
            <a:xfrm>
              <a:off x="30048" y="2959948"/>
              <a:ext cx="9789655" cy="55543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imes New Roman"/>
                <a:buNone/>
              </a:pPr>
              <a:r>
                <a:rPr lang="en-IN" sz="2400">
                  <a:solidFill>
                    <a:schemeClr val="lt1"/>
                  </a:solidFill>
                  <a:latin typeface="Times New Roman"/>
                  <a:ea typeface="Times New Roman"/>
                  <a:cs typeface="Times New Roman"/>
                  <a:sym typeface="Times New Roman"/>
                </a:rPr>
                <a:t>Teachers and schools have a role in fostering positive healthy coping</a:t>
              </a:r>
              <a:endParaRPr/>
            </a:p>
          </p:txBody>
        </p:sp>
        <p:sp>
          <p:nvSpPr>
            <p:cNvPr id="819" name="Google Shape;819;p31"/>
            <p:cNvSpPr/>
            <p:nvPr/>
          </p:nvSpPr>
          <p:spPr>
            <a:xfrm>
              <a:off x="0" y="3620309"/>
              <a:ext cx="9849751" cy="615529"/>
            </a:xfrm>
            <a:prstGeom prst="roundRect">
              <a:avLst>
                <a:gd name="adj" fmla="val 16667"/>
              </a:avLst>
            </a:prstGeom>
            <a:solidFill>
              <a:srgbClr val="12608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txBox="1"/>
            <p:nvPr/>
          </p:nvSpPr>
          <p:spPr>
            <a:xfrm>
              <a:off x="30048" y="3650357"/>
              <a:ext cx="9789655" cy="5554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Times New Roman"/>
                <a:buNone/>
              </a:pPr>
              <a:r>
                <a:rPr lang="en-IN" sz="2600">
                  <a:solidFill>
                    <a:schemeClr val="lt1"/>
                  </a:solidFill>
                  <a:latin typeface="Times New Roman"/>
                  <a:ea typeface="Times New Roman"/>
                  <a:cs typeface="Times New Roman"/>
                  <a:sym typeface="Times New Roman"/>
                </a:rPr>
                <a:t>Zero tolerance to drug use and  prevention of use are the way forward</a:t>
              </a:r>
              <a:endParaRPr/>
            </a:p>
          </p:txBody>
        </p:sp>
      </p:grpSp>
      <p:pic>
        <p:nvPicPr>
          <p:cNvPr id="821" name="Google Shape;821;p31" descr="Pedicriticon Pune 2023"/>
          <p:cNvPicPr preferRelativeResize="0"/>
          <p:nvPr/>
        </p:nvPicPr>
        <p:blipFill rotWithShape="1">
          <a:blip r:embed="rId3">
            <a:alphaModFix/>
          </a:blip>
          <a:srcRect/>
          <a:stretch/>
        </p:blipFill>
        <p:spPr>
          <a:xfrm>
            <a:off x="802648" y="-55649"/>
            <a:ext cx="1260000" cy="1260000"/>
          </a:xfrm>
          <a:prstGeom prst="rect">
            <a:avLst/>
          </a:prstGeom>
          <a:noFill/>
          <a:ln>
            <a:noFill/>
          </a:ln>
        </p:spPr>
      </p:pic>
      <p:pic>
        <p:nvPicPr>
          <p:cNvPr id="822" name="Google Shape;822;p31" descr="A logo with hands reaching out to a child&#10;&#10;Description automatically generated"/>
          <p:cNvPicPr preferRelativeResize="0"/>
          <p:nvPr/>
        </p:nvPicPr>
        <p:blipFill rotWithShape="1">
          <a:blip r:embed="rId4">
            <a:alphaModFix/>
          </a:blip>
          <a:srcRect/>
          <a:stretch/>
        </p:blipFill>
        <p:spPr>
          <a:xfrm>
            <a:off x="10489352" y="101139"/>
            <a:ext cx="900000" cy="900000"/>
          </a:xfrm>
          <a:prstGeom prst="rect">
            <a:avLst/>
          </a:prstGeom>
          <a:noFill/>
          <a:ln>
            <a:noFill/>
          </a:ln>
        </p:spPr>
      </p:pic>
      <p:sp>
        <p:nvSpPr>
          <p:cNvPr id="823" name="Google Shape;823;p31"/>
          <p:cNvSpPr/>
          <p:nvPr/>
        </p:nvSpPr>
        <p:spPr>
          <a:xfrm>
            <a:off x="3087757" y="6464013"/>
            <a:ext cx="6679095"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9" name="Google Shape;339;p4"/>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0" name="Google Shape;340;p4"/>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41" name="Google Shape;341;p4" descr="Pedicriticon Pune 2023"/>
          <p:cNvPicPr preferRelativeResize="0"/>
          <p:nvPr/>
        </p:nvPicPr>
        <p:blipFill rotWithShape="1">
          <a:blip r:embed="rId3">
            <a:alphaModFix/>
          </a:blip>
          <a:srcRect/>
          <a:stretch/>
        </p:blipFill>
        <p:spPr>
          <a:xfrm>
            <a:off x="709193" y="673307"/>
            <a:ext cx="1260000" cy="1260000"/>
          </a:xfrm>
          <a:prstGeom prst="rect">
            <a:avLst/>
          </a:prstGeom>
          <a:noFill/>
          <a:ln>
            <a:noFill/>
          </a:ln>
        </p:spPr>
      </p:pic>
      <p:pic>
        <p:nvPicPr>
          <p:cNvPr id="342" name="Google Shape;342;p4" descr="A logo with hands reaching out to a child&#10;&#10;Description automatically generated"/>
          <p:cNvPicPr preferRelativeResize="0"/>
          <p:nvPr/>
        </p:nvPicPr>
        <p:blipFill rotWithShape="1">
          <a:blip r:embed="rId4">
            <a:alphaModFix/>
          </a:blip>
          <a:srcRect/>
          <a:stretch/>
        </p:blipFill>
        <p:spPr>
          <a:xfrm>
            <a:off x="10386326" y="767934"/>
            <a:ext cx="900000" cy="900000"/>
          </a:xfrm>
          <a:prstGeom prst="rect">
            <a:avLst/>
          </a:prstGeom>
          <a:noFill/>
          <a:ln>
            <a:noFill/>
          </a:ln>
        </p:spPr>
      </p:pic>
      <p:sp>
        <p:nvSpPr>
          <p:cNvPr id="343" name="Google Shape;343;p4"/>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344" name="Google Shape;344;p4"/>
          <p:cNvPicPr preferRelativeResize="0"/>
          <p:nvPr/>
        </p:nvPicPr>
        <p:blipFill rotWithShape="1">
          <a:blip r:embed="rId5">
            <a:alphaModFix/>
          </a:blip>
          <a:srcRect/>
          <a:stretch/>
        </p:blipFill>
        <p:spPr>
          <a:xfrm>
            <a:off x="1672389" y="1104036"/>
            <a:ext cx="8713937" cy="47266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0" name="Google Shape;350;p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1" name="Google Shape;351;p5"/>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2" name="Google Shape;352;p5"/>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sp>
        <p:nvSpPr>
          <p:cNvPr id="353" name="Google Shape;353;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8000"/>
              <a:buFont typeface="Times New Roman"/>
              <a:buNone/>
            </a:pPr>
            <a:r>
              <a:rPr lang="en-IN" sz="8000" b="1">
                <a:latin typeface="Times New Roman"/>
                <a:ea typeface="Times New Roman"/>
                <a:cs typeface="Times New Roman"/>
                <a:sym typeface="Times New Roman"/>
              </a:rPr>
              <a:t>T –Teach Module</a:t>
            </a:r>
            <a:endParaRPr sz="8000"/>
          </a:p>
        </p:txBody>
      </p:sp>
      <p:sp>
        <p:nvSpPr>
          <p:cNvPr id="354" name="Google Shape;354;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IN" sz="2400" b="1">
                <a:latin typeface="Times New Roman"/>
                <a:ea typeface="Times New Roman"/>
                <a:cs typeface="Times New Roman"/>
                <a:sym typeface="Times New Roman"/>
              </a:rPr>
              <a:t>Dr Shubhada Khirwadkar  (National Convenor)</a:t>
            </a:r>
            <a:endParaRPr/>
          </a:p>
          <a:p>
            <a:pPr marL="0" lvl="0" indent="0" algn="l" rtl="0">
              <a:lnSpc>
                <a:spcPct val="90000"/>
              </a:lnSpc>
              <a:spcBef>
                <a:spcPts val="1000"/>
              </a:spcBef>
              <a:spcAft>
                <a:spcPts val="0"/>
              </a:spcAft>
              <a:buClr>
                <a:schemeClr val="dk1"/>
              </a:buClr>
              <a:buSzPts val="2400"/>
              <a:buNone/>
            </a:pPr>
            <a:r>
              <a:rPr lang="en-IN" sz="2400" b="1">
                <a:latin typeface="Times New Roman"/>
                <a:ea typeface="Times New Roman"/>
                <a:cs typeface="Times New Roman"/>
                <a:sym typeface="Times New Roman"/>
              </a:rPr>
              <a:t>Dr Swati Ghate (Academic editor)</a:t>
            </a:r>
            <a:endParaRPr/>
          </a:p>
          <a:p>
            <a:pPr marL="0" lvl="0" indent="0" algn="l" rtl="0">
              <a:lnSpc>
                <a:spcPct val="90000"/>
              </a:lnSpc>
              <a:spcBef>
                <a:spcPts val="1000"/>
              </a:spcBef>
              <a:spcAft>
                <a:spcPts val="0"/>
              </a:spcAft>
              <a:buClr>
                <a:schemeClr val="dk1"/>
              </a:buClr>
              <a:buSzPts val="2400"/>
              <a:buNone/>
            </a:pPr>
            <a:r>
              <a:rPr lang="en-IN" sz="2400" b="1">
                <a:latin typeface="Times New Roman"/>
                <a:ea typeface="Times New Roman"/>
                <a:cs typeface="Times New Roman"/>
                <a:sym typeface="Times New Roman"/>
              </a:rPr>
              <a:t>Dr Nishikant Kotwal  (National Co-ordinator)</a:t>
            </a:r>
            <a:endParaRPr/>
          </a:p>
          <a:p>
            <a:pPr marL="0" lvl="0" indent="0" algn="ctr" rtl="0">
              <a:lnSpc>
                <a:spcPct val="90000"/>
              </a:lnSpc>
              <a:spcBef>
                <a:spcPts val="1000"/>
              </a:spcBef>
              <a:spcAft>
                <a:spcPts val="0"/>
              </a:spcAft>
              <a:buClr>
                <a:schemeClr val="dk1"/>
              </a:buClr>
              <a:buSzPts val="2400"/>
              <a:buNone/>
            </a:pPr>
            <a:endParaRPr/>
          </a:p>
        </p:txBody>
      </p:sp>
      <p:pic>
        <p:nvPicPr>
          <p:cNvPr id="355" name="Google Shape;355;p5"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356" name="Google Shape;356;p5"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2" name="Google Shape;362;p6"/>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3" name="Google Shape;363;p6"/>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4" name="Google Shape;364;p6"/>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365" name="Google Shape;365;p6"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366" name="Google Shape;366;p6"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
        <p:nvSpPr>
          <p:cNvPr id="367" name="Google Shape;367;p6"/>
          <p:cNvSpPr txBox="1">
            <a:spLocks noGrp="1"/>
          </p:cNvSpPr>
          <p:nvPr>
            <p:ph type="ctrTitle"/>
          </p:nvPr>
        </p:nvSpPr>
        <p:spPr>
          <a:xfrm>
            <a:off x="1522300" y="608092"/>
            <a:ext cx="9144000" cy="9921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IN" b="1">
                <a:latin typeface="Times New Roman"/>
                <a:ea typeface="Times New Roman"/>
                <a:cs typeface="Times New Roman"/>
                <a:sym typeface="Times New Roman"/>
              </a:rPr>
              <a:t> </a:t>
            </a:r>
            <a:r>
              <a:rPr lang="en-IN" sz="4400" b="1">
                <a:latin typeface="Times New Roman"/>
                <a:ea typeface="Times New Roman"/>
                <a:cs typeface="Times New Roman"/>
                <a:sym typeface="Times New Roman"/>
              </a:rPr>
              <a:t>Topics &amp;Contributors</a:t>
            </a:r>
            <a:endParaRPr sz="4400"/>
          </a:p>
        </p:txBody>
      </p:sp>
      <p:sp>
        <p:nvSpPr>
          <p:cNvPr id="368" name="Google Shape;368;p6"/>
          <p:cNvSpPr txBox="1">
            <a:spLocks noGrp="1"/>
          </p:cNvSpPr>
          <p:nvPr>
            <p:ph type="subTitle" idx="1"/>
          </p:nvPr>
        </p:nvSpPr>
        <p:spPr>
          <a:xfrm>
            <a:off x="1016001" y="1898457"/>
            <a:ext cx="10255624" cy="4243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rgbClr val="222222"/>
              </a:buClr>
              <a:buSzPts val="2000"/>
              <a:buFont typeface="Play"/>
              <a:buAutoNum type="arabicPeriod"/>
            </a:pPr>
            <a:r>
              <a:rPr lang="en-IN" sz="2000" b="1" i="0" u="none" strike="noStrike" cap="none">
                <a:solidFill>
                  <a:srgbClr val="222222"/>
                </a:solidFill>
                <a:latin typeface="Times New Roman"/>
                <a:ea typeface="Times New Roman"/>
                <a:cs typeface="Times New Roman"/>
                <a:sym typeface="Times New Roman"/>
              </a:rPr>
              <a:t>Understanding Adolescent Behaviour: </a:t>
            </a:r>
            <a:r>
              <a:rPr lang="en-IN" sz="2000" b="1" i="0" u="none" strike="noStrike" cap="none">
                <a:solidFill>
                  <a:srgbClr val="7030A0"/>
                </a:solidFill>
                <a:latin typeface="Times New Roman"/>
                <a:ea typeface="Times New Roman"/>
                <a:cs typeface="Times New Roman"/>
                <a:sym typeface="Times New Roman"/>
              </a:rPr>
              <a:t>Dr Swati Ghate, Dr Poonam Bhatia</a:t>
            </a:r>
            <a:endParaRPr/>
          </a:p>
          <a:p>
            <a:pPr marL="457200" marR="0" lvl="0" indent="-457200" algn="l" rtl="0">
              <a:lnSpc>
                <a:spcPct val="150000"/>
              </a:lnSpc>
              <a:spcBef>
                <a:spcPts val="1000"/>
              </a:spcBef>
              <a:spcAft>
                <a:spcPts val="0"/>
              </a:spcAft>
              <a:buClr>
                <a:srgbClr val="222222"/>
              </a:buClr>
              <a:buSzPts val="2000"/>
              <a:buFont typeface="Play"/>
              <a:buAutoNum type="arabicPeriod"/>
            </a:pPr>
            <a:r>
              <a:rPr lang="en-IN" sz="2000" b="1" i="0" u="none" strike="noStrike" cap="none">
                <a:solidFill>
                  <a:srgbClr val="222222"/>
                </a:solidFill>
                <a:latin typeface="Times New Roman"/>
                <a:ea typeface="Times New Roman"/>
                <a:cs typeface="Times New Roman"/>
                <a:sym typeface="Times New Roman"/>
              </a:rPr>
              <a:t>Handling Teens with  problematic behaviour: </a:t>
            </a:r>
            <a:r>
              <a:rPr lang="en-IN" sz="2000" b="1" i="0" u="none" strike="noStrike" cap="none">
                <a:solidFill>
                  <a:srgbClr val="7030A0"/>
                </a:solidFill>
                <a:latin typeface="Times New Roman"/>
                <a:ea typeface="Times New Roman"/>
                <a:cs typeface="Times New Roman"/>
                <a:sym typeface="Times New Roman"/>
              </a:rPr>
              <a:t>Dr Sushma Desai, Dr Ashim Ghosh</a:t>
            </a:r>
            <a:endParaRPr/>
          </a:p>
          <a:p>
            <a:pPr marL="457200" marR="0" lvl="0" indent="-457200" algn="l" rtl="0">
              <a:lnSpc>
                <a:spcPct val="150000"/>
              </a:lnSpc>
              <a:spcBef>
                <a:spcPts val="1000"/>
              </a:spcBef>
              <a:spcAft>
                <a:spcPts val="0"/>
              </a:spcAft>
              <a:buClr>
                <a:srgbClr val="222222"/>
              </a:buClr>
              <a:buSzPts val="2000"/>
              <a:buFont typeface="Play"/>
              <a:buAutoNum type="arabicPeriod"/>
            </a:pPr>
            <a:r>
              <a:rPr lang="en-IN" sz="2000" b="1" i="0" u="none" strike="noStrike" cap="none">
                <a:solidFill>
                  <a:srgbClr val="222222"/>
                </a:solidFill>
                <a:latin typeface="Times New Roman"/>
                <a:ea typeface="Times New Roman"/>
                <a:cs typeface="Times New Roman"/>
                <a:sym typeface="Times New Roman"/>
              </a:rPr>
              <a:t>Dealing with silently suffering Teens(Mental Health Concerns): </a:t>
            </a:r>
            <a:r>
              <a:rPr lang="en-IN" sz="2000" b="1" i="0" u="none" strike="noStrike" cap="none">
                <a:solidFill>
                  <a:srgbClr val="7030A0"/>
                </a:solidFill>
                <a:latin typeface="Times New Roman"/>
                <a:ea typeface="Times New Roman"/>
                <a:cs typeface="Times New Roman"/>
                <a:sym typeface="Times New Roman"/>
              </a:rPr>
              <a:t>Dr Sunita Manchanda, Dr Geeta Bansal</a:t>
            </a:r>
            <a:endParaRPr/>
          </a:p>
          <a:p>
            <a:pPr marL="457200" marR="0" lvl="0" indent="-457200" algn="l" rtl="0">
              <a:lnSpc>
                <a:spcPct val="150000"/>
              </a:lnSpc>
              <a:spcBef>
                <a:spcPts val="1000"/>
              </a:spcBef>
              <a:spcAft>
                <a:spcPts val="0"/>
              </a:spcAft>
              <a:buClr>
                <a:srgbClr val="222222"/>
              </a:buClr>
              <a:buSzPts val="2000"/>
              <a:buFont typeface="Play"/>
              <a:buAutoNum type="arabicPeriod"/>
            </a:pPr>
            <a:r>
              <a:rPr lang="en-IN" sz="2000" b="1" i="0" u="none" strike="noStrike" cap="none">
                <a:solidFill>
                  <a:srgbClr val="222222"/>
                </a:solidFill>
                <a:latin typeface="Times New Roman"/>
                <a:ea typeface="Times New Roman"/>
                <a:cs typeface="Times New Roman"/>
                <a:sym typeface="Times New Roman"/>
              </a:rPr>
              <a:t>Dealing with disorders of Learning: </a:t>
            </a:r>
            <a:r>
              <a:rPr lang="en-IN" sz="2000" b="1" i="0" u="none" strike="noStrike" cap="none">
                <a:solidFill>
                  <a:srgbClr val="7030A0"/>
                </a:solidFill>
                <a:latin typeface="Times New Roman"/>
                <a:ea typeface="Times New Roman"/>
                <a:cs typeface="Times New Roman"/>
                <a:sym typeface="Times New Roman"/>
              </a:rPr>
              <a:t>Dr Newton Luiz, Dr Chitra Sankar</a:t>
            </a:r>
            <a:endParaRPr/>
          </a:p>
          <a:p>
            <a:pPr marL="457200" marR="0" lvl="0" indent="-457200" algn="l" rtl="0">
              <a:lnSpc>
                <a:spcPct val="150000"/>
              </a:lnSpc>
              <a:spcBef>
                <a:spcPts val="1000"/>
              </a:spcBef>
              <a:spcAft>
                <a:spcPts val="0"/>
              </a:spcAft>
              <a:buClr>
                <a:srgbClr val="000000"/>
              </a:buClr>
              <a:buSzPts val="2000"/>
              <a:buFont typeface="Play"/>
              <a:buAutoNum type="arabicPeriod"/>
            </a:pPr>
            <a:r>
              <a:rPr lang="en-IN" sz="2000" b="1" i="0" u="none" strike="noStrike" cap="none">
                <a:solidFill>
                  <a:srgbClr val="000000"/>
                </a:solidFill>
                <a:latin typeface="Times New Roman"/>
                <a:ea typeface="Times New Roman"/>
                <a:cs typeface="Times New Roman"/>
                <a:sym typeface="Times New Roman"/>
              </a:rPr>
              <a:t>The good and the bad about  Media: </a:t>
            </a:r>
            <a:r>
              <a:rPr lang="en-IN" sz="2000" b="1" i="0" u="none" strike="noStrike" cap="none">
                <a:solidFill>
                  <a:srgbClr val="7030A0"/>
                </a:solidFill>
                <a:latin typeface="Times New Roman"/>
                <a:ea typeface="Times New Roman"/>
                <a:cs typeface="Times New Roman"/>
                <a:sym typeface="Times New Roman"/>
              </a:rPr>
              <a:t>Dr Geeta Patil, Dr Prashant Karia</a:t>
            </a:r>
            <a:endParaRPr sz="2000" b="1" i="0" u="none" strike="noStrike" cap="none">
              <a:solidFill>
                <a:srgbClr val="7030A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4" name="Google Shape;374;p7"/>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5" name="Google Shape;375;p7"/>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6" name="Google Shape;376;p7"/>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377" name="Google Shape;377;p7"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378" name="Google Shape;378;p7"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
        <p:nvSpPr>
          <p:cNvPr id="379" name="Google Shape;379;p7"/>
          <p:cNvSpPr txBox="1">
            <a:spLocks noGrp="1"/>
          </p:cNvSpPr>
          <p:nvPr>
            <p:ph type="subTitle" idx="1"/>
          </p:nvPr>
        </p:nvSpPr>
        <p:spPr>
          <a:xfrm>
            <a:off x="1004047" y="1858954"/>
            <a:ext cx="9843248" cy="4363601"/>
          </a:xfrm>
          <a:prstGeom prst="rect">
            <a:avLst/>
          </a:prstGeom>
          <a:noFill/>
          <a:ln>
            <a:noFill/>
          </a:ln>
        </p:spPr>
        <p:txBody>
          <a:bodyPr spcFirstLastPara="1" wrap="square" lIns="91425" tIns="45700" rIns="91425" bIns="45700" anchor="t" anchorCtr="0">
            <a:normAutofit/>
          </a:bodyPr>
          <a:lstStyle/>
          <a:p>
            <a:pPr marL="457200" marR="526415" lvl="0" indent="-457200" algn="l" rtl="0">
              <a:lnSpc>
                <a:spcPct val="150000"/>
              </a:lnSpc>
              <a:spcBef>
                <a:spcPts val="0"/>
              </a:spcBef>
              <a:spcAft>
                <a:spcPts val="0"/>
              </a:spcAft>
              <a:buClr>
                <a:schemeClr val="dk1"/>
              </a:buClr>
              <a:buSzPts val="2000"/>
              <a:buFont typeface="Play"/>
              <a:buAutoNum type="arabicPeriod" startAt="6"/>
            </a:pPr>
            <a:r>
              <a:rPr lang="en-IN" sz="2000" b="1">
                <a:latin typeface="Times New Roman"/>
                <a:ea typeface="Times New Roman"/>
                <a:cs typeface="Times New Roman"/>
                <a:sym typeface="Times New Roman"/>
              </a:rPr>
              <a:t>Substance abuse - What teachers should know: </a:t>
            </a:r>
            <a:r>
              <a:rPr lang="en-IN" sz="2000" b="1">
                <a:solidFill>
                  <a:srgbClr val="7030A0"/>
                </a:solidFill>
                <a:latin typeface="Times New Roman"/>
                <a:ea typeface="Times New Roman"/>
                <a:cs typeface="Times New Roman"/>
                <a:sym typeface="Times New Roman"/>
              </a:rPr>
              <a:t>Dr Chitra Dinakar Dr Shilpa C</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IN" sz="2000" b="1">
                <a:latin typeface="Times New Roman"/>
                <a:ea typeface="Times New Roman"/>
                <a:cs typeface="Times New Roman"/>
                <a:sym typeface="Times New Roman"/>
              </a:rPr>
              <a:t>Understanding Teen Sexuality: </a:t>
            </a:r>
            <a:r>
              <a:rPr lang="en-IN" sz="2000" b="1">
                <a:solidFill>
                  <a:srgbClr val="7030A0"/>
                </a:solidFill>
                <a:latin typeface="Times New Roman"/>
                <a:ea typeface="Times New Roman"/>
                <a:cs typeface="Times New Roman"/>
                <a:sym typeface="Times New Roman"/>
              </a:rPr>
              <a:t>Dr Himabindu Singh, Dr Sushma Kirtani</a:t>
            </a:r>
            <a:endParaRPr sz="2000" b="1">
              <a:solidFill>
                <a:srgbClr val="7030A0"/>
              </a:solidFill>
              <a:latin typeface="Times New Roman"/>
              <a:ea typeface="Times New Roman"/>
              <a:cs typeface="Times New Roman"/>
              <a:sym typeface="Times New Roman"/>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IN" sz="2000" b="1">
                <a:latin typeface="Times New Roman"/>
                <a:ea typeface="Times New Roman"/>
                <a:cs typeface="Times New Roman"/>
                <a:sym typeface="Times New Roman"/>
              </a:rPr>
              <a:t>Positive discipline</a:t>
            </a:r>
            <a:r>
              <a:rPr lang="en-IN" sz="2000" b="1">
                <a:solidFill>
                  <a:srgbClr val="7030A0"/>
                </a:solidFill>
                <a:latin typeface="Times New Roman"/>
                <a:ea typeface="Times New Roman"/>
                <a:cs typeface="Times New Roman"/>
                <a:sym typeface="Times New Roman"/>
              </a:rPr>
              <a:t>: Dr Shubhada Khirwadkar, Dr Kalyani Patra</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IN" sz="2000" b="1">
                <a:latin typeface="Times New Roman"/>
                <a:ea typeface="Times New Roman"/>
                <a:cs typeface="Times New Roman"/>
                <a:sym typeface="Times New Roman"/>
              </a:rPr>
              <a:t>Promote Healthy Life Style: </a:t>
            </a:r>
            <a:r>
              <a:rPr lang="en-IN" sz="2000" b="1">
                <a:solidFill>
                  <a:srgbClr val="7030A0"/>
                </a:solidFill>
                <a:latin typeface="Times New Roman"/>
                <a:ea typeface="Times New Roman"/>
                <a:cs typeface="Times New Roman"/>
                <a:sym typeface="Times New Roman"/>
              </a:rPr>
              <a:t>Dr Shamik Ghosh, Dr Shalini Bhasin</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IN" sz="2000" b="1">
                <a:latin typeface="Times New Roman"/>
                <a:ea typeface="Times New Roman"/>
                <a:cs typeface="Times New Roman"/>
                <a:sym typeface="Times New Roman"/>
              </a:rPr>
              <a:t>Communication Skills and self help: </a:t>
            </a:r>
            <a:r>
              <a:rPr lang="en-IN" sz="2000" b="1">
                <a:solidFill>
                  <a:srgbClr val="7030A0"/>
                </a:solidFill>
                <a:latin typeface="Times New Roman"/>
                <a:ea typeface="Times New Roman"/>
                <a:cs typeface="Times New Roman"/>
                <a:sym typeface="Times New Roman"/>
              </a:rPr>
              <a:t>Dr Nishikant Kotwal, Dr Chitra Kulkarni</a:t>
            </a:r>
            <a:endParaRPr/>
          </a:p>
          <a:p>
            <a:pPr marL="457200" marR="526415" lvl="0" indent="-457200" algn="l" rtl="0">
              <a:lnSpc>
                <a:spcPct val="150000"/>
              </a:lnSpc>
              <a:spcBef>
                <a:spcPts val="1000"/>
              </a:spcBef>
              <a:spcAft>
                <a:spcPts val="0"/>
              </a:spcAft>
              <a:buClr>
                <a:schemeClr val="dk1"/>
              </a:buClr>
              <a:buSzPts val="2000"/>
              <a:buFont typeface="Play"/>
              <a:buAutoNum type="arabicPeriod" startAt="6"/>
            </a:pPr>
            <a:r>
              <a:rPr lang="en-IN" sz="2000" b="1">
                <a:latin typeface="Times New Roman"/>
                <a:ea typeface="Times New Roman"/>
                <a:cs typeface="Times New Roman"/>
                <a:sym typeface="Times New Roman"/>
              </a:rPr>
              <a:t>Prevent , Empower , Stand Strong (self defense): </a:t>
            </a:r>
            <a:r>
              <a:rPr lang="en-IN" sz="2000" b="1">
                <a:solidFill>
                  <a:srgbClr val="7030A0"/>
                </a:solidFill>
                <a:latin typeface="Times New Roman"/>
                <a:ea typeface="Times New Roman"/>
                <a:cs typeface="Times New Roman"/>
                <a:sym typeface="Times New Roman"/>
              </a:rPr>
              <a:t>Dr. Jayashree Deshpande</a:t>
            </a:r>
            <a:endParaRPr/>
          </a:p>
          <a:p>
            <a:pPr marL="457200" lvl="0" indent="-330200" algn="l" rtl="0">
              <a:lnSpc>
                <a:spcPct val="90000"/>
              </a:lnSpc>
              <a:spcBef>
                <a:spcPts val="1000"/>
              </a:spcBef>
              <a:spcAft>
                <a:spcPts val="0"/>
              </a:spcAft>
              <a:buClr>
                <a:schemeClr val="dk1"/>
              </a:buClr>
              <a:buSzPts val="2000"/>
              <a:buFont typeface="Play"/>
              <a:buNone/>
            </a:pPr>
            <a:endParaRPr sz="2000"/>
          </a:p>
        </p:txBody>
      </p:sp>
      <p:sp>
        <p:nvSpPr>
          <p:cNvPr id="380" name="Google Shape;380;p7"/>
          <p:cNvSpPr txBox="1">
            <a:spLocks noGrp="1"/>
          </p:cNvSpPr>
          <p:nvPr>
            <p:ph type="ctrTitle"/>
          </p:nvPr>
        </p:nvSpPr>
        <p:spPr>
          <a:xfrm>
            <a:off x="1522300" y="608093"/>
            <a:ext cx="9144000" cy="10455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en-IN" b="1">
                <a:latin typeface="Times New Roman"/>
                <a:ea typeface="Times New Roman"/>
                <a:cs typeface="Times New Roman"/>
                <a:sym typeface="Times New Roman"/>
              </a:rPr>
              <a:t> </a:t>
            </a:r>
            <a:r>
              <a:rPr lang="en-IN" sz="4400" b="1">
                <a:latin typeface="Times New Roman"/>
                <a:ea typeface="Times New Roman"/>
                <a:cs typeface="Times New Roman"/>
                <a:sym typeface="Times New Roman"/>
              </a:rPr>
              <a:t>Topics &amp;Contributors</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6" name="Google Shape;386;p8"/>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7" name="Google Shape;387;p8"/>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88" name="Google Shape;388;p8"/>
          <p:cNvSpPr/>
          <p:nvPr/>
        </p:nvSpPr>
        <p:spPr>
          <a:xfrm>
            <a:off x="0" y="6347585"/>
            <a:ext cx="12192000" cy="393987"/>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F7F7F"/>
              </a:buClr>
              <a:buSzPts val="1800"/>
              <a:buFont typeface="Arial"/>
              <a:buNone/>
            </a:pPr>
            <a:r>
              <a:rPr lang="en-IN" sz="1800" b="0" i="0" u="none" strike="noStrike" cap="none">
                <a:solidFill>
                  <a:srgbClr val="7F7F7F"/>
                </a:solidFill>
                <a:latin typeface="Arial"/>
                <a:ea typeface="Arial"/>
                <a:cs typeface="Arial"/>
                <a:sym typeface="Arial"/>
              </a:rPr>
              <a:t>IAP-Adolescent Health Academy: T-TEACH MODULE</a:t>
            </a:r>
            <a:endParaRPr/>
          </a:p>
        </p:txBody>
      </p:sp>
      <p:pic>
        <p:nvPicPr>
          <p:cNvPr id="389" name="Google Shape;389;p8" descr="Pedicriticon Pune 2023"/>
          <p:cNvPicPr preferRelativeResize="0"/>
          <p:nvPr/>
        </p:nvPicPr>
        <p:blipFill rotWithShape="1">
          <a:blip r:embed="rId3">
            <a:alphaModFix/>
          </a:blip>
          <a:srcRect/>
          <a:stretch/>
        </p:blipFill>
        <p:spPr>
          <a:xfrm>
            <a:off x="547925" y="522029"/>
            <a:ext cx="1260000" cy="1260000"/>
          </a:xfrm>
          <a:prstGeom prst="rect">
            <a:avLst/>
          </a:prstGeom>
          <a:noFill/>
          <a:ln>
            <a:noFill/>
          </a:ln>
        </p:spPr>
      </p:pic>
      <p:pic>
        <p:nvPicPr>
          <p:cNvPr id="390" name="Google Shape;390;p8" descr="A logo with hands reaching out to a child&#10;&#10;Description automatically generated"/>
          <p:cNvPicPr preferRelativeResize="0"/>
          <p:nvPr/>
        </p:nvPicPr>
        <p:blipFill rotWithShape="1">
          <a:blip r:embed="rId4">
            <a:alphaModFix/>
          </a:blip>
          <a:srcRect/>
          <a:stretch/>
        </p:blipFill>
        <p:spPr>
          <a:xfrm>
            <a:off x="10519414" y="700200"/>
            <a:ext cx="900000" cy="900000"/>
          </a:xfrm>
          <a:prstGeom prst="rect">
            <a:avLst/>
          </a:prstGeom>
          <a:noFill/>
          <a:ln>
            <a:noFill/>
          </a:ln>
        </p:spPr>
      </p:pic>
      <p:sp>
        <p:nvSpPr>
          <p:cNvPr id="391" name="Google Shape;391;p8"/>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Calibri"/>
              <a:buNone/>
            </a:pPr>
            <a:r>
              <a:rPr lang="en-IN" sz="4400" b="0" i="0" u="none" strike="noStrike" cap="none">
                <a:solidFill>
                  <a:srgbClr val="000000"/>
                </a:solidFill>
                <a:latin typeface="Calibri"/>
                <a:ea typeface="Calibri"/>
                <a:cs typeface="Calibri"/>
                <a:sym typeface="Calibri"/>
              </a:rPr>
              <a:t>                            </a:t>
            </a:r>
            <a:r>
              <a:rPr lang="en-IN" sz="4400" b="1" i="0" u="none" strike="noStrike" cap="none">
                <a:solidFill>
                  <a:srgbClr val="000000"/>
                </a:solidFill>
                <a:latin typeface="Times New Roman"/>
                <a:ea typeface="Times New Roman"/>
                <a:cs typeface="Times New Roman"/>
                <a:sym typeface="Times New Roman"/>
              </a:rPr>
              <a:t>Reviewers</a:t>
            </a:r>
            <a:endParaRPr sz="4400" b="1" i="0" u="none" strike="noStrike" cap="none">
              <a:solidFill>
                <a:srgbClr val="000000"/>
              </a:solidFill>
              <a:latin typeface="Times New Roman"/>
              <a:ea typeface="Times New Roman"/>
              <a:cs typeface="Times New Roman"/>
              <a:sym typeface="Times New Roman"/>
            </a:endParaRPr>
          </a:p>
        </p:txBody>
      </p:sp>
      <p:sp>
        <p:nvSpPr>
          <p:cNvPr id="392" name="Google Shape;392;p8"/>
          <p:cNvSpPr txBo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Swati Bhave</a:t>
            </a:r>
            <a:endParaRPr sz="2400" b="1" i="0" u="none" strike="noStrike" cap="none">
              <a:solidFill>
                <a:srgbClr val="000000"/>
              </a:solidFill>
              <a:latin typeface="Times New Roman"/>
              <a:ea typeface="Times New Roman"/>
              <a:cs typeface="Times New Roman"/>
              <a:sym typeface="Times New Roman"/>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C P Bansal</a:t>
            </a:r>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Sukanta Chatterjee</a:t>
            </a:r>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Preeti Galagali</a:t>
            </a:r>
            <a:endParaRPr sz="2400" b="1" i="0" u="none" strike="noStrike" cap="none">
              <a:solidFill>
                <a:srgbClr val="000000"/>
              </a:solidFill>
              <a:latin typeface="Times New Roman"/>
              <a:ea typeface="Times New Roman"/>
              <a:cs typeface="Times New Roman"/>
              <a:sym typeface="Times New Roman"/>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Samir Shah</a:t>
            </a:r>
            <a:endParaRPr/>
          </a:p>
        </p:txBody>
      </p:sp>
      <p:sp>
        <p:nvSpPr>
          <p:cNvPr id="393" name="Google Shape;393;p8"/>
          <p:cNvSpPr txBox="1"/>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Piyali Bhattacharya</a:t>
            </a:r>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Atul Kanikar</a:t>
            </a:r>
            <a:endParaRPr sz="2400" b="1" i="0" u="none" strike="noStrike" cap="none">
              <a:solidFill>
                <a:srgbClr val="000000"/>
              </a:solidFill>
              <a:latin typeface="Times New Roman"/>
              <a:ea typeface="Times New Roman"/>
              <a:cs typeface="Times New Roman"/>
              <a:sym typeface="Times New Roman"/>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Atanu Bhadra</a:t>
            </a:r>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R G Patil</a:t>
            </a:r>
            <a:endParaRPr/>
          </a:p>
          <a:p>
            <a:pPr marL="228600" marR="0" lvl="0" indent="-228600" algn="l" rtl="0">
              <a:lnSpc>
                <a:spcPct val="90000"/>
              </a:lnSpc>
              <a:spcBef>
                <a:spcPts val="1000"/>
              </a:spcBef>
              <a:spcAft>
                <a:spcPts val="0"/>
              </a:spcAft>
              <a:buClr>
                <a:srgbClr val="000000"/>
              </a:buClr>
              <a:buSzPts val="2400"/>
              <a:buFont typeface="Arial"/>
              <a:buChar char="•"/>
            </a:pPr>
            <a:r>
              <a:rPr lang="en-IN" sz="2400" b="1" i="0" u="none" strike="noStrike" cap="none">
                <a:solidFill>
                  <a:srgbClr val="000000"/>
                </a:solidFill>
                <a:latin typeface="Times New Roman"/>
                <a:ea typeface="Times New Roman"/>
                <a:cs typeface="Times New Roman"/>
                <a:sym typeface="Times New Roman"/>
              </a:rPr>
              <a:t>Dr R N Sharma</a:t>
            </a:r>
            <a:endParaRPr/>
          </a:p>
          <a:p>
            <a:pPr marL="228600" marR="0" lvl="0" indent="-76200" algn="l" rtl="0">
              <a:lnSpc>
                <a:spcPct val="90000"/>
              </a:lnSpc>
              <a:spcBef>
                <a:spcPts val="1000"/>
              </a:spcBef>
              <a:spcAft>
                <a:spcPts val="0"/>
              </a:spcAft>
              <a:buClr>
                <a:schemeClr val="dk1"/>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rgbClr val="000000"/>
              </a:buClr>
              <a:buSzPts val="2400"/>
              <a:buFont typeface="Arial"/>
              <a:buNone/>
            </a:pPr>
            <a:r>
              <a:rPr lang="en-IN" sz="2400" b="1" i="0" u="none" strike="noStrike" cap="none">
                <a:solidFill>
                  <a:srgbClr val="000000"/>
                </a:solidFill>
                <a:latin typeface="Times New Roman"/>
                <a:ea typeface="Times New Roman"/>
                <a:cs typeface="Times New Roman"/>
                <a:sym typeface="Times New Roman"/>
              </a:rPr>
              <a:t> </a:t>
            </a:r>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Google Shape;399;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0" name="Google Shape;400;p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1" name="Google Shape;401;p9"/>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2" name="Google Shape;402;p9"/>
          <p:cNvSpPr txBox="1">
            <a:spLocks noGrp="1"/>
          </p:cNvSpPr>
          <p:nvPr>
            <p:ph type="ctrTitle"/>
          </p:nvPr>
        </p:nvSpPr>
        <p:spPr>
          <a:xfrm>
            <a:off x="1969192" y="1171255"/>
            <a:ext cx="7679775" cy="195930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8000"/>
              <a:buFont typeface="Play"/>
              <a:buNone/>
            </a:pPr>
            <a:r>
              <a:rPr lang="en-IN" sz="8000"/>
              <a:t>   </a:t>
            </a:r>
            <a:r>
              <a:rPr lang="en-IN" sz="4400" b="1">
                <a:latin typeface="Times New Roman"/>
                <a:ea typeface="Times New Roman"/>
                <a:cs typeface="Times New Roman"/>
                <a:sym typeface="Times New Roman"/>
              </a:rPr>
              <a:t>Substance Abuse</a:t>
            </a:r>
            <a:br>
              <a:rPr lang="en-IN" sz="4400" b="1">
                <a:latin typeface="Times New Roman"/>
                <a:ea typeface="Times New Roman"/>
                <a:cs typeface="Times New Roman"/>
                <a:sym typeface="Times New Roman"/>
              </a:rPr>
            </a:br>
            <a:r>
              <a:rPr lang="en-IN" sz="4400" b="1">
                <a:latin typeface="Times New Roman"/>
                <a:ea typeface="Times New Roman"/>
                <a:cs typeface="Times New Roman"/>
                <a:sym typeface="Times New Roman"/>
              </a:rPr>
              <a:t>          </a:t>
            </a:r>
            <a:r>
              <a:rPr lang="en-IN" sz="4000" b="1" i="1">
                <a:solidFill>
                  <a:srgbClr val="0070C0"/>
                </a:solidFill>
                <a:latin typeface="Times New Roman"/>
                <a:ea typeface="Times New Roman"/>
                <a:cs typeface="Times New Roman"/>
                <a:sym typeface="Times New Roman"/>
              </a:rPr>
              <a:t>What teachers should know?</a:t>
            </a:r>
            <a:endParaRPr/>
          </a:p>
        </p:txBody>
      </p:sp>
      <p:sp>
        <p:nvSpPr>
          <p:cNvPr id="403" name="Google Shape;403;p9"/>
          <p:cNvSpPr txBox="1">
            <a:spLocks noGrp="1"/>
          </p:cNvSpPr>
          <p:nvPr>
            <p:ph type="subTitle" idx="1"/>
          </p:nvPr>
        </p:nvSpPr>
        <p:spPr>
          <a:xfrm>
            <a:off x="2582412" y="3807432"/>
            <a:ext cx="7132335" cy="156775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IN" sz="2800">
                <a:latin typeface="Times New Roman"/>
                <a:ea typeface="Times New Roman"/>
                <a:cs typeface="Times New Roman"/>
                <a:sym typeface="Times New Roman"/>
              </a:rPr>
              <a:t>Dr Shilpa Chandrashekaraiah</a:t>
            </a:r>
            <a:endParaRPr sz="2800">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2800"/>
              <a:buNone/>
            </a:pPr>
            <a:r>
              <a:rPr lang="en-IN" sz="2800">
                <a:latin typeface="Times New Roman"/>
                <a:ea typeface="Times New Roman"/>
                <a:cs typeface="Times New Roman"/>
                <a:sym typeface="Times New Roman"/>
              </a:rPr>
              <a:t>Dr Chitra Dinakar</a:t>
            </a:r>
            <a:endParaRPr/>
          </a:p>
          <a:p>
            <a:pPr marL="0" lvl="0" indent="0" algn="ctr" rtl="0">
              <a:lnSpc>
                <a:spcPct val="90000"/>
              </a:lnSpc>
              <a:spcBef>
                <a:spcPts val="1000"/>
              </a:spcBef>
              <a:spcAft>
                <a:spcPts val="0"/>
              </a:spcAft>
              <a:buClr>
                <a:schemeClr val="dk1"/>
              </a:buClr>
              <a:buSzPts val="2800"/>
              <a:buNone/>
            </a:pPr>
            <a:endParaRPr sz="2800">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2400"/>
              <a:buNone/>
            </a:pPr>
            <a:endParaRPr/>
          </a:p>
        </p:txBody>
      </p:sp>
      <p:pic>
        <p:nvPicPr>
          <p:cNvPr id="404" name="Google Shape;404;p9" descr="Pedicriticon Pune 2023"/>
          <p:cNvPicPr preferRelativeResize="0"/>
          <p:nvPr/>
        </p:nvPicPr>
        <p:blipFill rotWithShape="1">
          <a:blip r:embed="rId3">
            <a:alphaModFix/>
          </a:blip>
          <a:srcRect/>
          <a:stretch/>
        </p:blipFill>
        <p:spPr>
          <a:xfrm>
            <a:off x="709193" y="673307"/>
            <a:ext cx="1260000" cy="1260000"/>
          </a:xfrm>
          <a:prstGeom prst="rect">
            <a:avLst/>
          </a:prstGeom>
          <a:noFill/>
          <a:ln>
            <a:noFill/>
          </a:ln>
        </p:spPr>
      </p:pic>
      <p:pic>
        <p:nvPicPr>
          <p:cNvPr id="405" name="Google Shape;405;p9" descr="A logo with hands reaching out to a child&#10;&#10;Description automatically generated"/>
          <p:cNvPicPr preferRelativeResize="0"/>
          <p:nvPr/>
        </p:nvPicPr>
        <p:blipFill rotWithShape="1">
          <a:blip r:embed="rId4">
            <a:alphaModFix/>
          </a:blip>
          <a:srcRect/>
          <a:stretch/>
        </p:blipFill>
        <p:spPr>
          <a:xfrm>
            <a:off x="10386326" y="767934"/>
            <a:ext cx="900000" cy="900000"/>
          </a:xfrm>
          <a:prstGeom prst="rect">
            <a:avLst/>
          </a:prstGeom>
          <a:noFill/>
          <a:ln>
            <a:noFill/>
          </a:ln>
        </p:spPr>
      </p:pic>
      <p:sp>
        <p:nvSpPr>
          <p:cNvPr id="406" name="Google Shape;406;p9"/>
          <p:cNvSpPr/>
          <p:nvPr/>
        </p:nvSpPr>
        <p:spPr>
          <a:xfrm>
            <a:off x="359596" y="6281190"/>
            <a:ext cx="11187231" cy="415944"/>
          </a:xfrm>
          <a:prstGeom prst="flowChartProcess">
            <a:avLst/>
          </a:prstGeom>
          <a:solidFill>
            <a:schemeClr val="lt1"/>
          </a:solidFill>
          <a:ln w="19050" cap="flat" cmpd="sng">
            <a:solidFill>
              <a:srgbClr val="0F9E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b="1" i="0" u="none" strike="noStrike" cap="none">
                <a:solidFill>
                  <a:srgbClr val="7F7F7F"/>
                </a:solidFill>
                <a:latin typeface="Arial"/>
                <a:ea typeface="Arial"/>
                <a:cs typeface="Arial"/>
                <a:sym typeface="Arial"/>
              </a:rPr>
              <a:t>IAP-Adolescent Health Academy: T-TEACH MODULE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0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3">
                                            <p:txEl>
                                              <p:pRg st="0" end="0"/>
                                            </p:txEl>
                                          </p:spTgt>
                                        </p:tgtEl>
                                        <p:attrNameLst>
                                          <p:attrName>style.visibility</p:attrName>
                                        </p:attrNameLst>
                                      </p:cBhvr>
                                      <p:to>
                                        <p:strVal val="visible"/>
                                      </p:to>
                                    </p:set>
                                    <p:animEffect transition="in" filter="fade">
                                      <p:cBhvr>
                                        <p:cTn id="12" dur="2000"/>
                                        <p:tgtEl>
                                          <p:spTgt spid="4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3">
                                            <p:txEl>
                                              <p:pRg st="1" end="1"/>
                                            </p:txEl>
                                          </p:spTgt>
                                        </p:tgtEl>
                                        <p:attrNameLst>
                                          <p:attrName>style.visibility</p:attrName>
                                        </p:attrNameLst>
                                      </p:cBhvr>
                                      <p:to>
                                        <p:strVal val="visible"/>
                                      </p:to>
                                    </p:set>
                                    <p:animEffect transition="in" filter="fade">
                                      <p:cBhvr>
                                        <p:cTn id="17" dur="2000"/>
                                        <p:tgtEl>
                                          <p:spTgt spid="4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3">
                                            <p:txEl>
                                              <p:pRg st="2" end="2"/>
                                            </p:txEl>
                                          </p:spTgt>
                                        </p:tgtEl>
                                        <p:attrNameLst>
                                          <p:attrName>style.visibility</p:attrName>
                                        </p:attrNameLst>
                                      </p:cBhvr>
                                      <p:to>
                                        <p:strVal val="visible"/>
                                      </p:to>
                                    </p:set>
                                    <p:animEffect transition="in" filter="fade">
                                      <p:cBhvr>
                                        <p:cTn id="22" dur="2000"/>
                                        <p:tgtEl>
                                          <p:spTgt spid="4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3">
                                            <p:txEl>
                                              <p:pRg st="3" end="3"/>
                                            </p:txEl>
                                          </p:spTgt>
                                        </p:tgtEl>
                                        <p:attrNameLst>
                                          <p:attrName>style.visibility</p:attrName>
                                        </p:attrNameLst>
                                      </p:cBhvr>
                                      <p:to>
                                        <p:strVal val="visible"/>
                                      </p:to>
                                    </p:set>
                                    <p:animEffect transition="in" filter="fade">
                                      <p:cBhvr>
                                        <p:cTn id="27" dur="2000"/>
                                        <p:tgtEl>
                                          <p:spTgt spid="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3739</Words>
  <Application>Microsoft Office PowerPoint</Application>
  <PresentationFormat>Widescreen</PresentationFormat>
  <Paragraphs>353</Paragraphs>
  <Slides>31</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Times New Roman</vt:lpstr>
      <vt:lpstr>Noto Sans Symbols</vt:lpstr>
      <vt:lpstr>Arial Black</vt:lpstr>
      <vt:lpstr>Arial</vt:lpstr>
      <vt:lpstr>Avenir</vt:lpstr>
      <vt:lpstr>Play</vt:lpstr>
      <vt:lpstr>Calibri</vt:lpstr>
      <vt:lpstr>3_Office Theme</vt:lpstr>
      <vt:lpstr>Office Theme</vt:lpstr>
      <vt:lpstr>1_Office Theme</vt:lpstr>
      <vt:lpstr>2_Office Theme</vt:lpstr>
      <vt:lpstr>T –Teach Module</vt:lpstr>
      <vt:lpstr>PowerPoint Presentation</vt:lpstr>
      <vt:lpstr>Concept</vt:lpstr>
      <vt:lpstr>PowerPoint Presentation</vt:lpstr>
      <vt:lpstr>T –Teach Module</vt:lpstr>
      <vt:lpstr> Topics &amp;Contributors</vt:lpstr>
      <vt:lpstr> Topics &amp;Contributors</vt:lpstr>
      <vt:lpstr>PowerPoint Presentation</vt:lpstr>
      <vt:lpstr>   Substance Abuse           What teachers should know?</vt:lpstr>
      <vt:lpstr> Learning objectives</vt:lpstr>
      <vt:lpstr>     What are Drugs?</vt:lpstr>
      <vt:lpstr>    Substances are divided into the  following categories:</vt:lpstr>
      <vt:lpstr>Substance use among adolescents (%): India (RKSK guidelines, Participant’s handbook, for Training of Medical Officers on Adolescent Friendly Health Services, Substance Misuse, 2014) </vt:lpstr>
      <vt:lpstr>  Why do teens try drugs?</vt:lpstr>
      <vt:lpstr>Why adolescents fall into the trap of Substance Misuse ?</vt:lpstr>
      <vt:lpstr>Harmful effects of Substance Misuse</vt:lpstr>
      <vt:lpstr>Red Flag Signs-Clues to Substance Misuse</vt:lpstr>
      <vt:lpstr>Stages of Drug Abuse</vt:lpstr>
      <vt:lpstr>Amar’s Story: An allrounder, he was not able to say no to his friends, tried alcohol and faced the consequences</vt:lpstr>
      <vt:lpstr>Sunil’s Story: A cricketer, started abusing drugs hoping to improve performance. Resulted in  a serious outcome</vt:lpstr>
      <vt:lpstr>ACTIVITY </vt:lpstr>
      <vt:lpstr>ROLE OF TEACHER..What can a teacher do ?</vt:lpstr>
      <vt:lpstr>Prevention of Substance use in children ROLE OF TEACHERS</vt:lpstr>
      <vt:lpstr>      Practicing refusing skills(NO) and assertiveness</vt:lpstr>
      <vt:lpstr>PowerPoint Presentation</vt:lpstr>
      <vt:lpstr>Simple Practical  Problem Solving :</vt:lpstr>
      <vt:lpstr>Prevention of Substance use in children ROLE OF SCHOOLS</vt:lpstr>
      <vt:lpstr>Next steps for severe addiction</vt:lpstr>
      <vt:lpstr>Pick the true statement</vt:lpstr>
      <vt:lpstr>Pick the wrong statement </vt:lpstr>
      <vt:lpstr>KEY MESSAGES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–Teach Module</dc:title>
  <dc:creator>ahasuratpresident</dc:creator>
  <cp:lastModifiedBy>Dr Kalyani Patra</cp:lastModifiedBy>
  <cp:revision>5</cp:revision>
  <dcterms:created xsi:type="dcterms:W3CDTF">2024-08-19T14:37:15Z</dcterms:created>
  <dcterms:modified xsi:type="dcterms:W3CDTF">2025-01-19T14:37:23Z</dcterms:modified>
</cp:coreProperties>
</file>