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5" r:id="rId1"/>
    <p:sldMasterId id="2147483699" r:id="rId2"/>
  </p:sldMasterIdLst>
  <p:notesMasterIdLst>
    <p:notesMasterId r:id="rId40"/>
  </p:notesMasterIdLst>
  <p:handoutMasterIdLst>
    <p:handoutMasterId r:id="rId41"/>
  </p:handoutMasterIdLst>
  <p:sldIdLst>
    <p:sldId id="1303" r:id="rId3"/>
    <p:sldId id="1219" r:id="rId4"/>
    <p:sldId id="1229" r:id="rId5"/>
    <p:sldId id="1220" r:id="rId6"/>
    <p:sldId id="1230" r:id="rId7"/>
    <p:sldId id="1233" r:id="rId8"/>
    <p:sldId id="1232" r:id="rId9"/>
    <p:sldId id="1234" r:id="rId10"/>
    <p:sldId id="1231" r:id="rId11"/>
    <p:sldId id="1280" r:id="rId12"/>
    <p:sldId id="1282" r:id="rId13"/>
    <p:sldId id="1281" r:id="rId14"/>
    <p:sldId id="1235" r:id="rId15"/>
    <p:sldId id="1283" r:id="rId16"/>
    <p:sldId id="1177" r:id="rId17"/>
    <p:sldId id="1286" r:id="rId18"/>
    <p:sldId id="1176" r:id="rId19"/>
    <p:sldId id="1285" r:id="rId20"/>
    <p:sldId id="1174" r:id="rId21"/>
    <p:sldId id="1173" r:id="rId22"/>
    <p:sldId id="1170" r:id="rId23"/>
    <p:sldId id="1288" r:id="rId24"/>
    <p:sldId id="1289" r:id="rId25"/>
    <p:sldId id="1296" r:id="rId26"/>
    <p:sldId id="1294" r:id="rId27"/>
    <p:sldId id="1295" r:id="rId28"/>
    <p:sldId id="1293" r:id="rId29"/>
    <p:sldId id="1292" r:id="rId30"/>
    <p:sldId id="1299" r:id="rId31"/>
    <p:sldId id="1291" r:id="rId32"/>
    <p:sldId id="1297" r:id="rId33"/>
    <p:sldId id="1298" r:id="rId34"/>
    <p:sldId id="1290" r:id="rId35"/>
    <p:sldId id="1302" r:id="rId36"/>
    <p:sldId id="1301" r:id="rId37"/>
    <p:sldId id="1300" r:id="rId38"/>
    <p:sldId id="1287" r:id="rId39"/>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w+QDRTnE6xqluzM7oewqw==" hashData="Za2elSLj8HnJipeaZOTw9o8cRC5vE7bmkck52LJ4SCi+85DkEpEuyMKy4lZTDAZjqL5EXw1NELVFSh0h0Xqil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eta Bansal" initials="GB" lastIdx="3" clrIdx="0">
    <p:extLst>
      <p:ext uri="{19B8F6BF-5375-455C-9EA6-DF929625EA0E}">
        <p15:presenceInfo xmlns:p15="http://schemas.microsoft.com/office/powerpoint/2012/main" userId="cc23297c116481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3422"/>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7" autoAdjust="0"/>
    <p:restoredTop sz="86308" autoAdjust="0"/>
  </p:normalViewPr>
  <p:slideViewPr>
    <p:cSldViewPr snapToGrid="0">
      <p:cViewPr varScale="1">
        <p:scale>
          <a:sx n="37" d="100"/>
          <a:sy n="37" d="100"/>
        </p:scale>
        <p:origin x="657" y="12"/>
      </p:cViewPr>
      <p:guideLst/>
    </p:cSldViewPr>
  </p:slideViewPr>
  <p:notesTextViewPr>
    <p:cViewPr>
      <p:scale>
        <a:sx n="125" d="100"/>
        <a:sy n="125" d="100"/>
      </p:scale>
      <p:origin x="0" y="0"/>
    </p:cViewPr>
  </p:notesTextViewPr>
  <p:notesViewPr>
    <p:cSldViewPr snapToGrid="0">
      <p:cViewPr varScale="1">
        <p:scale>
          <a:sx n="86" d="100"/>
          <a:sy n="86"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40985B-237A-2991-F005-C4D0CAEFBD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91C7F226-CB8D-3843-04CA-C454E48FBB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D124F6-E247-4623-B74D-FE5AA78C5408}" type="datetimeFigureOut">
              <a:rPr lang="en-IN" smtClean="0"/>
              <a:t>19-01-2025</a:t>
            </a:fld>
            <a:endParaRPr lang="en-IN"/>
          </a:p>
        </p:txBody>
      </p:sp>
      <p:sp>
        <p:nvSpPr>
          <p:cNvPr id="4" name="Footer Placeholder 3">
            <a:extLst>
              <a:ext uri="{FF2B5EF4-FFF2-40B4-BE49-F238E27FC236}">
                <a16:creationId xmlns:a16="http://schemas.microsoft.com/office/drawing/2014/main" id="{9EBB675A-8B66-D136-89BC-0A2C60326E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1A4214EB-8919-6D48-19B5-5F1E0413E2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BB0B46-BC53-4C2C-910A-33896508AFCE}" type="slidenum">
              <a:rPr lang="en-IN" smtClean="0"/>
              <a:t>‹#›</a:t>
            </a:fld>
            <a:endParaRPr lang="en-IN"/>
          </a:p>
        </p:txBody>
      </p:sp>
    </p:spTree>
    <p:extLst>
      <p:ext uri="{BB962C8B-B14F-4D97-AF65-F5344CB8AC3E}">
        <p14:creationId xmlns:p14="http://schemas.microsoft.com/office/powerpoint/2010/main" val="3414863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Betty_Kitchener"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n.wikipedia.org/wiki/Anthony_Jor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Mental_health"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E86EA-91E9-76AC-0B1B-2B1DA0061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AC0F9-9768-BC7C-A53F-42A8AD90E7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9F755A-1197-E266-70D8-3E2052B0A5E1}"/>
              </a:ext>
            </a:extLst>
          </p:cNvPr>
          <p:cNvSpPr>
            <a:spLocks noGrp="1"/>
          </p:cNvSpPr>
          <p:nvPr>
            <p:ph type="body" idx="1"/>
          </p:nvPr>
        </p:nvSpPr>
        <p:spPr/>
        <p:txBody>
          <a:bodyPr/>
          <a:lstStyle/>
          <a:p>
            <a:endParaRPr lang="en-IN" dirty="0"/>
          </a:p>
          <a:p>
            <a:endParaRPr lang="en-IN" dirty="0"/>
          </a:p>
          <a:p>
            <a:r>
              <a:rPr lang="en-IN" dirty="0"/>
              <a:t>This slide tells us a very important fact. Teachers are the pillars behind a child’s progress and mental health as well. </a:t>
            </a:r>
          </a:p>
          <a:p>
            <a:r>
              <a:rPr lang="en-IN" dirty="0"/>
              <a:t> If teachers are trained to identify and timely handle the mental health issues of their students, many lives can be improved, and at times even saved, by timely identification and prompt referral to an adolescent </a:t>
            </a:r>
            <a:r>
              <a:rPr lang="en-IN" dirty="0" err="1"/>
              <a:t>pediatrician</a:t>
            </a:r>
            <a:r>
              <a:rPr lang="en-IN" dirty="0"/>
              <a:t>, who are especially trained to handle these problems.</a:t>
            </a:r>
          </a:p>
          <a:p>
            <a:r>
              <a:rPr lang="en-IN" dirty="0"/>
              <a:t>The objective of this presentation is to provide teachers with some basic facts about the Mental Health Spectrum. What does it mean. In which part of the spectrum their students should fall? How to know if a child is no more in the healthy mental spectrum?</a:t>
            </a:r>
          </a:p>
          <a:p>
            <a:endParaRPr lang="en-IN" dirty="0"/>
          </a:p>
          <a:p>
            <a:r>
              <a:rPr lang="en-IN" dirty="0"/>
              <a:t>Another objective is to give the teachers an idea, about what issues could be behind the silently suffering teens, who fail to seek help.</a:t>
            </a:r>
          </a:p>
          <a:p>
            <a:r>
              <a:rPr lang="en-IN" dirty="0"/>
              <a:t> The objective of this presentation is to help teachers identify early, also intervene to a certain extent, to help their  student, and then to refer them appropriately.</a:t>
            </a:r>
          </a:p>
          <a:p>
            <a:endParaRPr lang="en-IN" dirty="0"/>
          </a:p>
          <a:p>
            <a:r>
              <a:rPr lang="en-IN" dirty="0"/>
              <a:t>How teachers can intervene, will be covered in the  later part which tells us about the Mental Health First Aid, what it is and how to provide it at the earliest possible, even before za professional help can be arranged.</a:t>
            </a:r>
          </a:p>
          <a:p>
            <a:endParaRPr lang="en-IN" dirty="0"/>
          </a:p>
        </p:txBody>
      </p:sp>
    </p:spTree>
    <p:extLst>
      <p:ext uri="{BB962C8B-B14F-4D97-AF65-F5344CB8AC3E}">
        <p14:creationId xmlns:p14="http://schemas.microsoft.com/office/powerpoint/2010/main" val="3972923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No Notes:  Read case directly from the slide</a:t>
            </a:r>
          </a:p>
          <a:p>
            <a:endParaRPr lang="en-IN" dirty="0"/>
          </a:p>
          <a:p>
            <a:r>
              <a:rPr lang="en-IN" dirty="0"/>
              <a:t>An alert and prompt teacher was able to help an adolescent in recovering from early signs of Depression.  </a:t>
            </a:r>
          </a:p>
          <a:p>
            <a:endParaRPr lang="en-IN" dirty="0"/>
          </a:p>
          <a:p>
            <a:r>
              <a:rPr lang="en-IN" dirty="0"/>
              <a:t>She noticed the changes, talked to the boy, felt something was wrong, involved the mother, and advised her to take help from experts.</a:t>
            </a:r>
          </a:p>
          <a:p>
            <a:endParaRPr lang="en-IN" dirty="0"/>
          </a:p>
          <a:p>
            <a:r>
              <a:rPr lang="en-IN" dirty="0"/>
              <a:t>A life could be saved, from going down hill  and the student was helped from going into severe depression. </a:t>
            </a:r>
          </a:p>
          <a:p>
            <a:r>
              <a:rPr lang="en-IN" dirty="0"/>
              <a:t>By good treatment, he was able to recover, catch up with his studies, and later this boy went on and got selected in the JEE exams.</a:t>
            </a:r>
          </a:p>
          <a:p>
            <a:r>
              <a:rPr lang="en-IN" dirty="0"/>
              <a:t> Today he is doing well in his profession as well as his family, and knows that there is help available,  if any such stressful  things come up again in his life.</a:t>
            </a:r>
          </a:p>
          <a:p>
            <a:endParaRPr lang="en-IN" dirty="0"/>
          </a:p>
        </p:txBody>
      </p:sp>
    </p:spTree>
    <p:extLst>
      <p:ext uri="{BB962C8B-B14F-4D97-AF65-F5344CB8AC3E}">
        <p14:creationId xmlns:p14="http://schemas.microsoft.com/office/powerpoint/2010/main" val="1930504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  Depression may present in the form of many symptoms. But the first two of these, are almost always there. Key Features of Depression:</a:t>
            </a:r>
          </a:p>
          <a:p>
            <a:endParaRPr lang="en-IN" dirty="0"/>
          </a:p>
          <a:p>
            <a:pPr marL="457200" indent="-457200">
              <a:buAutoNum type="arabicPeriod"/>
            </a:pPr>
            <a:r>
              <a:rPr lang="en-IN" b="1" dirty="0"/>
              <a:t>Mood:  The person suffering from depression, feels intensely sad,  very anxious, a feeling of emptiness, pessimism, on most of the days, for a prolonged period of time, at least for two weeks.</a:t>
            </a:r>
          </a:p>
          <a:p>
            <a:pPr marL="457200" indent="-457200">
              <a:buAutoNum type="arabicPeriod"/>
            </a:pPr>
            <a:r>
              <a:rPr lang="en-IN" b="1" dirty="0"/>
              <a:t>Activities:  The person is no more interested in doing the activities, which were previously pleasurable to him, for example, he may have been playing Badminton with friends, or some other sport, other hobbies, like music, or painting or drawing. But now, refuses to go out and play with them.</a:t>
            </a:r>
          </a:p>
          <a:p>
            <a:pPr marL="457200" indent="-457200">
              <a:buAutoNum type="arabicPeriod"/>
            </a:pPr>
            <a:r>
              <a:rPr lang="en-IN" b="1" dirty="0" err="1"/>
              <a:t>Behavior</a:t>
            </a:r>
            <a:r>
              <a:rPr lang="en-IN" b="1" dirty="0"/>
              <a:t>:   </a:t>
            </a:r>
            <a:r>
              <a:rPr lang="en-IN" dirty="0"/>
              <a:t>There are changes in their </a:t>
            </a:r>
            <a:r>
              <a:rPr lang="en-IN" dirty="0" err="1"/>
              <a:t>behavior</a:t>
            </a:r>
            <a:r>
              <a:rPr lang="en-IN" dirty="0"/>
              <a:t>, and they are irritable, restless, and may  get angry easily.</a:t>
            </a:r>
          </a:p>
          <a:p>
            <a:pPr marL="457200" indent="-457200">
              <a:buAutoNum type="arabicPeriod"/>
            </a:pPr>
            <a:r>
              <a:rPr lang="en-IN" b="1" dirty="0"/>
              <a:t>Energy: </a:t>
            </a:r>
            <a:r>
              <a:rPr lang="en-IN" dirty="0"/>
              <a:t>A person in Depression may say, that he doesn’t have any energy at all.</a:t>
            </a:r>
          </a:p>
          <a:p>
            <a:pPr marL="457200" indent="-457200">
              <a:buAutoNum type="arabicPeriod"/>
            </a:pPr>
            <a:r>
              <a:rPr lang="en-IN" b="1" dirty="0"/>
              <a:t>Sleep:</a:t>
            </a:r>
            <a:r>
              <a:rPr lang="en-IN" dirty="0"/>
              <a:t> Their sleep is affected, they may not be able to sleep at all, or they may wake up too early, and then be unable to sleep after that. Sometimes, they may even oversleep.</a:t>
            </a:r>
          </a:p>
          <a:p>
            <a:pPr marL="457200" indent="-457200">
              <a:buAutoNum type="arabicPeriod"/>
            </a:pPr>
            <a:r>
              <a:rPr lang="en-IN" b="1" dirty="0"/>
              <a:t>Appetite:   </a:t>
            </a:r>
            <a:r>
              <a:rPr lang="en-IN" dirty="0"/>
              <a:t>They also experience changes in their appetite, they may not feel at all hungry, may not eat at all, and even lose weight. But at times they may start to eat more.</a:t>
            </a:r>
          </a:p>
          <a:p>
            <a:pPr marL="457200" indent="-457200">
              <a:buAutoNum type="arabicPeriod"/>
            </a:pPr>
            <a:r>
              <a:rPr lang="en-IN" b="1" dirty="0"/>
              <a:t>Concentration:  </a:t>
            </a:r>
            <a:r>
              <a:rPr lang="en-IN" dirty="0"/>
              <a:t>A person in Depression has difficulty in concentrating on their work and may even complain of memory loss, or unable to memorise things, which they could do well before.</a:t>
            </a:r>
          </a:p>
          <a:p>
            <a:pPr marL="457200" indent="-457200">
              <a:buAutoNum type="arabicPeriod"/>
            </a:pPr>
            <a:r>
              <a:rPr lang="en-IN" dirty="0"/>
              <a:t>Then there are some other symptoms: feelings of hopelessness, worthlessness, helplessness, which may drive them towards suicidal ideations, or thoughts.</a:t>
            </a:r>
          </a:p>
          <a:p>
            <a:pPr marL="457200" indent="-457200">
              <a:buAutoNum type="arabicPeriod"/>
            </a:pPr>
            <a:r>
              <a:rPr lang="en-IN" dirty="0"/>
              <a:t>A depressed person may complain of body aches, or pains which cannot be explained by any other pathological disease process. </a:t>
            </a:r>
          </a:p>
          <a:p>
            <a:pPr marL="457200" indent="-457200">
              <a:buAutoNum type="arabicPeriod"/>
            </a:pPr>
            <a:endParaRPr lang="en-IN" dirty="0"/>
          </a:p>
          <a:p>
            <a:pPr marL="457200" indent="-457200">
              <a:buAutoNum type="arabicPeriod"/>
            </a:pPr>
            <a:r>
              <a:rPr lang="en-IN" b="1" dirty="0"/>
              <a:t>To Identify a person with having Depression, the above symptoms should have persisted for a period of at least 2 weeks, and should not be explainable by any other disease, or substance abuse.</a:t>
            </a:r>
          </a:p>
          <a:p>
            <a:pPr marL="457200" indent="-457200">
              <a:buAutoNum type="arabicPeriod"/>
            </a:pPr>
            <a:endParaRPr lang="en-IN" b="1" dirty="0"/>
          </a:p>
          <a:p>
            <a:pPr marL="457200" indent="-457200">
              <a:buAutoNum type="arabicPeriod"/>
            </a:pPr>
            <a:endParaRPr lang="en-IN" dirty="0"/>
          </a:p>
        </p:txBody>
      </p:sp>
    </p:spTree>
    <p:extLst>
      <p:ext uri="{BB962C8B-B14F-4D97-AF65-F5344CB8AC3E}">
        <p14:creationId xmlns:p14="http://schemas.microsoft.com/office/powerpoint/2010/main" val="126352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We have lately been hearing a lot about cases of suicide, especially from the coaching hubs of the country. The News papers are full of such news! </a:t>
            </a:r>
          </a:p>
          <a:p>
            <a:r>
              <a:rPr lang="en-IN" dirty="0"/>
              <a:t> Most of these are adolescents, who could not cope up with the stress of studies, or broken relationships.</a:t>
            </a:r>
          </a:p>
          <a:p>
            <a:r>
              <a:rPr lang="en-IN" dirty="0"/>
              <a:t> Adolescents suffering from depression may start thinking of suicide.  Some of them may actually go through with it. </a:t>
            </a:r>
          </a:p>
          <a:p>
            <a:endParaRPr lang="en-IN" dirty="0"/>
          </a:p>
          <a:p>
            <a:r>
              <a:rPr lang="en-IN" b="1" dirty="0"/>
              <a:t>Teachers again have a very  important role in timely detection, and must be aware of the Red Flag Signs, by which they can quickly be alerted themselves. </a:t>
            </a:r>
          </a:p>
          <a:p>
            <a:endParaRPr lang="en-IN" b="1" dirty="0"/>
          </a:p>
          <a:p>
            <a:r>
              <a:rPr lang="en-IN" dirty="0"/>
              <a:t>Case- Read directly from the slide.</a:t>
            </a:r>
          </a:p>
          <a:p>
            <a:endParaRPr lang="en-IN" dirty="0"/>
          </a:p>
          <a:p>
            <a:r>
              <a:rPr lang="en-IN" b="1" dirty="0"/>
              <a:t>This episode highlights, what teachers can really do, by just guiding the children and telling them what they can do as friends, and by referring the adolescent for timely help. In this case the teacher had also set up an appointment with the professional.</a:t>
            </a:r>
          </a:p>
        </p:txBody>
      </p:sp>
    </p:spTree>
    <p:extLst>
      <p:ext uri="{BB962C8B-B14F-4D97-AF65-F5344CB8AC3E}">
        <p14:creationId xmlns:p14="http://schemas.microsoft.com/office/powerpoint/2010/main" val="218577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CD365-6538-E9D2-8766-92FEB82C7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A61D9-6956-522C-8EA6-B9F8FCF611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645BA4-13E1-CC6C-6F31-3BCAFCD485C7}"/>
              </a:ext>
            </a:extLst>
          </p:cNvPr>
          <p:cNvSpPr>
            <a:spLocks noGrp="1"/>
          </p:cNvSpPr>
          <p:nvPr>
            <p:ph type="body" idx="1"/>
          </p:nvPr>
        </p:nvSpPr>
        <p:spPr/>
        <p:txBody>
          <a:bodyPr/>
          <a:lstStyle/>
          <a:p>
            <a:r>
              <a:rPr lang="en-IN" b="1" dirty="0"/>
              <a:t>So, What are the Red Flag Signs of Suicidal Ideation?</a:t>
            </a:r>
          </a:p>
          <a:p>
            <a:endParaRPr lang="en-IN" dirty="0"/>
          </a:p>
          <a:p>
            <a:r>
              <a:rPr lang="en-IN" b="1" dirty="0"/>
              <a:t>You can Remember them with the help of a </a:t>
            </a:r>
            <a:r>
              <a:rPr lang="en-IN" b="1" dirty="0" err="1"/>
              <a:t>Pnemonic</a:t>
            </a:r>
            <a:r>
              <a:rPr lang="en-IN" b="1" dirty="0"/>
              <a:t>_ IS PATH WARM.</a:t>
            </a:r>
          </a:p>
          <a:p>
            <a:r>
              <a:rPr lang="en-IN" dirty="0"/>
              <a:t>Where I stands for Ideation. </a:t>
            </a:r>
          </a:p>
          <a:p>
            <a:endParaRPr lang="en-IN" dirty="0"/>
          </a:p>
          <a:p>
            <a:r>
              <a:rPr lang="en-IN" b="1" dirty="0"/>
              <a:t>I-</a:t>
            </a:r>
            <a:r>
              <a:rPr lang="en-IN" dirty="0"/>
              <a:t>The person thinking about suicide may leave cues while talking, or by writing somewhere, or posting online, about  their thoughts for dying. </a:t>
            </a:r>
          </a:p>
          <a:p>
            <a:endParaRPr lang="en-IN" dirty="0"/>
          </a:p>
          <a:p>
            <a:r>
              <a:rPr lang="en-IN" b="1" dirty="0"/>
              <a:t>S</a:t>
            </a:r>
            <a:r>
              <a:rPr lang="en-IN" dirty="0"/>
              <a:t>- Substance Abuse can be a very important reason, which should alert you.</a:t>
            </a:r>
          </a:p>
          <a:p>
            <a:endParaRPr lang="en-IN" dirty="0"/>
          </a:p>
          <a:p>
            <a:r>
              <a:rPr lang="en-IN" b="1" dirty="0"/>
              <a:t>P- </a:t>
            </a:r>
            <a:r>
              <a:rPr lang="en-IN" dirty="0"/>
              <a:t>The person starts feeling as if there is no purpose to his life.</a:t>
            </a:r>
          </a:p>
          <a:p>
            <a:endParaRPr lang="en-IN" dirty="0"/>
          </a:p>
          <a:p>
            <a:r>
              <a:rPr lang="en-IN" b="1" dirty="0"/>
              <a:t>A</a:t>
            </a:r>
            <a:r>
              <a:rPr lang="en-IN" dirty="0"/>
              <a:t>- Anxiety symptoms may be so intense that the person can bear it no longer, and wishes to end life.</a:t>
            </a:r>
          </a:p>
          <a:p>
            <a:endParaRPr lang="en-IN" dirty="0"/>
          </a:p>
          <a:p>
            <a:r>
              <a:rPr lang="en-IN" b="1" dirty="0"/>
              <a:t>T</a:t>
            </a:r>
            <a:r>
              <a:rPr lang="en-IN" dirty="0"/>
              <a:t>- The person feels trapped in a situation, that only dying can solve in their mind.</a:t>
            </a:r>
          </a:p>
          <a:p>
            <a:r>
              <a:rPr lang="en-IN" b="1" dirty="0"/>
              <a:t>W</a:t>
            </a:r>
            <a:r>
              <a:rPr lang="en-IN" dirty="0"/>
              <a:t>-They tend to withdraw themselves from their family and friends.</a:t>
            </a:r>
          </a:p>
          <a:p>
            <a:endParaRPr lang="en-IN" dirty="0"/>
          </a:p>
          <a:p>
            <a:r>
              <a:rPr lang="en-IN" dirty="0"/>
              <a:t>They get</a:t>
            </a:r>
          </a:p>
          <a:p>
            <a:r>
              <a:rPr lang="en-IN" b="1" dirty="0"/>
              <a:t> A</a:t>
            </a:r>
            <a:r>
              <a:rPr lang="en-IN" dirty="0"/>
              <a:t>ngry quickly, and start behaving </a:t>
            </a:r>
          </a:p>
          <a:p>
            <a:r>
              <a:rPr lang="en-IN" b="1" dirty="0"/>
              <a:t>R</a:t>
            </a:r>
            <a:r>
              <a:rPr lang="en-IN" dirty="0"/>
              <a:t>ecklessly. and sudden </a:t>
            </a:r>
          </a:p>
          <a:p>
            <a:r>
              <a:rPr lang="en-IN" b="1" dirty="0"/>
              <a:t>M</a:t>
            </a:r>
            <a:r>
              <a:rPr lang="en-IN" dirty="0"/>
              <a:t>ood changes can be noticed in their changed personality.</a:t>
            </a:r>
          </a:p>
          <a:p>
            <a:endParaRPr lang="en-IN" dirty="0"/>
          </a:p>
        </p:txBody>
      </p:sp>
    </p:spTree>
    <p:extLst>
      <p:ext uri="{BB962C8B-B14F-4D97-AF65-F5344CB8AC3E}">
        <p14:creationId xmlns:p14="http://schemas.microsoft.com/office/powerpoint/2010/main" val="309860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B3DBB-0FC7-3C07-7B74-5F5F8891F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C91B1-59FF-00AD-9C5E-65DD76C263E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EFEA095-E9CE-E9B1-F02B-305145B53E18}"/>
              </a:ext>
            </a:extLst>
          </p:cNvPr>
          <p:cNvSpPr>
            <a:spLocks noGrp="1"/>
          </p:cNvSpPr>
          <p:nvPr>
            <p:ph type="body" idx="1"/>
          </p:nvPr>
        </p:nvSpPr>
        <p:spPr/>
        <p:txBody>
          <a:bodyPr/>
          <a:lstStyle/>
          <a:p>
            <a:r>
              <a:rPr lang="en-US" sz="2400" dirty="0"/>
              <a:t>This is a slide –can be read as it is.  Actually it is joining slide between  1</a:t>
            </a:r>
            <a:r>
              <a:rPr lang="en-US" sz="2400" baseline="30000" dirty="0"/>
              <a:t>st</a:t>
            </a:r>
            <a:r>
              <a:rPr lang="en-US" sz="2400" dirty="0"/>
              <a:t> &amp; 2</a:t>
            </a:r>
            <a:r>
              <a:rPr lang="en-US" sz="2400" baseline="30000" dirty="0"/>
              <a:t>nd</a:t>
            </a:r>
            <a:r>
              <a:rPr lang="en-US" sz="2400" dirty="0"/>
              <a:t> half of presentation.</a:t>
            </a:r>
            <a:r>
              <a:rPr lang="en-US" sz="2400" dirty="0">
                <a:highlight>
                  <a:srgbClr val="FFFFFF"/>
                </a:highlight>
                <a:latin typeface="Times New Roman" panose="02020603050405020304" pitchFamily="18" charset="0"/>
                <a:cs typeface="Times New Roman" panose="02020603050405020304" pitchFamily="18" charset="0"/>
              </a:rPr>
              <a:t> The</a:t>
            </a:r>
            <a:r>
              <a:rPr lang="en-US" sz="2400" dirty="0">
                <a:highlight>
                  <a:srgbClr val="FFFFFF"/>
                </a:highlight>
                <a:latin typeface="Arial" panose="020B0604020202020204" pitchFamily="34" charset="0"/>
                <a:cs typeface="Arial" panose="020B0604020202020204" pitchFamily="34" charset="0"/>
              </a:rPr>
              <a:t> </a:t>
            </a:r>
            <a:r>
              <a:rPr lang="en-US" sz="2400" dirty="0">
                <a:highlight>
                  <a:srgbClr val="FFFFFF"/>
                </a:highlight>
                <a:latin typeface="+mj-lt"/>
                <a:cs typeface="Times New Roman" panose="02020603050405020304" pitchFamily="18" charset="0"/>
              </a:rPr>
              <a:t>first mental health first aid training program was developed in Australia in 2001 by a research team led by </a:t>
            </a:r>
            <a:r>
              <a:rPr lang="en-US" sz="2400" dirty="0">
                <a:highlight>
                  <a:srgbClr val="FFFFFF"/>
                </a:highlight>
                <a:latin typeface="+mj-lt"/>
                <a:cs typeface="Times New Roman" panose="02020603050405020304" pitchFamily="18" charset="0"/>
                <a:hlinkClick r:id="rId3" tooltip="Betty Kitchener">
                  <a:extLst>
                    <a:ext uri="{A12FA001-AC4F-418D-AE19-62706E023703}">
                      <ahyp:hlinkClr xmlns:ahyp="http://schemas.microsoft.com/office/drawing/2018/hyperlinkcolor" val="tx"/>
                    </a:ext>
                  </a:extLst>
                </a:hlinkClick>
              </a:rPr>
              <a:t>Betty Kitchener</a:t>
            </a:r>
            <a:r>
              <a:rPr lang="en-US" sz="2400" dirty="0">
                <a:highlight>
                  <a:srgbClr val="FFFFFF"/>
                </a:highlight>
                <a:latin typeface="+mj-lt"/>
                <a:cs typeface="Times New Roman" panose="02020603050405020304" pitchFamily="18" charset="0"/>
              </a:rPr>
              <a:t> and </a:t>
            </a:r>
            <a:r>
              <a:rPr lang="en-US" sz="2400" u="sng" dirty="0">
                <a:highlight>
                  <a:srgbClr val="FFFFFF"/>
                </a:highlight>
                <a:latin typeface="+mj-lt"/>
                <a:cs typeface="Times New Roman" panose="02020603050405020304" pitchFamily="18" charset="0"/>
                <a:hlinkClick r:id="rId4">
                  <a:extLst>
                    <a:ext uri="{A12FA001-AC4F-418D-AE19-62706E023703}">
                      <ahyp:hlinkClr xmlns:ahyp="http://schemas.microsoft.com/office/drawing/2018/hyperlinkcolor" val="tx"/>
                    </a:ext>
                  </a:extLst>
                </a:hlinkClick>
              </a:rPr>
              <a:t>Anthony</a:t>
            </a:r>
            <a:r>
              <a:rPr lang="en-US" sz="2400" dirty="0">
                <a:highlight>
                  <a:srgbClr val="FFFFFF"/>
                </a:highlight>
                <a:latin typeface="+mj-lt"/>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2400" dirty="0" err="1">
                <a:highlight>
                  <a:srgbClr val="FFFFFF"/>
                </a:highlight>
                <a:latin typeface="+mj-lt"/>
                <a:cs typeface="Times New Roman" panose="02020603050405020304" pitchFamily="18" charset="0"/>
                <a:hlinkClick r:id="rId4">
                  <a:extLst>
                    <a:ext uri="{A12FA001-AC4F-418D-AE19-62706E023703}">
                      <ahyp:hlinkClr xmlns:ahyp="http://schemas.microsoft.com/office/drawing/2018/hyperlinkcolor" val="tx"/>
                    </a:ext>
                  </a:extLst>
                </a:hlinkClick>
              </a:rPr>
              <a:t>Jorm</a:t>
            </a:r>
            <a:r>
              <a:rPr lang="en-US" sz="2400" b="0" i="0" dirty="0">
                <a:effectLst/>
                <a:highlight>
                  <a:srgbClr val="FFFFFF"/>
                </a:highlight>
                <a:latin typeface="+mj-lt"/>
                <a:cs typeface="Times New Roman" panose="02020603050405020304" pitchFamily="18" charset="0"/>
              </a:rPr>
              <a:t>.</a:t>
            </a:r>
          </a:p>
          <a:p>
            <a:pPr marL="0" indent="0">
              <a:buNone/>
            </a:pPr>
            <a:endParaRPr lang="en-US" sz="2400" b="0" i="0" dirty="0">
              <a:effectLst/>
              <a:highlight>
                <a:srgbClr val="FFFFFF"/>
              </a:highlight>
              <a:latin typeface="+mj-lt"/>
              <a:cs typeface="Times New Roman" panose="02020603050405020304" pitchFamily="18" charset="0"/>
            </a:endParaRPr>
          </a:p>
          <a:p>
            <a:pPr marL="0" indent="0">
              <a:buNone/>
            </a:pPr>
            <a:r>
              <a:rPr lang="en-US" sz="2400" dirty="0">
                <a:highlight>
                  <a:srgbClr val="FFFFFF"/>
                </a:highlight>
                <a:latin typeface="+mj-lt"/>
                <a:cs typeface="Times New Roman" panose="02020603050405020304" pitchFamily="18" charset="0"/>
              </a:rPr>
              <a:t>The program was created to teach members of the general public how 	to provide initial support to people experiencing mental health problems, as well as to connect them with appropriate professional help and community resources.</a:t>
            </a:r>
          </a:p>
          <a:p>
            <a:endParaRPr lang="en-US" sz="2400" dirty="0">
              <a:highlight>
                <a:srgbClr val="FFFFFF"/>
              </a:highlight>
              <a:latin typeface="+mj-lt"/>
              <a:cs typeface="Times New Roman" panose="02020603050405020304" pitchFamily="18" charset="0"/>
            </a:endParaRPr>
          </a:p>
          <a:p>
            <a:pPr algn="l"/>
            <a:r>
              <a:rPr lang="en-US" sz="2400" dirty="0">
                <a:highlight>
                  <a:srgbClr val="FFFFFF"/>
                </a:highlight>
                <a:latin typeface="+mj-lt"/>
                <a:cs typeface="Times New Roman" panose="02020603050405020304" pitchFamily="18" charset="0"/>
              </a:rPr>
              <a:t> In 2017, </a:t>
            </a:r>
            <a:r>
              <a:rPr lang="en-US" sz="2400" u="sng" dirty="0">
                <a:solidFill>
                  <a:srgbClr val="C00000"/>
                </a:solidFill>
                <a:highlight>
                  <a:srgbClr val="FFFFFF"/>
                </a:highlight>
                <a:latin typeface="+mj-lt"/>
                <a:cs typeface="Times New Roman" panose="02020603050405020304" pitchFamily="18" charset="0"/>
              </a:rPr>
              <a:t>MHFA India</a:t>
            </a:r>
            <a:r>
              <a:rPr lang="en-US" sz="2400" dirty="0">
                <a:highlight>
                  <a:srgbClr val="FFFFFF"/>
                </a:highlight>
                <a:latin typeface="+mj-lt"/>
                <a:cs typeface="Times New Roman" panose="02020603050405020304" pitchFamily="18" charset="0"/>
              </a:rPr>
              <a:t> became a Licensed Provider of Mental Health First Aid training authorized by MHFA International, Australia.</a:t>
            </a:r>
            <a:r>
              <a:rPr lang="en-US" sz="2400" b="0" i="0" dirty="0">
                <a:solidFill>
                  <a:srgbClr val="202122"/>
                </a:solidFill>
                <a:effectLst/>
                <a:highlight>
                  <a:srgbClr val="FFFFFF"/>
                </a:highlight>
                <a:latin typeface="Times New Roman" panose="02020603050405020304" pitchFamily="18" charset="0"/>
                <a:cs typeface="Times New Roman" panose="02020603050405020304" pitchFamily="18" charset="0"/>
              </a:rPr>
              <a:t> Mental health first aid training programs are provided by different organizations around the world, many of them non-profit.</a:t>
            </a:r>
            <a:endParaRPr lang="en-US" sz="2400" dirty="0"/>
          </a:p>
          <a:p>
            <a:endParaRPr lang="en-IN" dirty="0"/>
          </a:p>
          <a:p>
            <a:endParaRPr lang="en-IN" dirty="0"/>
          </a:p>
        </p:txBody>
      </p:sp>
    </p:spTree>
    <p:extLst>
      <p:ext uri="{BB962C8B-B14F-4D97-AF65-F5344CB8AC3E}">
        <p14:creationId xmlns:p14="http://schemas.microsoft.com/office/powerpoint/2010/main" val="3088841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6CEEC-1724-D51D-4AE9-B4A2D6310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48920-D898-1B8C-DAED-D60AEB83D7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A47710-D8B0-5B57-B3D4-37AFA438A1CE}"/>
              </a:ext>
            </a:extLst>
          </p:cNvPr>
          <p:cNvSpPr>
            <a:spLocks noGrp="1"/>
          </p:cNvSpPr>
          <p:nvPr>
            <p:ph type="body" idx="1"/>
          </p:nvPr>
        </p:nvSpPr>
        <p:spPr/>
        <p:txBody>
          <a:bodyPr/>
          <a:lstStyle/>
          <a:p>
            <a:r>
              <a:rPr lang="en-US" b="0" i="1" dirty="0">
                <a:solidFill>
                  <a:srgbClr val="202122"/>
                </a:solidFill>
                <a:effectLst/>
                <a:highlight>
                  <a:srgbClr val="FFFFFF"/>
                </a:highlight>
                <a:latin typeface="Arial" panose="020B0604020202020204" pitchFamily="34" charset="0"/>
              </a:rPr>
              <a:t>Mental health first aid is the first and immediate assistance given any person experiencing or developing a mental health condition  or experiencing a mental health crisis situation.</a:t>
            </a:r>
          </a:p>
          <a:p>
            <a:pPr marL="0" indent="0">
              <a:buNone/>
            </a:pPr>
            <a:endParaRPr lang="en-US" b="0" i="1" dirty="0">
              <a:solidFill>
                <a:srgbClr val="202122"/>
              </a:solidFill>
              <a:effectLst/>
              <a:highlight>
                <a:srgbClr val="FFFFFF"/>
              </a:highlight>
              <a:latin typeface="Arial" panose="020B0604020202020204" pitchFamily="34" charset="0"/>
            </a:endParaRPr>
          </a:p>
          <a:p>
            <a:r>
              <a:rPr lang="en-US" i="1" u="none" strike="noStrike" dirty="0">
                <a:solidFill>
                  <a:srgbClr val="202122"/>
                </a:solidFill>
                <a:highlight>
                  <a:srgbClr val="FFFFFF"/>
                </a:highlight>
                <a:latin typeface="Arial" panose="020B0604020202020204" pitchFamily="34" charset="0"/>
              </a:rPr>
              <a:t>It is given till the appropriate help received or crisis resolved.</a:t>
            </a:r>
          </a:p>
          <a:p>
            <a:pPr marL="0" indent="0">
              <a:buNone/>
            </a:pPr>
            <a:endParaRPr lang="en-US" i="1" u="none" strike="noStrike" dirty="0">
              <a:solidFill>
                <a:srgbClr val="202122"/>
              </a:solidFill>
              <a:highlight>
                <a:srgbClr val="FFFFFF"/>
              </a:highlight>
              <a:latin typeface="Arial" panose="020B0604020202020204" pitchFamily="34" charset="0"/>
            </a:endParaRPr>
          </a:p>
          <a:p>
            <a:r>
              <a:rPr lang="en-US" b="0" i="1" dirty="0">
                <a:solidFill>
                  <a:srgbClr val="202122"/>
                </a:solidFill>
                <a:effectLst/>
                <a:highlight>
                  <a:srgbClr val="FFFFFF"/>
                </a:highlight>
                <a:latin typeface="Arial" panose="020B0604020202020204" pitchFamily="34" charset="0"/>
              </a:rPr>
              <a:t>Not a </a:t>
            </a:r>
            <a:r>
              <a:rPr lang="en-US" b="0" i="1" dirty="0" err="1">
                <a:solidFill>
                  <a:srgbClr val="202122"/>
                </a:solidFill>
                <a:effectLst/>
                <a:highlight>
                  <a:srgbClr val="FFFFFF"/>
                </a:highlight>
                <a:latin typeface="Arial" panose="020B0604020202020204" pitchFamily="34" charset="0"/>
              </a:rPr>
              <a:t>substitude</a:t>
            </a:r>
            <a:r>
              <a:rPr lang="en-US" b="0" i="1" dirty="0">
                <a:solidFill>
                  <a:srgbClr val="202122"/>
                </a:solidFill>
                <a:effectLst/>
                <a:highlight>
                  <a:srgbClr val="FFFFFF"/>
                </a:highlight>
                <a:latin typeface="Arial" panose="020B0604020202020204" pitchFamily="34" charset="0"/>
              </a:rPr>
              <a:t> of ,counselling or support or treatment.</a:t>
            </a:r>
            <a:endParaRPr lang="en-US" b="0" i="1" u="none" strike="noStrike" dirty="0">
              <a:effectLst/>
              <a:highlight>
                <a:srgbClr val="FFFFFF"/>
              </a:highlight>
              <a:latin typeface="Arial" panose="020B0604020202020204" pitchFamily="34" charset="0"/>
            </a:endParaRPr>
          </a:p>
          <a:p>
            <a:r>
              <a:rPr lang="en-US" b="0" i="0" dirty="0">
                <a:solidFill>
                  <a:srgbClr val="202122"/>
                </a:solidFill>
                <a:effectLst/>
                <a:highlight>
                  <a:srgbClr val="FFFFFF"/>
                </a:highlight>
                <a:latin typeface="Arial" panose="020B0604020202020204" pitchFamily="34" charset="0"/>
              </a:rPr>
              <a:t>Mental health first aid training teaches members of the public how to help a person who is experiencing varying degrees of worsening </a:t>
            </a:r>
            <a:r>
              <a:rPr lang="en-US" b="0" i="0" u="none" strike="noStrike" dirty="0">
                <a:effectLst/>
                <a:highlight>
                  <a:srgbClr val="FFFFFF"/>
                </a:highlight>
                <a:latin typeface="Arial" panose="020B0604020202020204" pitchFamily="34" charset="0"/>
                <a:hlinkClick r:id="rId3" tooltip="Mental health"/>
              </a:rPr>
              <a:t>mental health</a:t>
            </a:r>
            <a:r>
              <a:rPr lang="en-US" b="0" i="0" dirty="0">
                <a:solidFill>
                  <a:srgbClr val="202122"/>
                </a:solidFill>
                <a:effectLst/>
                <a:highlight>
                  <a:srgbClr val="FFFFFF"/>
                </a:highlight>
                <a:latin typeface="Arial" panose="020B0604020202020204" pitchFamily="34" charset="0"/>
              </a:rPr>
              <a:t> issues</a:t>
            </a:r>
            <a:endParaRPr lang="en-IN" dirty="0"/>
          </a:p>
          <a:p>
            <a:endParaRPr lang="en-IN" dirty="0"/>
          </a:p>
        </p:txBody>
      </p:sp>
    </p:spTree>
    <p:extLst>
      <p:ext uri="{BB962C8B-B14F-4D97-AF65-F5344CB8AC3E}">
        <p14:creationId xmlns:p14="http://schemas.microsoft.com/office/powerpoint/2010/main" val="3205783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0DFD8-8D97-2587-FF79-F37F651C7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B9544-83EC-4E49-4434-A42263F191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8B8752-F83D-094E-8A10-26F0823466C4}"/>
              </a:ext>
            </a:extLst>
          </p:cNvPr>
          <p:cNvSpPr>
            <a:spLocks noGrp="1"/>
          </p:cNvSpPr>
          <p:nvPr>
            <p:ph type="body" idx="1"/>
          </p:nvPr>
        </p:nvSpPr>
        <p:spPr/>
        <p:txBody>
          <a:bodyPr/>
          <a:lstStyle/>
          <a:p>
            <a:r>
              <a:rPr lang="en-US" dirty="0"/>
              <a:t>Self Explanatory</a:t>
            </a:r>
          </a:p>
          <a:p>
            <a:r>
              <a:rPr lang="en-US" dirty="0"/>
              <a:t>MHFA Aim to provide </a:t>
            </a:r>
            <a:r>
              <a:rPr lang="en-US" dirty="0" err="1"/>
              <a:t>comfort,support</a:t>
            </a:r>
            <a:r>
              <a:rPr lang="en-US" dirty="0"/>
              <a:t> to anyone who is experiencing the mental health issue so that problem does not turn into serious mental disorder .And we can save a life and help them to recover faster . And individual can resume back to his previous life.</a:t>
            </a:r>
            <a:endParaRPr lang="en-IN" dirty="0"/>
          </a:p>
          <a:p>
            <a:endParaRPr lang="en-IN" dirty="0"/>
          </a:p>
        </p:txBody>
      </p:sp>
    </p:spTree>
    <p:extLst>
      <p:ext uri="{BB962C8B-B14F-4D97-AF65-F5344CB8AC3E}">
        <p14:creationId xmlns:p14="http://schemas.microsoft.com/office/powerpoint/2010/main" val="2951051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966A8-D303-DDF7-04C6-8D73E0CE1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E8D0E-0688-C682-BF78-3AAF6353897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CA3064-B522-D33F-4BEA-E78BFBFF42BF}"/>
              </a:ext>
            </a:extLst>
          </p:cNvPr>
          <p:cNvSpPr>
            <a:spLocks noGrp="1"/>
          </p:cNvSpPr>
          <p:nvPr>
            <p:ph type="body" idx="1"/>
          </p:nvPr>
        </p:nvSpPr>
        <p:spPr/>
        <p:txBody>
          <a:bodyPr/>
          <a:lstStyle/>
          <a:p>
            <a:r>
              <a:rPr lang="en-US" dirty="0"/>
              <a:t>Role of teachers is important as students spends  significant hours in school. We know that mental health issues are increasing.</a:t>
            </a:r>
          </a:p>
          <a:p>
            <a:r>
              <a:rPr lang="en-US" i="0" dirty="0">
                <a:solidFill>
                  <a:srgbClr val="3C4245"/>
                </a:solidFill>
                <a:effectLst/>
                <a:highlight>
                  <a:srgbClr val="FFFFFF"/>
                </a:highlight>
                <a:latin typeface="Arial" panose="020B0604020202020204" pitchFamily="34" charset="0"/>
                <a:cs typeface="Arial" panose="020B0604020202020204" pitchFamily="34" charset="0"/>
              </a:rPr>
              <a:t>Globally, </a:t>
            </a:r>
            <a:r>
              <a:rPr lang="en-US" b="1" i="0" dirty="0">
                <a:solidFill>
                  <a:srgbClr val="FF0000"/>
                </a:solidFill>
                <a:effectLst/>
                <a:highlight>
                  <a:srgbClr val="FFFFFF"/>
                </a:highlight>
                <a:latin typeface="Arial" panose="020B0604020202020204" pitchFamily="34" charset="0"/>
                <a:cs typeface="Arial" panose="020B0604020202020204" pitchFamily="34" charset="0"/>
              </a:rPr>
              <a:t>one in seven</a:t>
            </a:r>
            <a:r>
              <a:rPr lang="en-US" i="0" dirty="0">
                <a:solidFill>
                  <a:srgbClr val="3C4245"/>
                </a:solidFill>
                <a:effectLst/>
                <a:highlight>
                  <a:srgbClr val="FFFFFF"/>
                </a:highlight>
                <a:latin typeface="Arial" panose="020B0604020202020204" pitchFamily="34" charset="0"/>
                <a:cs typeface="Arial" panose="020B0604020202020204" pitchFamily="34" charset="0"/>
              </a:rPr>
              <a:t> 10-19-year-olds experiences a mental disorder, accounting for </a:t>
            </a:r>
            <a:r>
              <a:rPr lang="en-US" b="1" i="0" dirty="0">
                <a:solidFill>
                  <a:srgbClr val="FF0000"/>
                </a:solidFill>
                <a:effectLst/>
                <a:highlight>
                  <a:srgbClr val="FFFFFF"/>
                </a:highlight>
                <a:latin typeface="Arial" panose="020B0604020202020204" pitchFamily="34" charset="0"/>
                <a:cs typeface="Arial" panose="020B0604020202020204" pitchFamily="34" charset="0"/>
              </a:rPr>
              <a:t>13% </a:t>
            </a:r>
            <a:r>
              <a:rPr lang="en-US" i="0" dirty="0">
                <a:solidFill>
                  <a:srgbClr val="3C4245"/>
                </a:solidFill>
                <a:effectLst/>
                <a:highlight>
                  <a:srgbClr val="FFFFFF"/>
                </a:highlight>
                <a:latin typeface="Arial" panose="020B0604020202020204" pitchFamily="34" charset="0"/>
                <a:cs typeface="Arial" panose="020B0604020202020204" pitchFamily="34" charset="0"/>
              </a:rPr>
              <a:t>of the global burden of disease in  age group.</a:t>
            </a:r>
            <a:r>
              <a:rPr lang="en-US" b="0" i="0" dirty="0">
                <a:solidFill>
                  <a:srgbClr val="3C4245"/>
                </a:solidFill>
                <a:effectLst/>
                <a:highlight>
                  <a:srgbClr val="FFFFFF"/>
                </a:highlight>
                <a:latin typeface="Arial" panose="020B0604020202020204" pitchFamily="34" charset="0"/>
                <a:cs typeface="Arial" panose="020B0604020202020204" pitchFamily="34" charset="0"/>
              </a:rPr>
              <a:t>  </a:t>
            </a:r>
            <a:r>
              <a:rPr lang="en-US" dirty="0">
                <a:solidFill>
                  <a:srgbClr val="3C4245"/>
                </a:solidFill>
                <a:highlight>
                  <a:srgbClr val="FFFFFF"/>
                </a:highlight>
                <a:latin typeface="Arial" panose="020B0604020202020204" pitchFamily="34" charset="0"/>
                <a:cs typeface="Arial" panose="020B0604020202020204" pitchFamily="34" charset="0"/>
              </a:rPr>
              <a:t>A</a:t>
            </a:r>
            <a:r>
              <a:rPr lang="en-US" b="0" i="0" dirty="0">
                <a:solidFill>
                  <a:srgbClr val="3C4245"/>
                </a:solidFill>
                <a:effectLst/>
                <a:highlight>
                  <a:srgbClr val="FFFFFF"/>
                </a:highlight>
                <a:latin typeface="Arial" panose="020B0604020202020204" pitchFamily="34" charset="0"/>
                <a:cs typeface="Arial" panose="020B0604020202020204" pitchFamily="34" charset="0"/>
              </a:rPr>
              <a:t>nxiety disorder  : 3.6%  (10–14) &amp; 4.6% (15–19yr) Depression           :  1.1% (10–14 </a:t>
            </a:r>
            <a:r>
              <a:rPr lang="en-US" dirty="0">
                <a:solidFill>
                  <a:srgbClr val="3C4245"/>
                </a:solidFill>
                <a:highlight>
                  <a:srgbClr val="FFFFFF"/>
                </a:highlight>
                <a:latin typeface="Arial" panose="020B0604020202020204" pitchFamily="34" charset="0"/>
                <a:cs typeface="Arial" panose="020B0604020202020204" pitchFamily="34" charset="0"/>
              </a:rPr>
              <a:t>y</a:t>
            </a:r>
            <a:r>
              <a:rPr lang="en-US" b="0" i="0" dirty="0">
                <a:solidFill>
                  <a:srgbClr val="3C4245"/>
                </a:solidFill>
                <a:effectLst/>
                <a:highlight>
                  <a:srgbClr val="FFFFFF"/>
                </a:highlight>
                <a:latin typeface="Arial" panose="020B0604020202020204" pitchFamily="34" charset="0"/>
                <a:cs typeface="Arial" panose="020B0604020202020204" pitchFamily="34" charset="0"/>
              </a:rPr>
              <a:t>rs)&amp; 2.8% of (15–19-yrs)</a:t>
            </a:r>
          </a:p>
          <a:p>
            <a:endParaRPr lang="en-US" b="0" i="0" dirty="0">
              <a:solidFill>
                <a:srgbClr val="212121"/>
              </a:solidFill>
              <a:effectLst/>
              <a:highlight>
                <a:srgbClr val="FFFFFF"/>
              </a:highlight>
              <a:latin typeface="Arial" panose="020B0604020202020204" pitchFamily="34" charset="0"/>
              <a:cs typeface="Arial" panose="020B0604020202020204" pitchFamily="34" charset="0"/>
            </a:endParaRPr>
          </a:p>
          <a:p>
            <a:r>
              <a:rPr lang="en-US" b="0" i="0" dirty="0">
                <a:solidFill>
                  <a:srgbClr val="212121"/>
                </a:solidFill>
                <a:effectLst/>
                <a:highlight>
                  <a:srgbClr val="FFFFFF"/>
                </a:highlight>
                <a:latin typeface="Arial" panose="020B0604020202020204" pitchFamily="34" charset="0"/>
                <a:cs typeface="Arial" panose="020B0604020202020204" pitchFamily="34" charset="0"/>
              </a:rPr>
              <a:t>By 2030, depression alone will likely to be the </a:t>
            </a:r>
            <a:r>
              <a:rPr lang="en-US" b="0" i="0" dirty="0">
                <a:solidFill>
                  <a:srgbClr val="C00000"/>
                </a:solidFill>
                <a:effectLst/>
                <a:highlight>
                  <a:srgbClr val="FFFFFF"/>
                </a:highlight>
                <a:latin typeface="Arial" panose="020B0604020202020204" pitchFamily="34" charset="0"/>
                <a:cs typeface="Arial" panose="020B0604020202020204" pitchFamily="34" charset="0"/>
              </a:rPr>
              <a:t>second- and third</a:t>
            </a:r>
            <a:r>
              <a:rPr lang="en-US" b="0" i="0" dirty="0">
                <a:solidFill>
                  <a:srgbClr val="212121"/>
                </a:solidFill>
                <a:effectLst/>
                <a:highlight>
                  <a:srgbClr val="FFFFFF"/>
                </a:highlight>
                <a:latin typeface="Arial" panose="020B0604020202020204" pitchFamily="34" charset="0"/>
                <a:cs typeface="Arial" panose="020B0604020202020204" pitchFamily="34" charset="0"/>
              </a:rPr>
              <a:t>-leading contributors to </a:t>
            </a:r>
            <a:r>
              <a:rPr lang="en-US" b="0" i="0" dirty="0">
                <a:solidFill>
                  <a:srgbClr val="C00000"/>
                </a:solidFill>
                <a:effectLst/>
                <a:highlight>
                  <a:srgbClr val="FFFFFF"/>
                </a:highlight>
                <a:latin typeface="Arial" panose="020B0604020202020204" pitchFamily="34" charset="0"/>
                <a:cs typeface="Arial" panose="020B0604020202020204" pitchFamily="34" charset="0"/>
              </a:rPr>
              <a:t>disease burden</a:t>
            </a:r>
            <a:r>
              <a:rPr lang="en-US" b="0" i="0" dirty="0">
                <a:solidFill>
                  <a:srgbClr val="212121"/>
                </a:solidFill>
                <a:effectLst/>
                <a:highlight>
                  <a:srgbClr val="FFFFFF"/>
                </a:highlight>
                <a:latin typeface="Arial" panose="020B0604020202020204" pitchFamily="34" charset="0"/>
                <a:cs typeface="Arial" panose="020B0604020202020204" pitchFamily="34" charset="0"/>
              </a:rPr>
              <a:t> in low-income and middle-income countries, respectively</a:t>
            </a:r>
            <a:endParaRPr lang="en-US" dirty="0"/>
          </a:p>
          <a:p>
            <a:endParaRPr lang="en-US" dirty="0"/>
          </a:p>
          <a:p>
            <a:r>
              <a:rPr lang="en-US" dirty="0"/>
              <a:t>School teachers can help students by early identification of mental health issues and providing support as per need.</a:t>
            </a:r>
          </a:p>
          <a:p>
            <a:endParaRPr lang="en-IN" dirty="0"/>
          </a:p>
        </p:txBody>
      </p:sp>
    </p:spTree>
    <p:extLst>
      <p:ext uri="{BB962C8B-B14F-4D97-AF65-F5344CB8AC3E}">
        <p14:creationId xmlns:p14="http://schemas.microsoft.com/office/powerpoint/2010/main" val="158242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F3C8A-FCBD-FD73-828F-34EFE457C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3D4DC-D7BA-8EB6-F915-ED379575254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C3FB30-4C23-1E9D-CDDB-FD433CB4E077}"/>
              </a:ext>
            </a:extLst>
          </p:cNvPr>
          <p:cNvSpPr>
            <a:spLocks noGrp="1"/>
          </p:cNvSpPr>
          <p:nvPr>
            <p:ph type="body" idx="1"/>
          </p:nvPr>
        </p:nvSpPr>
        <p:spPr/>
        <p:txBody>
          <a:bodyPr/>
          <a:lstStyle/>
          <a:p>
            <a:pPr algn="l" fontAlgn="ctr"/>
            <a:r>
              <a:rPr lang="en-US" b="0" i="0" dirty="0">
                <a:solidFill>
                  <a:srgbClr val="001D35"/>
                </a:solidFill>
                <a:effectLst/>
                <a:highlight>
                  <a:srgbClr val="FFFFFF"/>
                </a:highlight>
                <a:latin typeface="Google Sans"/>
              </a:rPr>
              <a:t>The steps of mental health first aid (MHFA) are based on the ALGEE action plan: </a:t>
            </a:r>
          </a:p>
          <a:p>
            <a:pPr algn="l">
              <a:buFont typeface="Arial" panose="020B0604020202020204" pitchFamily="34" charset="0"/>
              <a:buChar char="•"/>
            </a:pPr>
            <a:r>
              <a:rPr lang="en-US" b="0" i="0" dirty="0">
                <a:solidFill>
                  <a:srgbClr val="001D35"/>
                </a:solidFill>
                <a:effectLst/>
                <a:highlight>
                  <a:srgbClr val="FFFFFF"/>
                </a:highlight>
                <a:latin typeface="Google Sans"/>
              </a:rPr>
              <a:t>Approach</a:t>
            </a:r>
          </a:p>
          <a:p>
            <a:pPr algn="l" fontAlgn="ctr">
              <a:buFont typeface="Arial" panose="020B0604020202020204" pitchFamily="34" charset="0"/>
              <a:buChar char="•"/>
            </a:pPr>
            <a:r>
              <a:rPr lang="en-US" b="0" i="0" dirty="0">
                <a:solidFill>
                  <a:srgbClr val="001D35"/>
                </a:solidFill>
                <a:effectLst/>
                <a:highlight>
                  <a:srgbClr val="FFFFFF"/>
                </a:highlight>
                <a:latin typeface="Google Sans"/>
              </a:rPr>
              <a:t>Assess the situation for risk of harm or suicide, and look for signs of high anxiety or trauma. </a:t>
            </a:r>
          </a:p>
          <a:p>
            <a:pPr algn="l">
              <a:buFont typeface="Arial" panose="020B0604020202020204" pitchFamily="34" charset="0"/>
              <a:buChar char="•"/>
            </a:pPr>
            <a:r>
              <a:rPr lang="en-US" b="0" i="0" dirty="0">
                <a:solidFill>
                  <a:srgbClr val="001D35"/>
                </a:solidFill>
                <a:effectLst/>
                <a:highlight>
                  <a:srgbClr val="FFFFFF"/>
                </a:highlight>
                <a:latin typeface="Google Sans"/>
              </a:rPr>
              <a:t>Listen</a:t>
            </a:r>
          </a:p>
          <a:p>
            <a:pPr algn="l" fontAlgn="ctr">
              <a:buFont typeface="Arial" panose="020B0604020202020204" pitchFamily="34" charset="0"/>
              <a:buChar char="•"/>
            </a:pPr>
            <a:r>
              <a:rPr lang="en-US" b="0" i="0" dirty="0">
                <a:solidFill>
                  <a:srgbClr val="001D35"/>
                </a:solidFill>
                <a:effectLst/>
                <a:highlight>
                  <a:srgbClr val="FFFFFF"/>
                </a:highlight>
                <a:latin typeface="Google Sans"/>
              </a:rPr>
              <a:t>Listen without judgment, and use phrases that help the person feel understood and hopeful. </a:t>
            </a:r>
          </a:p>
          <a:p>
            <a:pPr algn="l">
              <a:buFont typeface="Arial" panose="020B0604020202020204" pitchFamily="34" charset="0"/>
              <a:buChar char="•"/>
            </a:pPr>
            <a:r>
              <a:rPr lang="en-US" b="0" i="0" dirty="0">
                <a:solidFill>
                  <a:srgbClr val="001D35"/>
                </a:solidFill>
                <a:effectLst/>
                <a:highlight>
                  <a:srgbClr val="FFFFFF"/>
                </a:highlight>
                <a:latin typeface="Google Sans"/>
              </a:rPr>
              <a:t>Give support</a:t>
            </a:r>
          </a:p>
          <a:p>
            <a:pPr algn="l" fontAlgn="ctr">
              <a:buFont typeface="Arial" panose="020B0604020202020204" pitchFamily="34" charset="0"/>
              <a:buChar char="•"/>
            </a:pPr>
            <a:r>
              <a:rPr lang="en-US" b="0" i="0" dirty="0">
                <a:solidFill>
                  <a:srgbClr val="001D35"/>
                </a:solidFill>
                <a:effectLst/>
                <a:highlight>
                  <a:srgbClr val="FFFFFF"/>
                </a:highlight>
                <a:latin typeface="Google Sans"/>
              </a:rPr>
              <a:t>Provide information and reassurance, and show dignity and respect. </a:t>
            </a:r>
          </a:p>
          <a:p>
            <a:pPr algn="l">
              <a:buFont typeface="Arial" panose="020B0604020202020204" pitchFamily="34" charset="0"/>
              <a:buChar char="•"/>
            </a:pPr>
            <a:r>
              <a:rPr lang="en-US" b="0" i="0" dirty="0">
                <a:solidFill>
                  <a:srgbClr val="001D35"/>
                </a:solidFill>
                <a:effectLst/>
                <a:highlight>
                  <a:srgbClr val="FFFFFF"/>
                </a:highlight>
                <a:latin typeface="Google Sans"/>
              </a:rPr>
              <a:t>Encourage</a:t>
            </a:r>
          </a:p>
          <a:p>
            <a:pPr algn="l" fontAlgn="ctr">
              <a:buFont typeface="Arial" panose="020B0604020202020204" pitchFamily="34" charset="0"/>
              <a:buChar char="•"/>
            </a:pPr>
            <a:r>
              <a:rPr lang="en-US" b="0" i="0" dirty="0">
                <a:solidFill>
                  <a:srgbClr val="001D35"/>
                </a:solidFill>
                <a:effectLst/>
                <a:highlight>
                  <a:srgbClr val="FFFFFF"/>
                </a:highlight>
                <a:latin typeface="Google Sans"/>
              </a:rPr>
              <a:t>Encourage the person to seek professional help, and to use self-help and other support strategies. </a:t>
            </a:r>
          </a:p>
          <a:p>
            <a:pPr algn="l">
              <a:buFont typeface="Arial" panose="020B0604020202020204" pitchFamily="34" charset="0"/>
              <a:buChar char="•"/>
            </a:pPr>
            <a:r>
              <a:rPr lang="en-US" b="0" i="0" dirty="0">
                <a:solidFill>
                  <a:srgbClr val="001D35"/>
                </a:solidFill>
                <a:effectLst/>
                <a:highlight>
                  <a:srgbClr val="FFFFFF"/>
                </a:highlight>
                <a:latin typeface="Google Sans"/>
              </a:rPr>
              <a:t>Encourage others</a:t>
            </a:r>
          </a:p>
          <a:p>
            <a:pPr algn="l">
              <a:buFont typeface="Arial" panose="020B0604020202020204" pitchFamily="34" charset="0"/>
              <a:buChar char="•"/>
            </a:pPr>
            <a:r>
              <a:rPr lang="en-US" b="0" i="0" dirty="0">
                <a:solidFill>
                  <a:srgbClr val="001D35"/>
                </a:solidFill>
                <a:effectLst/>
                <a:highlight>
                  <a:srgbClr val="FFFFFF"/>
                </a:highlight>
                <a:latin typeface="Google Sans"/>
              </a:rPr>
              <a:t>Talk about family and friends who can support the person, and discuss how they can approach these people.</a:t>
            </a:r>
          </a:p>
          <a:p>
            <a:r>
              <a:rPr lang="en-US" dirty="0"/>
              <a:t>As it will be difficult for the teacher to asses risk of suicide or harm. We can say that officially training can be achieved . If not trained even then they can help the child by using 2x10 strategy to build a relationship with child and offer Extra socio emotional support.</a:t>
            </a:r>
            <a:endParaRPr lang="en-IN" dirty="0"/>
          </a:p>
          <a:p>
            <a:endParaRPr lang="en-IN" dirty="0"/>
          </a:p>
        </p:txBody>
      </p:sp>
    </p:spTree>
    <p:extLst>
      <p:ext uri="{BB962C8B-B14F-4D97-AF65-F5344CB8AC3E}">
        <p14:creationId xmlns:p14="http://schemas.microsoft.com/office/powerpoint/2010/main" val="4227475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64B0D-5B90-8478-AD44-63355D281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34D63-FF89-3DBF-0520-6D4FFC56E2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81B957-462F-C3B2-4FF4-7F7857A011CF}"/>
              </a:ext>
            </a:extLst>
          </p:cNvPr>
          <p:cNvSpPr>
            <a:spLocks noGrp="1"/>
          </p:cNvSpPr>
          <p:nvPr>
            <p:ph type="body" idx="1"/>
          </p:nvPr>
        </p:nvSpPr>
        <p:spPr/>
        <p:txBody>
          <a:bodyPr/>
          <a:lstStyle/>
          <a:p>
            <a:r>
              <a:rPr lang="en-US" dirty="0"/>
              <a:t>As it will be difficult for the teacher to asses risk of suicide or harm. We can say that officially training can be achieved . If not trained even then they can help the child by using 2x10 strategy to build a relationship with child and offer Extra socio emotional support</a:t>
            </a:r>
            <a:endParaRPr lang="en-US" b="0" i="0" dirty="0">
              <a:solidFill>
                <a:srgbClr val="333333"/>
              </a:solidFill>
              <a:effectLst/>
              <a:highlight>
                <a:srgbClr val="EEEEEE"/>
              </a:highlight>
              <a:latin typeface="Proxima Nova"/>
            </a:endParaRPr>
          </a:p>
          <a:p>
            <a:endParaRPr lang="en-US" b="0" i="0" dirty="0">
              <a:solidFill>
                <a:srgbClr val="333333"/>
              </a:solidFill>
              <a:effectLst/>
              <a:highlight>
                <a:srgbClr val="EEEEEE"/>
              </a:highlight>
              <a:latin typeface="Proxima Nova"/>
            </a:endParaRPr>
          </a:p>
          <a:p>
            <a:endParaRPr lang="en-US" b="0" i="0" dirty="0">
              <a:solidFill>
                <a:srgbClr val="333333"/>
              </a:solidFill>
              <a:effectLst/>
              <a:highlight>
                <a:srgbClr val="EEEEEE"/>
              </a:highlight>
              <a:latin typeface="Proxima Nova"/>
            </a:endParaRPr>
          </a:p>
          <a:p>
            <a:r>
              <a:rPr lang="en-US" b="0" i="0" dirty="0">
                <a:solidFill>
                  <a:srgbClr val="333333"/>
                </a:solidFill>
                <a:effectLst/>
                <a:highlight>
                  <a:srgbClr val="EEEEEE"/>
                </a:highlight>
                <a:latin typeface="Proxima Nova"/>
              </a:rPr>
              <a:t>The 2x10 strategy involves spending two minutes per day for 10 consecutive school days connecting with an individual student to build authentic relationships and offer extra social-emotional support.</a:t>
            </a:r>
            <a:r>
              <a:rPr lang="en-US" b="0" i="0" dirty="0">
                <a:solidFill>
                  <a:srgbClr val="001D35"/>
                </a:solidFill>
                <a:effectLst/>
                <a:highlight>
                  <a:srgbClr val="FFFFFF"/>
                </a:highlight>
                <a:latin typeface="Google Sans"/>
              </a:rPr>
              <a:t> The 2x10 strategy, also known as the Two-Minute Interview, was developed by educational researcher Raymond </a:t>
            </a:r>
            <a:r>
              <a:rPr lang="en-US" b="0" i="0" dirty="0" err="1">
                <a:solidFill>
                  <a:srgbClr val="001D35"/>
                </a:solidFill>
                <a:effectLst/>
                <a:highlight>
                  <a:srgbClr val="FFFFFF"/>
                </a:highlight>
                <a:latin typeface="Google Sans"/>
              </a:rPr>
              <a:t>Wlodkowski</a:t>
            </a:r>
            <a:r>
              <a:rPr lang="en-US" b="0" i="0" dirty="0">
                <a:solidFill>
                  <a:srgbClr val="001D35"/>
                </a:solidFill>
                <a:effectLst/>
                <a:highlight>
                  <a:srgbClr val="FFFFFF"/>
                </a:highlight>
                <a:latin typeface="Google Sans"/>
              </a:rPr>
              <a:t>. </a:t>
            </a:r>
            <a:r>
              <a:rPr lang="en-US" b="0" i="0" dirty="0" err="1">
                <a:solidFill>
                  <a:srgbClr val="001D35"/>
                </a:solidFill>
                <a:effectLst/>
                <a:highlight>
                  <a:srgbClr val="FFFFFF"/>
                </a:highlight>
                <a:latin typeface="Google Sans"/>
              </a:rPr>
              <a:t>Wlodkowski</a:t>
            </a:r>
            <a:r>
              <a:rPr lang="en-US" b="0" i="0" dirty="0">
                <a:solidFill>
                  <a:srgbClr val="001D35"/>
                </a:solidFill>
                <a:effectLst/>
                <a:highlight>
                  <a:srgbClr val="FFFFFF"/>
                </a:highlight>
                <a:latin typeface="Google Sans"/>
              </a:rPr>
              <a:t> originally tested the strategy and found it to be effective in reducing negative behaviors in students</a:t>
            </a:r>
            <a:endParaRPr lang="en-US" b="0" i="0" dirty="0">
              <a:solidFill>
                <a:srgbClr val="333333"/>
              </a:solidFill>
              <a:effectLst/>
              <a:highlight>
                <a:srgbClr val="EEEEEE"/>
              </a:highlight>
              <a:latin typeface="Proxima Nova"/>
            </a:endParaRPr>
          </a:p>
          <a:p>
            <a:r>
              <a:rPr lang="en-US" b="0" i="0" dirty="0">
                <a:solidFill>
                  <a:srgbClr val="333333"/>
                </a:solidFill>
                <a:effectLst/>
                <a:highlight>
                  <a:srgbClr val="EEEEEE"/>
                </a:highlight>
                <a:latin typeface="Proxima Nova"/>
              </a:rPr>
              <a:t>Keep conversations focused on the student's personal interests, maintain consistency in engaging with the student, ask open-ended questions, and be a persistent, positive role model. Consistency and authenticity are key to the success of the intervention</a:t>
            </a:r>
            <a:endParaRPr lang="en-IN" dirty="0"/>
          </a:p>
          <a:p>
            <a:endParaRPr lang="en-IN" dirty="0"/>
          </a:p>
        </p:txBody>
      </p:sp>
    </p:spTree>
    <p:extLst>
      <p:ext uri="{BB962C8B-B14F-4D97-AF65-F5344CB8AC3E}">
        <p14:creationId xmlns:p14="http://schemas.microsoft.com/office/powerpoint/2010/main" val="1425672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4AB06-0F22-8508-5AFE-ACAB44B7B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9273F-91CC-99DE-5953-5520EC36C65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E76E26-9829-4EF0-666B-0A64E5A64909}"/>
              </a:ext>
            </a:extLst>
          </p:cNvPr>
          <p:cNvSpPr>
            <a:spLocks noGrp="1"/>
          </p:cNvSpPr>
          <p:nvPr>
            <p:ph type="body" idx="1"/>
          </p:nvPr>
        </p:nvSpPr>
        <p:spPr/>
        <p:txBody>
          <a:bodyPr/>
          <a:lstStyle/>
          <a:p>
            <a:r>
              <a:rPr lang="en-US" dirty="0"/>
              <a:t>A Teacher can easily identify a student having a Positive Mental Health: </a:t>
            </a:r>
          </a:p>
          <a:p>
            <a:endParaRPr lang="en-US" dirty="0"/>
          </a:p>
          <a:p>
            <a:r>
              <a:rPr lang="en-US" dirty="0"/>
              <a:t>The child will appear Happy from within, and be able to achieve their potential. They can perform to the best of their ability.</a:t>
            </a:r>
          </a:p>
          <a:p>
            <a:r>
              <a:rPr lang="en-US" dirty="0"/>
              <a:t>They are able to handle stressful situations with healthy coping strategy.</a:t>
            </a:r>
          </a:p>
          <a:p>
            <a:r>
              <a:rPr lang="en-US" dirty="0"/>
              <a:t>At the same time, they work productively, and fruitfully.</a:t>
            </a:r>
          </a:p>
          <a:p>
            <a:r>
              <a:rPr lang="en-US" dirty="0"/>
              <a:t>They also build healthy relationships, and are able to maintain them well.</a:t>
            </a:r>
          </a:p>
          <a:p>
            <a:endParaRPr lang="en-IN" dirty="0"/>
          </a:p>
          <a:p>
            <a:endParaRPr lang="en-IN" dirty="0"/>
          </a:p>
        </p:txBody>
      </p:sp>
    </p:spTree>
    <p:extLst>
      <p:ext uri="{BB962C8B-B14F-4D97-AF65-F5344CB8AC3E}">
        <p14:creationId xmlns:p14="http://schemas.microsoft.com/office/powerpoint/2010/main" val="2727061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7D06C-92F5-12E9-61E0-3D0F9EB2B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CBDE9-C789-0191-A211-711C1CDC3E0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B88E3EB-A5ED-756D-9D29-FCD2C3F0FA84}"/>
              </a:ext>
            </a:extLst>
          </p:cNvPr>
          <p:cNvSpPr>
            <a:spLocks noGrp="1"/>
          </p:cNvSpPr>
          <p:nvPr>
            <p:ph type="body" idx="1"/>
          </p:nvPr>
        </p:nvSpPr>
        <p:spPr/>
        <p:txBody>
          <a:bodyPr/>
          <a:lstStyle/>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Listen to them Empathetically and in Non Judgmentally .(2</a:t>
            </a:r>
            <a:r>
              <a:rPr lang="en-US" sz="2400" baseline="30000" dirty="0">
                <a:latin typeface="Arial" panose="020B0604020202020204" pitchFamily="34" charset="0"/>
                <a:cs typeface="Arial" panose="020B0604020202020204" pitchFamily="34" charset="0"/>
              </a:rPr>
              <a:t>nd</a:t>
            </a:r>
            <a:r>
              <a:rPr lang="en-US" sz="2400" dirty="0">
                <a:latin typeface="Arial" panose="020B0604020202020204" pitchFamily="34" charset="0"/>
                <a:cs typeface="Arial" panose="020B0604020202020204" pitchFamily="34" charset="0"/>
              </a:rPr>
              <a:t> step of ALGEE Approach)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Avoid giving too many Suggestions. </a:t>
            </a:r>
          </a:p>
          <a:p>
            <a:r>
              <a:rPr lang="en-US" sz="2400" dirty="0">
                <a:latin typeface="Arial" panose="020B0604020202020204" pitchFamily="34" charset="0"/>
                <a:cs typeface="Arial" panose="020B0604020202020204" pitchFamily="34" charset="0"/>
              </a:rPr>
              <a:t>Keep Listening even if they are talking same thing again and again -</a:t>
            </a:r>
            <a:endParaRPr lang="en-IN" dirty="0"/>
          </a:p>
          <a:p>
            <a:endParaRPr lang="en-IN" dirty="0"/>
          </a:p>
        </p:txBody>
      </p:sp>
    </p:spTree>
    <p:extLst>
      <p:ext uri="{BB962C8B-B14F-4D97-AF65-F5344CB8AC3E}">
        <p14:creationId xmlns:p14="http://schemas.microsoft.com/office/powerpoint/2010/main" val="3029899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F89D2-0EA2-77AB-6759-ECE2EE24E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CC134-EA09-073B-6F4C-08CBD74ED0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16BB92-1776-1536-FD62-8F43C86E11CB}"/>
              </a:ext>
            </a:extLst>
          </p:cNvPr>
          <p:cNvSpPr>
            <a:spLocks noGrp="1"/>
          </p:cNvSpPr>
          <p:nvPr>
            <p:ph type="body" idx="1"/>
          </p:nvPr>
        </p:nvSpPr>
        <p:spPr/>
        <p:txBody>
          <a:bodyPr/>
          <a:lstStyle/>
          <a:p>
            <a:r>
              <a:rPr lang="en-US" dirty="0"/>
              <a:t>3</a:t>
            </a:r>
            <a:r>
              <a:rPr lang="en-US" baseline="30000" dirty="0"/>
              <a:t>rd</a:t>
            </a:r>
            <a:r>
              <a:rPr lang="en-US" dirty="0"/>
              <a:t> Step of </a:t>
            </a:r>
            <a:r>
              <a:rPr lang="en-US" dirty="0" err="1"/>
              <a:t>AlGEE</a:t>
            </a:r>
            <a:r>
              <a:rPr lang="en-US" dirty="0"/>
              <a:t> Approach</a:t>
            </a:r>
          </a:p>
          <a:p>
            <a:r>
              <a:rPr lang="en-US" dirty="0"/>
              <a:t>May be we can walk side by side through this.( You </a:t>
            </a:r>
            <a:r>
              <a:rPr lang="en-US" dirty="0" err="1"/>
              <a:t>donot</a:t>
            </a:r>
            <a:r>
              <a:rPr lang="en-US" dirty="0"/>
              <a:t> have to fix anything for them)</a:t>
            </a:r>
          </a:p>
          <a:p>
            <a:r>
              <a:rPr lang="en-US" dirty="0"/>
              <a:t>You are important to lot of people. ( Gentle reminding someone that he is part of life of many people) </a:t>
            </a:r>
          </a:p>
          <a:p>
            <a:r>
              <a:rPr lang="en-US" dirty="0"/>
              <a:t>We have not had a chance to have fun together.(This shows you enjoy being with him)</a:t>
            </a:r>
          </a:p>
          <a:p>
            <a:r>
              <a:rPr lang="en-US" dirty="0"/>
              <a:t> I am here to talk when you need someone to listen..( This helps someone to open without much pressurizing)</a:t>
            </a:r>
          </a:p>
          <a:p>
            <a:r>
              <a:rPr lang="en-US" sz="2400" b="1" dirty="0">
                <a:latin typeface="Times New Roman" panose="02020603050405020304" pitchFamily="18" charset="0"/>
                <a:cs typeface="Times New Roman" panose="02020603050405020304" pitchFamily="18" charset="0"/>
              </a:rPr>
              <a:t>I believe in you.( You </a:t>
            </a:r>
            <a:r>
              <a:rPr lang="en-US" sz="2400" b="0" dirty="0">
                <a:latin typeface="Times New Roman" panose="02020603050405020304" pitchFamily="18" charset="0"/>
                <a:cs typeface="Times New Roman" panose="02020603050405020304" pitchFamily="18" charset="0"/>
              </a:rPr>
              <a:t>want to help him to believe in himself)</a:t>
            </a:r>
            <a:endParaRPr lang="en-IN" dirty="0"/>
          </a:p>
          <a:p>
            <a:endParaRPr lang="en-IN" dirty="0"/>
          </a:p>
        </p:txBody>
      </p:sp>
    </p:spTree>
    <p:extLst>
      <p:ext uri="{BB962C8B-B14F-4D97-AF65-F5344CB8AC3E}">
        <p14:creationId xmlns:p14="http://schemas.microsoft.com/office/powerpoint/2010/main" val="3612164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1C757-2B07-D76A-29A1-FBF2E4D60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F466B-091C-35FA-E2EA-8ED1CF631E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021FC0E-84DE-0872-F855-E313133B4C59}"/>
              </a:ext>
            </a:extLst>
          </p:cNvPr>
          <p:cNvSpPr>
            <a:spLocks noGrp="1"/>
          </p:cNvSpPr>
          <p:nvPr>
            <p:ph type="body" idx="1"/>
          </p:nvPr>
        </p:nvSpPr>
        <p:spPr/>
        <p:txBody>
          <a:bodyPr/>
          <a:lstStyle/>
          <a:p>
            <a:r>
              <a:rPr lang="en-US" dirty="0"/>
              <a:t>4</a:t>
            </a:r>
            <a:r>
              <a:rPr lang="en-US" baseline="30000" dirty="0"/>
              <a:t>th</a:t>
            </a:r>
            <a:r>
              <a:rPr lang="en-US" dirty="0"/>
              <a:t> Step of ALAGEE Approach. Encourage them to seek professional help.</a:t>
            </a:r>
          </a:p>
          <a:p>
            <a:endParaRPr lang="en-US" dirty="0"/>
          </a:p>
          <a:p>
            <a:r>
              <a:rPr lang="en-US" dirty="0"/>
              <a:t>Self Explanatory</a:t>
            </a:r>
            <a:endParaRPr lang="en-IN" dirty="0"/>
          </a:p>
          <a:p>
            <a:endParaRPr lang="en-IN" dirty="0"/>
          </a:p>
        </p:txBody>
      </p:sp>
    </p:spTree>
    <p:extLst>
      <p:ext uri="{BB962C8B-B14F-4D97-AF65-F5344CB8AC3E}">
        <p14:creationId xmlns:p14="http://schemas.microsoft.com/office/powerpoint/2010/main" val="4274013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AC8E-B378-B43C-551A-A47AAB98C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01344-6FCA-932B-D140-B318AA6A55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23650F3-88E1-0456-2E7E-BCBA7603B9D5}"/>
              </a:ext>
            </a:extLst>
          </p:cNvPr>
          <p:cNvSpPr>
            <a:spLocks noGrp="1"/>
          </p:cNvSpPr>
          <p:nvPr>
            <p:ph type="body" idx="1"/>
          </p:nvPr>
        </p:nvSpPr>
        <p:spPr/>
        <p:txBody>
          <a:bodyPr/>
          <a:lstStyle/>
          <a:p>
            <a:r>
              <a:rPr lang="en-US" dirty="0"/>
              <a:t>A teacher should encourage students to develop self help strategies at individual level. </a:t>
            </a:r>
          </a:p>
          <a:p>
            <a:r>
              <a:rPr lang="en-US" dirty="0"/>
              <a:t>Encourage then</a:t>
            </a:r>
            <a:r>
              <a:rPr lang="en-US" dirty="0">
                <a:latin typeface="Times New Roman" panose="02020603050405020304" pitchFamily="18" charset="0"/>
                <a:cs typeface="Times New Roman" panose="02020603050405020304" pitchFamily="18" charset="0"/>
              </a:rPr>
              <a:t> to actively involve in group activities.</a:t>
            </a:r>
          </a:p>
          <a:p>
            <a:r>
              <a:rPr lang="en-US" dirty="0">
                <a:latin typeface="Times New Roman" panose="02020603050405020304" pitchFamily="18" charset="0"/>
                <a:cs typeface="Times New Roman" panose="02020603050405020304" pitchFamily="18" charset="0"/>
              </a:rPr>
              <a:t>Help them to learn life skills education.</a:t>
            </a:r>
            <a:endParaRPr lang="en-IN" dirty="0"/>
          </a:p>
          <a:p>
            <a:endParaRPr lang="en-IN" dirty="0"/>
          </a:p>
        </p:txBody>
      </p:sp>
    </p:spTree>
    <p:extLst>
      <p:ext uri="{BB962C8B-B14F-4D97-AF65-F5344CB8AC3E}">
        <p14:creationId xmlns:p14="http://schemas.microsoft.com/office/powerpoint/2010/main" val="3540500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402F8-BE6D-81A2-7A32-BD4E74C52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712C4-CA63-02D6-E97C-7DCB27349A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7CF2F68-462B-4503-6D35-DD40711A2D54}"/>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674414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389C9-C8D8-BE99-5E65-928445500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6723BD-A2FC-CA3A-5C8C-AD4ECB78A3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95889EC-94A2-88A4-30CA-49E2273693C6}"/>
              </a:ext>
            </a:extLst>
          </p:cNvPr>
          <p:cNvSpPr>
            <a:spLocks noGrp="1"/>
          </p:cNvSpPr>
          <p:nvPr>
            <p:ph type="body" idx="1"/>
          </p:nvPr>
        </p:nvSpPr>
        <p:spPr/>
        <p:txBody>
          <a:bodyPr/>
          <a:lstStyle/>
          <a:p>
            <a:r>
              <a:rPr lang="en-IN" dirty="0"/>
              <a:t>We must know that Suicide is a Disease, and it is 100%  preventable.  So, Speak out to them , Reach out to them, and save a life.</a:t>
            </a:r>
          </a:p>
          <a:p>
            <a:endParaRPr lang="en-IN" dirty="0"/>
          </a:p>
          <a:p>
            <a:r>
              <a:rPr lang="en-IN" dirty="0"/>
              <a:t>Teachers are important Gatekeepers in preventing suicide. </a:t>
            </a:r>
          </a:p>
          <a:p>
            <a:endParaRPr lang="en-IN" dirty="0"/>
          </a:p>
          <a:p>
            <a:r>
              <a:rPr lang="en-IN" dirty="0"/>
              <a:t>Here we have given some important websites, where you can learn more. </a:t>
            </a:r>
          </a:p>
          <a:p>
            <a:endParaRPr lang="en-IN" dirty="0"/>
          </a:p>
          <a:p>
            <a:r>
              <a:rPr lang="en-IN" b="1" dirty="0"/>
              <a:t>The referral is an Emergency when you see an immediate threat to life.</a:t>
            </a:r>
          </a:p>
          <a:p>
            <a:endParaRPr lang="en-IN" dirty="0"/>
          </a:p>
          <a:p>
            <a:r>
              <a:rPr lang="en-IN" b="1" dirty="0"/>
              <a:t>In patients with a low risk you can make an urgent mental health referral within 48-72 hours. </a:t>
            </a:r>
          </a:p>
          <a:p>
            <a:endParaRPr lang="en-IN" dirty="0"/>
          </a:p>
          <a:p>
            <a:endParaRPr lang="en-IN" dirty="0"/>
          </a:p>
          <a:p>
            <a:r>
              <a:rPr lang="en-IN" dirty="0"/>
              <a:t>It is very important to know that all cases of suicidal ideation, or attempts, should be taken very seriously  and require referral to a mental health specialist.</a:t>
            </a:r>
          </a:p>
          <a:p>
            <a:endParaRPr lang="en-IN" dirty="0"/>
          </a:p>
          <a:p>
            <a:endParaRPr lang="en-IN" dirty="0"/>
          </a:p>
          <a:p>
            <a:endParaRPr lang="en-IN" dirty="0"/>
          </a:p>
        </p:txBody>
      </p:sp>
    </p:spTree>
    <p:extLst>
      <p:ext uri="{BB962C8B-B14F-4D97-AF65-F5344CB8AC3E}">
        <p14:creationId xmlns:p14="http://schemas.microsoft.com/office/powerpoint/2010/main" val="2604276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AFFEF-35B5-0FBD-371F-E7412FEEE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D6CCE-CF03-2D27-646B-53BFFCC6368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4CC159-2968-7EDF-E51B-F7D41A0AAA82}"/>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721686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CE9A9-5372-9088-15FA-CEF7C9489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7B417-BFC0-3794-EEB4-9CD4AAA4DA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CF345C-6B8D-3DDA-769B-31DC7E9EF507}"/>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438667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711BA-216B-0E9A-072C-3C6C3C2CE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AC8B2-D260-8062-2238-1B09083813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8C1491-9866-5240-5A4F-8B42493F338D}"/>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79338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F5EEC-FDCE-F4E4-0D58-2F2FB5B4E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380D2-197E-3409-460A-EFAC3C29A7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471576C-62E4-1891-18D8-2BD442F6A857}"/>
              </a:ext>
            </a:extLst>
          </p:cNvPr>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are the different </a:t>
            </a:r>
            <a:r>
              <a:rPr lang="en-US" b="1" dirty="0"/>
              <a:t>Mental Health Zones.</a:t>
            </a:r>
          </a:p>
          <a:p>
            <a:pPr marL="0" lvl="0" indent="0" algn="l" rtl="0">
              <a:spcBef>
                <a:spcPts val="0"/>
              </a:spcBef>
              <a:spcAft>
                <a:spcPts val="0"/>
              </a:spcAft>
              <a:buNone/>
            </a:pPr>
            <a:r>
              <a:rPr lang="en-US" dirty="0"/>
              <a:t> Your students should be in the Green Zone or the Yellow Zone.</a:t>
            </a:r>
          </a:p>
          <a:p>
            <a:pPr marL="0" lvl="0" indent="0" algn="l" rtl="0">
              <a:spcBef>
                <a:spcPts val="0"/>
              </a:spcBef>
              <a:spcAft>
                <a:spcPts val="0"/>
              </a:spcAft>
              <a:buNone/>
            </a:pPr>
            <a:r>
              <a:rPr lang="en-US" dirty="0"/>
              <a:t> But if you find a student in the Orange or Red zone, you have a very important role to play.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  child in the Green zone</a:t>
            </a:r>
            <a:r>
              <a:rPr lang="en-US" dirty="0"/>
              <a:t>, will be  cheerful, energetic, and will show good academic performance too.</a:t>
            </a:r>
          </a:p>
          <a:p>
            <a:pPr marL="0" lvl="0" indent="0" algn="l" rtl="0">
              <a:spcBef>
                <a:spcPts val="0"/>
              </a:spcBef>
              <a:spcAft>
                <a:spcPts val="0"/>
              </a:spcAft>
              <a:buNone/>
            </a:pPr>
            <a:r>
              <a:rPr lang="en-US" b="1" dirty="0"/>
              <a:t> In the Yellow zone- </a:t>
            </a:r>
            <a:r>
              <a:rPr lang="en-US" dirty="0"/>
              <a:t>your student will be positive, calm, performing normal functions well. At the same time, they are able to sleep well, eat well, and normally, and have a normal social life too.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 the other hand, a student who has a deteriorating mental health, and </a:t>
            </a:r>
            <a:r>
              <a:rPr lang="en-US" b="1" dirty="0"/>
              <a:t>is  in the Orange Zone of mental spectrum will be:  </a:t>
            </a:r>
            <a:r>
              <a:rPr lang="en-US" dirty="0"/>
              <a:t>Anxious, depressed, sad, tired, having poor sleep, and disturbed normal activities. He might have suddenly withdrawn from friends, and might be sitting alone. You may find their academic performance going down. They might not be eating their tiffin, and may not be concentrating in your class anymore.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find a student looking extremely sad, or worried, who has started skipping classes, looks exhausted, and unkempt, you may consider them </a:t>
            </a:r>
            <a:r>
              <a:rPr lang="en-US" b="1" dirty="0"/>
              <a:t>being in the Red Zone of the mental health spectrum</a:t>
            </a:r>
            <a:r>
              <a:rPr lang="en-US" dirty="0"/>
              <a:t>. Such children need urgent help, from professionals.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Your role while being their teacher is to detect the changes timely, call them to you after class, ask them if they had a problem, listen to them carefully, and arrange help.</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76200" algn="l" rtl="0">
              <a:spcBef>
                <a:spcPts val="0"/>
              </a:spcBef>
              <a:spcAft>
                <a:spcPts val="0"/>
              </a:spcAft>
              <a:buClr>
                <a:schemeClr val="dk1"/>
              </a:buClr>
              <a:buSzPts val="1200"/>
              <a:buFont typeface="Noto Sans Symbols"/>
              <a:buChar char="▪"/>
            </a:pPr>
            <a:endParaRPr lang="en-US" dirty="0"/>
          </a:p>
          <a:p>
            <a:pPr marL="0" lvl="0" indent="0" algn="l" rtl="0">
              <a:spcBef>
                <a:spcPts val="0"/>
              </a:spcBef>
              <a:spcAft>
                <a:spcPts val="0"/>
              </a:spcAft>
              <a:buClr>
                <a:schemeClr val="dk1"/>
              </a:buClr>
              <a:buSzPts val="1200"/>
              <a:buFont typeface="Noto Sans Symbols"/>
              <a:buNone/>
            </a:pPr>
            <a:endParaRPr lang="en-US" sz="120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a:p>
            <a:endParaRPr lang="en-IN" dirty="0"/>
          </a:p>
        </p:txBody>
      </p:sp>
    </p:spTree>
    <p:extLst>
      <p:ext uri="{BB962C8B-B14F-4D97-AF65-F5344CB8AC3E}">
        <p14:creationId xmlns:p14="http://schemas.microsoft.com/office/powerpoint/2010/main" val="274769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may see many different types of students. There may be some who are overactive, talking and disturbing the class and other students in class. They may be distracted from work, doing multi tasking at the same time and also  social- chatting, through pop-ups on their devices.</a:t>
            </a:r>
          </a:p>
          <a:p>
            <a:endParaRPr lang="en-US" dirty="0"/>
          </a:p>
          <a:p>
            <a:r>
              <a:rPr lang="en-US" dirty="0"/>
              <a:t>At the same time, you may have to handle students who are retaliatory or even defiant towards teachers or persons in authority.  These may be  children or teens having externalizing </a:t>
            </a:r>
            <a:r>
              <a:rPr lang="en-US" dirty="0" err="1"/>
              <a:t>behaviour</a:t>
            </a:r>
            <a:r>
              <a:rPr lang="en-US" dirty="0"/>
              <a:t> disorders.</a:t>
            </a:r>
          </a:p>
          <a:p>
            <a:r>
              <a:rPr lang="en-US" dirty="0"/>
              <a:t>At some other time, you may see a student looking sad, worried, withdrawn, who doesn’t talk about their problems to anyone. They could be suffering from internalizing </a:t>
            </a:r>
            <a:r>
              <a:rPr lang="en-US" dirty="0" err="1"/>
              <a:t>behaviour</a:t>
            </a:r>
            <a:r>
              <a:rPr lang="en-US" dirty="0"/>
              <a:t> disorders. </a:t>
            </a:r>
          </a:p>
          <a:p>
            <a:endParaRPr lang="en-US" dirty="0"/>
          </a:p>
          <a:p>
            <a:r>
              <a:rPr lang="en-US" dirty="0"/>
              <a:t>As their teacher, you are always the first one or after the parents to detect and identify these issues in your students.</a:t>
            </a:r>
          </a:p>
          <a:p>
            <a:r>
              <a:rPr lang="en-US" dirty="0"/>
              <a:t>When you see extremes of such issues, which are causing problems in their life or their academic performance, you can be the first to identify a problem and help the child.</a:t>
            </a:r>
            <a:endParaRPr lang="en-IN" dirty="0"/>
          </a:p>
        </p:txBody>
      </p:sp>
    </p:spTree>
    <p:extLst>
      <p:ext uri="{BB962C8B-B14F-4D97-AF65-F5344CB8AC3E}">
        <p14:creationId xmlns:p14="http://schemas.microsoft.com/office/powerpoint/2010/main" val="2223785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D719-04E8-F5DE-6C6E-D5D05B67B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F18AD-619A-EDB6-02A8-3EC55DD615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9CBC0E-A086-DB30-C007-585535B7B832}"/>
              </a:ext>
            </a:extLst>
          </p:cNvPr>
          <p:cNvSpPr>
            <a:spLocks noGrp="1"/>
          </p:cNvSpPr>
          <p:nvPr>
            <p:ph type="body" idx="1"/>
          </p:nvPr>
        </p:nvSpPr>
        <p:spPr/>
        <p:txBody>
          <a:bodyPr/>
          <a:lstStyle/>
          <a:p>
            <a:pPr>
              <a:lnSpc>
                <a:spcPct val="150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Various  risk factors can predispose a teenager to develop mental health difficulties. Knowledge about risk factors may  guide  in identifying adolescents at risk and help in formulating prevention and intervention strategies to pursue with them. Risk factors can be discussed in following domains and enumerated in table 1</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1 Individual</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2 Family</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3 School</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4 Community</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algn="ctr">
              <a:lnSpc>
                <a:spcPct val="150000"/>
              </a:lnSpc>
              <a:spcAft>
                <a:spcPts val="800"/>
              </a:spcAft>
            </a:pPr>
            <a:r>
              <a:rPr lang="en-IN" sz="2400" b="1"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Individual Factors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IN" sz="2400" b="1"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Family Factors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IN" sz="2400" b="1"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School Factors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N" sz="2400" b="1"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individual							Community Factor</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N" sz="2400" b="1"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Female gender</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Genetic Predisposition</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Perinatal Insult</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H/o  Birth Asphyxia and NICU  Hospitalization</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Head Injury</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Conduct problems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Behavioural issues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Develomental</a:t>
            </a: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 Disorders (</a:t>
            </a:r>
            <a:r>
              <a:rPr lang="en-IN"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ADHD,Autism</a:t>
            </a: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Chronic Diseases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Low self-esteem,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Insecure attachment</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Poor social and communication skills: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Early substance use</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Poverty</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b="1"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Family Dysfunctio</a:t>
            </a: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Domestic Violence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Parent-child conflict</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Inconsistent discipline style</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Negative family environment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Child abuse/maltreatment</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Single-parent family</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Divorce</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Marital conflict</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Family conflict</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Parent with mental health issues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Parental drug/alcohol use</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Parental unemployment</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Lack of adult supervision</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Poor attachment with parent</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400" b="1" kern="0" dirty="0">
                <a:effectLst/>
                <a:latin typeface="Times New Roman" panose="02020603050405020304" pitchFamily="18" charset="0"/>
                <a:ea typeface="Times New Roman" panose="02020603050405020304" pitchFamily="18" charset="0"/>
                <a:cs typeface="Times New Roman" panose="02020603050405020304" pitchFamily="18" charset="0"/>
              </a:rPr>
              <a:t>SCHOOL Factor</a:t>
            </a:r>
            <a:endParaRPr lang="en-IN"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8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      Academic Pressure</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School-level stressful or traumatic events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ts val="18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School violence</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ts val="18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Peer rejection</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ts val="18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Peer Pressure</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ts val="18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Bullying</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Poor student-teacher relationship</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effectLst/>
                <a:latin typeface="Times New Roman" panose="02020603050405020304" pitchFamily="18" charset="0"/>
                <a:ea typeface="Times New Roman" panose="02020603050405020304" pitchFamily="18" charset="0"/>
                <a:cs typeface="Times New Roman" panose="02020603050405020304" pitchFamily="18" charset="0"/>
              </a:rPr>
              <a:t>Breakdown or lack of positive friendship</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800"/>
              </a:lnSpc>
              <a:spcAft>
                <a:spcPts val="800"/>
              </a:spcAft>
            </a:pPr>
            <a:r>
              <a:rPr lang="en-IN" sz="2400" kern="0" dirty="0">
                <a:solidFill>
                  <a:srgbClr val="666666"/>
                </a:solidFill>
                <a:effectLst/>
                <a:latin typeface="Helvetica" panose="020B0604020202020204" pitchFamily="34" charset="0"/>
                <a:ea typeface="Times New Roman" panose="02020603050405020304" pitchFamily="18"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N" sz="2400" b="1"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IN" sz="2400" b="1"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Community</a:t>
            </a:r>
          </a:p>
          <a:p>
            <a:pPr>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Socio-economic</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Disadvantage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Homelessness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Discrimination</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err="1">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Disaster,war</a:t>
            </a: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IN" sz="2400" kern="0" dirty="0" err="1">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survuivours</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Lack of access to support system</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2400" kern="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IN"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a:p>
            <a:endParaRPr lang="en-IN" dirty="0"/>
          </a:p>
        </p:txBody>
      </p:sp>
    </p:spTree>
    <p:extLst>
      <p:ext uri="{BB962C8B-B14F-4D97-AF65-F5344CB8AC3E}">
        <p14:creationId xmlns:p14="http://schemas.microsoft.com/office/powerpoint/2010/main" val="61701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This is a story told by the doctor</a:t>
            </a:r>
          </a:p>
          <a:p>
            <a:endParaRPr lang="en-IN" dirty="0"/>
          </a:p>
          <a:p>
            <a:r>
              <a:rPr lang="en-IN" b="1" dirty="0"/>
              <a:t>The slide can be read directly, as the whole case is on the slide itself.</a:t>
            </a:r>
          </a:p>
          <a:p>
            <a:r>
              <a:rPr lang="en-IN" b="0" dirty="0"/>
              <a:t> Reena was later found to be suffering from Anxiety disorder, and was appropriately treated.</a:t>
            </a:r>
          </a:p>
          <a:p>
            <a:endParaRPr lang="en-IN" dirty="0"/>
          </a:p>
          <a:p>
            <a:r>
              <a:rPr lang="en-IN" dirty="0"/>
              <a:t> This story tell us a very important fact. If teachers are trained to identify and timely handle the mental health issues of their students, many lives can be improved, and at times even saved, by timely identification and prompt referral to an adolescent </a:t>
            </a:r>
            <a:r>
              <a:rPr lang="en-IN" dirty="0" err="1"/>
              <a:t>pediatrician</a:t>
            </a:r>
            <a:r>
              <a:rPr lang="en-IN" dirty="0"/>
              <a:t>, or concerned physician, who are especially trained to handle these problems.</a:t>
            </a:r>
          </a:p>
        </p:txBody>
      </p:sp>
    </p:spTree>
    <p:extLst>
      <p:ext uri="{BB962C8B-B14F-4D97-AF65-F5344CB8AC3E}">
        <p14:creationId xmlns:p14="http://schemas.microsoft.com/office/powerpoint/2010/main" val="767874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2EAA-28FD-0882-1A9F-39FF5A3DB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E7F9F-D39A-9078-EA9E-6EE7A9D68D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836D34-1AF0-54BA-E71D-9DECBFA295F2}"/>
              </a:ext>
            </a:extLst>
          </p:cNvPr>
          <p:cNvSpPr>
            <a:spLocks noGrp="1"/>
          </p:cNvSpPr>
          <p:nvPr>
            <p:ph type="body" idx="1"/>
          </p:nvPr>
        </p:nvSpPr>
        <p:spPr/>
        <p:txBody>
          <a:bodyPr/>
          <a:lstStyle/>
          <a:p>
            <a:r>
              <a:rPr lang="en-US" dirty="0"/>
              <a:t>The </a:t>
            </a:r>
            <a:r>
              <a:rPr lang="en-US" dirty="0" err="1"/>
              <a:t>presentor</a:t>
            </a:r>
            <a:r>
              <a:rPr lang="en-US" dirty="0"/>
              <a:t> can facilitate the discussion with the teachers and generate responses. After the discussion the appropriate answers will </a:t>
            </a:r>
            <a:r>
              <a:rPr lang="en-US" dirty="0" err="1"/>
              <a:t>appew</a:t>
            </a:r>
            <a:endParaRPr lang="en-US" dirty="0"/>
          </a:p>
          <a:p>
            <a:r>
              <a:rPr lang="en-US" dirty="0"/>
              <a:t>Will appear on screen with the click .</a:t>
            </a:r>
            <a:endParaRPr lang="en-IN" dirty="0"/>
          </a:p>
          <a:p>
            <a:endParaRPr lang="en-IN" dirty="0"/>
          </a:p>
        </p:txBody>
      </p:sp>
    </p:spTree>
    <p:extLst>
      <p:ext uri="{BB962C8B-B14F-4D97-AF65-F5344CB8AC3E}">
        <p14:creationId xmlns:p14="http://schemas.microsoft.com/office/powerpoint/2010/main" val="3634834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dirty="0"/>
              <a:t>Generally speaking anxiety is a very normal emotion. We all experience it in some way or the other, in our daily lives. It is reasonable, when it is in response to an actual threat. But when it becomes disproportionate to the actual threat, it becomes pathological.</a:t>
            </a:r>
          </a:p>
          <a:p>
            <a:endParaRPr lang="en-IN" dirty="0"/>
          </a:p>
          <a:p>
            <a:r>
              <a:rPr lang="en-IN" b="1" dirty="0"/>
              <a:t>How does a person develop Anxiety??</a:t>
            </a:r>
          </a:p>
          <a:p>
            <a:endParaRPr lang="en-IN" dirty="0"/>
          </a:p>
          <a:p>
            <a:r>
              <a:rPr lang="en-IN" b="1" dirty="0"/>
              <a:t>According to </a:t>
            </a:r>
            <a:r>
              <a:rPr lang="en-IN" b="1" dirty="0" err="1"/>
              <a:t>Dr.Beck</a:t>
            </a:r>
            <a:r>
              <a:rPr lang="en-IN" b="1" dirty="0"/>
              <a:t> the Father of Cognitive-Behaviour Therapy, </a:t>
            </a:r>
          </a:p>
          <a:p>
            <a:r>
              <a:rPr lang="en-IN" dirty="0"/>
              <a:t>when people overestimate the severity of a threat, OR SOME DANGER,  and at the same time they  underestimate their own ability to cope up with the situation, or to handle the situation, they feel anxious.</a:t>
            </a:r>
          </a:p>
          <a:p>
            <a:r>
              <a:rPr lang="en-IN" b="1" dirty="0"/>
              <a:t>For example:</a:t>
            </a:r>
          </a:p>
          <a:p>
            <a:endParaRPr lang="en-IN" dirty="0"/>
          </a:p>
          <a:p>
            <a:r>
              <a:rPr lang="en-IN" dirty="0"/>
              <a:t>A girl, Sheena , is very anxious that the teacher is asking questions. </a:t>
            </a:r>
          </a:p>
          <a:p>
            <a:r>
              <a:rPr lang="en-IN" dirty="0"/>
              <a:t>She has started overestimating the threat:  She thinks, the class will laugh at me, </a:t>
            </a:r>
            <a:r>
              <a:rPr lang="en-US" dirty="0"/>
              <a:t>that the teacher will judge me. </a:t>
            </a:r>
          </a:p>
          <a:p>
            <a:r>
              <a:rPr lang="en-IN" dirty="0"/>
              <a:t>The whole class will get to know that I am a very foolish person, and then no one will want to be my friend.</a:t>
            </a:r>
          </a:p>
          <a:p>
            <a:endParaRPr lang="en-IN" dirty="0"/>
          </a:p>
          <a:p>
            <a:r>
              <a:rPr lang="en-IN" dirty="0"/>
              <a:t>She does not focus on thinking about the answer to the questions, rather she thinks, I do not know what to do. </a:t>
            </a:r>
          </a:p>
          <a:p>
            <a:r>
              <a:rPr lang="en-IN" dirty="0"/>
              <a:t>Then she starts to think of avoidance behaviours, if I don’t look at the teacher, she might not ask me anything!</a:t>
            </a:r>
            <a:r>
              <a:rPr lang="en-US" dirty="0"/>
              <a:t> like I should perhaps make some excuse, and walk out of the class. </a:t>
            </a:r>
          </a:p>
          <a:p>
            <a:r>
              <a:rPr lang="en-US" dirty="0"/>
              <a:t>Focusing on anxiety symptoms, internally: Intensifies their anxiety ,</a:t>
            </a:r>
          </a:p>
          <a:p>
            <a:r>
              <a:rPr lang="en-US" dirty="0"/>
              <a:t>Interferes with - performance, </a:t>
            </a:r>
          </a:p>
          <a:p>
            <a:r>
              <a:rPr lang="en-US" dirty="0"/>
              <a:t>Leads to negative outcomes and poor coping.</a:t>
            </a:r>
          </a:p>
          <a:p>
            <a:endParaRPr lang="en-IN" dirty="0"/>
          </a:p>
          <a:p>
            <a:endParaRPr lang="en-IN" dirty="0"/>
          </a:p>
          <a:p>
            <a:r>
              <a:rPr lang="en-IN" dirty="0"/>
              <a:t>So, People with Anxiety, start using Avoidance Behaviours, to feel more safe. </a:t>
            </a:r>
          </a:p>
          <a:p>
            <a:r>
              <a:rPr lang="en-IN" dirty="0"/>
              <a:t>This lessens their worry for sometime, but in turn increases their stress all the more! This can lead to Anxiety disorder, when they need help from an expert. </a:t>
            </a:r>
          </a:p>
          <a:p>
            <a:r>
              <a:rPr lang="en-IN" dirty="0"/>
              <a:t> A Teacher can be the first to notice these behaviours and talk to their student. If they feel that the worries of the student are out of proportion to the actual threat, leading to disturbance in her academic performance, and other things, the student might be in need of professional help.</a:t>
            </a:r>
          </a:p>
        </p:txBody>
      </p:sp>
    </p:spTree>
    <p:extLst>
      <p:ext uri="{BB962C8B-B14F-4D97-AF65-F5344CB8AC3E}">
        <p14:creationId xmlns:p14="http://schemas.microsoft.com/office/powerpoint/2010/main" val="3899555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4C962-1F61-E749-8F41-A90A8BC1E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BAC19-2B0C-3CE2-17BE-00982337F9D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E6B4F9-807C-128A-5088-0EDBD7743B1F}"/>
              </a:ext>
            </a:extLst>
          </p:cNvPr>
          <p:cNvSpPr>
            <a:spLocks noGrp="1"/>
          </p:cNvSpPr>
          <p:nvPr>
            <p:ph type="body" idx="1"/>
          </p:nvPr>
        </p:nvSpPr>
        <p:spPr/>
        <p:txBody>
          <a:bodyPr/>
          <a:lstStyle/>
          <a:p>
            <a:r>
              <a:rPr lang="en-US" b="1" dirty="0"/>
              <a:t>A little about each of these: </a:t>
            </a:r>
          </a:p>
          <a:p>
            <a:endParaRPr lang="en-US" dirty="0"/>
          </a:p>
          <a:p>
            <a:r>
              <a:rPr lang="en-US" b="1" dirty="0"/>
              <a:t>Social anxiety disorder:</a:t>
            </a:r>
          </a:p>
          <a:p>
            <a:r>
              <a:rPr lang="en-US" dirty="0"/>
              <a:t>It’s normal to worry about social or performance situations.</a:t>
            </a:r>
          </a:p>
          <a:p>
            <a:endParaRPr lang="en-US" dirty="0"/>
          </a:p>
          <a:p>
            <a:r>
              <a:rPr lang="en-US" dirty="0"/>
              <a:t>But,  Social anxiety disorder, also known as social phobia, is when a person has an intense fear or dread of social situations. This can happen before, during or after an event.</a:t>
            </a:r>
          </a:p>
          <a:p>
            <a:endParaRPr lang="en-US" dirty="0"/>
          </a:p>
          <a:p>
            <a:r>
              <a:rPr lang="en-US" b="1" dirty="0"/>
              <a:t>For example: </a:t>
            </a:r>
          </a:p>
          <a:p>
            <a:endParaRPr lang="en-US" dirty="0"/>
          </a:p>
          <a:p>
            <a:r>
              <a:rPr lang="en-US" dirty="0"/>
              <a:t>Speaking in public or in groups</a:t>
            </a:r>
          </a:p>
          <a:p>
            <a:r>
              <a:rPr lang="en-US" dirty="0"/>
              <a:t>Meeting new people or strangers</a:t>
            </a:r>
          </a:p>
          <a:p>
            <a:r>
              <a:rPr lang="en-US" dirty="0"/>
              <a:t>Dating</a:t>
            </a:r>
          </a:p>
          <a:p>
            <a:r>
              <a:rPr lang="en-US" dirty="0"/>
              <a:t>Eating or drinking in public</a:t>
            </a:r>
          </a:p>
          <a:p>
            <a:r>
              <a:rPr lang="en-US" dirty="0"/>
              <a:t>The person may be worried that they will do something or act in a way that is embarrassing.</a:t>
            </a:r>
          </a:p>
          <a:p>
            <a:r>
              <a:rPr lang="en-US" dirty="0"/>
              <a:t> They may also  feel aware of the physical signs of  anxiety, such as:</a:t>
            </a:r>
          </a:p>
          <a:p>
            <a:r>
              <a:rPr lang="en-US" dirty="0"/>
              <a:t>Sweating</a:t>
            </a:r>
          </a:p>
          <a:p>
            <a:r>
              <a:rPr lang="en-US" dirty="0"/>
              <a:t>Racing heartbeat</a:t>
            </a:r>
          </a:p>
          <a:p>
            <a:r>
              <a:rPr lang="en-US" dirty="0"/>
              <a:t>Shaky voice</a:t>
            </a:r>
          </a:p>
          <a:p>
            <a:r>
              <a:rPr lang="en-US" dirty="0"/>
              <a:t>Blushing</a:t>
            </a:r>
          </a:p>
          <a:p>
            <a:r>
              <a:rPr lang="en-US" dirty="0"/>
              <a:t>They may worry that others will notice or judge them and so try to avoid certain situations. </a:t>
            </a:r>
          </a:p>
          <a:p>
            <a:r>
              <a:rPr lang="en-US" dirty="0"/>
              <a:t>They may be aware that their fears aren’t logical , but it’s difficult to control them.</a:t>
            </a:r>
          </a:p>
          <a:p>
            <a:endParaRPr lang="en-US" dirty="0"/>
          </a:p>
          <a:p>
            <a:r>
              <a:rPr lang="en-US" b="1" dirty="0"/>
              <a:t>Panic Disorder:</a:t>
            </a:r>
          </a:p>
          <a:p>
            <a:r>
              <a:rPr lang="en-US" dirty="0"/>
              <a:t> Fear of certain situations can cause panic attacks, for example,</a:t>
            </a:r>
          </a:p>
          <a:p>
            <a:r>
              <a:rPr lang="en-US" dirty="0"/>
              <a:t> </a:t>
            </a:r>
          </a:p>
          <a:p>
            <a:r>
              <a:rPr lang="en-US" dirty="0"/>
              <a:t>Panic disorder symptoms can include:</a:t>
            </a:r>
          </a:p>
          <a:p>
            <a:endParaRPr lang="en-US" dirty="0"/>
          </a:p>
          <a:p>
            <a:r>
              <a:rPr lang="en-US" dirty="0"/>
              <a:t>An overwhelming sense of dread or fear</a:t>
            </a:r>
          </a:p>
          <a:p>
            <a:r>
              <a:rPr lang="en-US" dirty="0"/>
              <a:t>Chest pain or a sensations of  heart  beating irregularly</a:t>
            </a:r>
          </a:p>
          <a:p>
            <a:r>
              <a:rPr lang="en-US" dirty="0"/>
              <a:t>Feeling that the person may be dying or having a heart attack</a:t>
            </a:r>
          </a:p>
          <a:p>
            <a:r>
              <a:rPr lang="en-US" dirty="0"/>
              <a:t>Sweating and hot flushes, or chills and shivering</a:t>
            </a:r>
          </a:p>
          <a:p>
            <a:r>
              <a:rPr lang="en-US" dirty="0"/>
              <a:t>A dry mouth, shortness of breath or feeling of choking</a:t>
            </a:r>
          </a:p>
          <a:p>
            <a:r>
              <a:rPr lang="en-US" dirty="0"/>
              <a:t>Nausea, dizziness and feeling faint</a:t>
            </a:r>
          </a:p>
          <a:p>
            <a:r>
              <a:rPr lang="en-US" dirty="0"/>
              <a:t>Numbness, pins and needles or a tingling sensation in the fingers</a:t>
            </a:r>
          </a:p>
          <a:p>
            <a:r>
              <a:rPr lang="en-US" dirty="0"/>
              <a:t>A need to go to the toilet</a:t>
            </a:r>
          </a:p>
          <a:p>
            <a:r>
              <a:rPr lang="en-US" dirty="0"/>
              <a:t>A churning stomach</a:t>
            </a:r>
          </a:p>
          <a:p>
            <a:r>
              <a:rPr lang="en-US" dirty="0"/>
              <a:t>Ringing in the ears</a:t>
            </a:r>
          </a:p>
          <a:p>
            <a:endParaRPr lang="en-US" dirty="0"/>
          </a:p>
          <a:p>
            <a:r>
              <a:rPr lang="en-US" b="1" dirty="0"/>
              <a:t>Obsessive compulsive disorder (OCD)</a:t>
            </a:r>
          </a:p>
          <a:p>
            <a:r>
              <a:rPr lang="en-US" dirty="0"/>
              <a:t>A person with OCD will have obsessions and/or compulsions. </a:t>
            </a:r>
          </a:p>
          <a:p>
            <a:endParaRPr lang="en-US" dirty="0"/>
          </a:p>
          <a:p>
            <a:r>
              <a:rPr lang="en-US" dirty="0"/>
              <a:t>An obsession is a repeated unwelcome thought or image. These can be difficult to ignore. These thoughts can be disturbing, which can make the person, feel distressed and anxious.</a:t>
            </a:r>
          </a:p>
          <a:p>
            <a:endParaRPr lang="en-US" dirty="0"/>
          </a:p>
          <a:p>
            <a:r>
              <a:rPr lang="en-US" dirty="0"/>
              <a:t>A compulsion is something that the person will  think about or do repeatedly to help relieve anxiety. </a:t>
            </a:r>
          </a:p>
          <a:p>
            <a:r>
              <a:rPr lang="en-US" dirty="0"/>
              <a:t>For example:  Saying a phrase in your head to calm yourself. Or checking that the front door is locked, again and again, for multiple number of times.</a:t>
            </a:r>
          </a:p>
          <a:p>
            <a:endParaRPr lang="en-US" dirty="0"/>
          </a:p>
          <a:p>
            <a:r>
              <a:rPr lang="en-US" dirty="0"/>
              <a:t>The person gets such thoughts and might believe that something bad will happen, to their loved ones, if they don’t do these compulsions. </a:t>
            </a:r>
          </a:p>
          <a:p>
            <a:r>
              <a:rPr lang="en-US" dirty="0"/>
              <a:t>The person  may </a:t>
            </a:r>
            <a:r>
              <a:rPr lang="en-US" dirty="0" err="1"/>
              <a:t>realise</a:t>
            </a:r>
            <a:r>
              <a:rPr lang="en-US" dirty="0"/>
              <a:t> that their  thinking and </a:t>
            </a:r>
            <a:r>
              <a:rPr lang="en-US" dirty="0" err="1"/>
              <a:t>behaviour</a:t>
            </a:r>
            <a:r>
              <a:rPr lang="en-US" dirty="0"/>
              <a:t> is not logical but they  still find it very difficult to stop.</a:t>
            </a:r>
          </a:p>
          <a:p>
            <a:endParaRPr lang="en-US" dirty="0"/>
          </a:p>
          <a:p>
            <a:r>
              <a:rPr lang="en-US" dirty="0"/>
              <a:t>There are different types of OCD including:</a:t>
            </a:r>
          </a:p>
          <a:p>
            <a:endParaRPr lang="en-US" dirty="0"/>
          </a:p>
          <a:p>
            <a:r>
              <a:rPr lang="en-US" dirty="0"/>
              <a:t>Contamination – An impulse to clean or wash because they  perceive something as contaminated.</a:t>
            </a:r>
          </a:p>
          <a:p>
            <a:r>
              <a:rPr lang="en-US" dirty="0"/>
              <a:t>Checking – The constant need to check things in their  environment to prevent damage,  for </a:t>
            </a:r>
            <a:r>
              <a:rPr lang="en-US" dirty="0" err="1"/>
              <a:t>eg</a:t>
            </a:r>
            <a:r>
              <a:rPr lang="en-US" dirty="0"/>
              <a:t> - fire, leaks or locks.</a:t>
            </a:r>
          </a:p>
          <a:p>
            <a:r>
              <a:rPr lang="en-US" dirty="0"/>
              <a:t>Intrusive thoughts – Repetitive thoughts which may be horrific and upsetting</a:t>
            </a:r>
          </a:p>
          <a:p>
            <a:r>
              <a:rPr lang="en-US" dirty="0"/>
              <a:t>Hoarding – Not feeling able to throw away useless or worn out items</a:t>
            </a:r>
          </a:p>
          <a:p>
            <a:endParaRPr lang="en-US" dirty="0"/>
          </a:p>
          <a:p>
            <a:endParaRPr lang="en-US" dirty="0"/>
          </a:p>
          <a:p>
            <a:r>
              <a:rPr lang="en-US" b="1" dirty="0"/>
              <a:t>Phobias</a:t>
            </a:r>
          </a:p>
          <a:p>
            <a:r>
              <a:rPr lang="en-US" dirty="0"/>
              <a:t>A phobia is an overwhelming fear of an object, place, situation, feeling or animal.</a:t>
            </a:r>
          </a:p>
          <a:p>
            <a:endParaRPr lang="en-US" dirty="0"/>
          </a:p>
          <a:p>
            <a:r>
              <a:rPr lang="en-US" dirty="0"/>
              <a:t>Phobias are  a more intense feeling than fear. </a:t>
            </a:r>
          </a:p>
          <a:p>
            <a:r>
              <a:rPr lang="en-US" dirty="0"/>
              <a:t>They develop when a person has heightened feelings of danger towards a situation or object. </a:t>
            </a:r>
          </a:p>
          <a:p>
            <a:r>
              <a:rPr lang="en-US" dirty="0"/>
              <a:t>Someone with a phobia may avoid the thing that’s causing them anxiety.</a:t>
            </a:r>
          </a:p>
          <a:p>
            <a:endParaRPr lang="en-US" dirty="0"/>
          </a:p>
          <a:p>
            <a:r>
              <a:rPr lang="en-US" dirty="0"/>
              <a:t>Common examples of phobias include:</a:t>
            </a:r>
          </a:p>
          <a:p>
            <a:endParaRPr lang="en-US" dirty="0"/>
          </a:p>
          <a:p>
            <a:r>
              <a:rPr lang="en-US" dirty="0"/>
              <a:t>Animals – Such spiders, snakes or rodents</a:t>
            </a:r>
          </a:p>
          <a:p>
            <a:r>
              <a:rPr lang="en-US" dirty="0"/>
              <a:t>Environmental – Such as heights and germs</a:t>
            </a:r>
          </a:p>
          <a:p>
            <a:r>
              <a:rPr lang="en-US" dirty="0"/>
              <a:t>Situational – Such as going to the dentist</a:t>
            </a:r>
          </a:p>
          <a:p>
            <a:r>
              <a:rPr lang="en-US" dirty="0"/>
              <a:t>Body – Such as blood or being sick</a:t>
            </a:r>
          </a:p>
          <a:p>
            <a:r>
              <a:rPr lang="en-US" dirty="0"/>
              <a:t>Sexual – Such as performance anxiety</a:t>
            </a:r>
          </a:p>
          <a:p>
            <a:endParaRPr lang="en-US" dirty="0"/>
          </a:p>
          <a:p>
            <a:endParaRPr lang="en-US" dirty="0"/>
          </a:p>
          <a:p>
            <a:endParaRPr lang="en-US" dirty="0"/>
          </a:p>
          <a:p>
            <a:endParaRPr lang="en-US" dirty="0"/>
          </a:p>
          <a:p>
            <a:endParaRPr lang="en-US" dirty="0"/>
          </a:p>
          <a:p>
            <a:endParaRPr lang="en-US" dirty="0"/>
          </a:p>
          <a:p>
            <a:r>
              <a:rPr lang="en-US" b="1" dirty="0"/>
              <a:t>GAD (</a:t>
            </a:r>
            <a:r>
              <a:rPr lang="en-US" b="1" dirty="0" err="1"/>
              <a:t>Generalised</a:t>
            </a:r>
            <a:r>
              <a:rPr lang="en-US" b="1" dirty="0"/>
              <a:t> Anxiety Disorder) is </a:t>
            </a:r>
            <a:r>
              <a:rPr lang="en-US" dirty="0"/>
              <a:t>the most common type of anxiety disorder. The main symptom of GAD is excessive worrying about different activities and events.  The person may feel anxious a lot of the time. Might feel ‘on edge’ and hyper-alert to their surroundings.</a:t>
            </a:r>
          </a:p>
          <a:p>
            <a:endParaRPr lang="en-US" dirty="0"/>
          </a:p>
          <a:p>
            <a:r>
              <a:rPr lang="en-US" dirty="0"/>
              <a:t>GAD can affect their day-to-day life, in many areas, for example;</a:t>
            </a:r>
          </a:p>
          <a:p>
            <a:endParaRPr lang="en-US" dirty="0"/>
          </a:p>
          <a:p>
            <a:r>
              <a:rPr lang="en-US" dirty="0"/>
              <a:t>The ability to work or hold down employment.</a:t>
            </a:r>
          </a:p>
          <a:p>
            <a:r>
              <a:rPr lang="en-US" dirty="0"/>
              <a:t>Travel, or leave the house.</a:t>
            </a:r>
          </a:p>
          <a:p>
            <a:r>
              <a:rPr lang="en-US" dirty="0"/>
              <a:t>Energy, sleep or concentration.</a:t>
            </a:r>
          </a:p>
          <a:p>
            <a:r>
              <a:rPr lang="en-US" dirty="0"/>
              <a:t>They  might also have physical symptoms, such as muscle tension and sweating.</a:t>
            </a:r>
          </a:p>
          <a:p>
            <a:endParaRPr lang="en-US" dirty="0"/>
          </a:p>
          <a:p>
            <a:r>
              <a:rPr lang="en-US" dirty="0"/>
              <a:t>It is common to have other conditions such as depression or other anxiety disorders  along with GAD.</a:t>
            </a:r>
          </a:p>
          <a:p>
            <a:endParaRPr lang="en-US" dirty="0"/>
          </a:p>
          <a:p>
            <a:r>
              <a:rPr lang="en-US" dirty="0"/>
              <a:t>GAD can be difficult to diagnose because it doesn’t have some of the unique symptoms of other anxiety disorders. </a:t>
            </a:r>
          </a:p>
          <a:p>
            <a:r>
              <a:rPr lang="en-US" dirty="0"/>
              <a:t> A doctor is likely to diagnose GAD if the person has felt anxious for most days over six months and it has had a negative impact on multiple areas of their life.</a:t>
            </a:r>
          </a:p>
          <a:p>
            <a:endParaRPr lang="en-US" dirty="0"/>
          </a:p>
          <a:p>
            <a:endParaRPr lang="en-US" dirty="0"/>
          </a:p>
          <a:p>
            <a:r>
              <a:rPr lang="en-US" dirty="0"/>
              <a:t>Animals – Such spiders, snakes or rodents</a:t>
            </a:r>
          </a:p>
          <a:p>
            <a:r>
              <a:rPr lang="en-US" dirty="0"/>
              <a:t>Environmental – Such as heights and germs</a:t>
            </a:r>
          </a:p>
          <a:p>
            <a:r>
              <a:rPr lang="en-US" dirty="0"/>
              <a:t>Situational – Such as going to the dentist</a:t>
            </a:r>
          </a:p>
          <a:p>
            <a:r>
              <a:rPr lang="en-US" dirty="0"/>
              <a:t>Body – Such as blood or being sick</a:t>
            </a:r>
          </a:p>
          <a:p>
            <a:r>
              <a:rPr lang="en-US" dirty="0"/>
              <a:t>Sexual – Such as performance anxiety</a:t>
            </a:r>
          </a:p>
          <a:p>
            <a:endParaRPr lang="en-US" dirty="0"/>
          </a:p>
          <a:p>
            <a:r>
              <a:rPr lang="en-US" b="1" dirty="0"/>
              <a:t>Agoraphobia </a:t>
            </a:r>
            <a:r>
              <a:rPr lang="en-US" dirty="0"/>
              <a:t>is a fear of being in situations where escape might be difficult. Or situations where help wouldn’t be available if things go wrong. </a:t>
            </a:r>
          </a:p>
          <a:p>
            <a:r>
              <a:rPr lang="en-US" dirty="0"/>
              <a:t>For Example, This could be:</a:t>
            </a:r>
          </a:p>
          <a:p>
            <a:endParaRPr lang="en-US" dirty="0"/>
          </a:p>
          <a:p>
            <a:r>
              <a:rPr lang="en-US" dirty="0"/>
              <a:t>Leaving home</a:t>
            </a:r>
          </a:p>
          <a:p>
            <a:r>
              <a:rPr lang="en-US" dirty="0"/>
              <a:t>Being in public spaces</a:t>
            </a:r>
          </a:p>
          <a:p>
            <a:r>
              <a:rPr lang="en-US" dirty="0"/>
              <a:t>Using public transport</a:t>
            </a:r>
          </a:p>
          <a:p>
            <a:r>
              <a:rPr lang="en-US" dirty="0"/>
              <a:t>Being in crowded spaces</a:t>
            </a:r>
          </a:p>
          <a:p>
            <a:r>
              <a:rPr lang="en-US" dirty="0"/>
              <a:t>These situations affect the  daily routine, of the person, as they  actively start avoiding them  for fear of getting  distressed, panicked or anxious.</a:t>
            </a:r>
          </a:p>
          <a:p>
            <a:endParaRPr lang="en-US" dirty="0"/>
          </a:p>
          <a:p>
            <a:r>
              <a:rPr lang="en-US" b="1" dirty="0"/>
              <a:t>Post-traumatic stress disorder (PTSD)</a:t>
            </a:r>
          </a:p>
          <a:p>
            <a:r>
              <a:rPr lang="en-US" dirty="0"/>
              <a:t>PTSD is caused by a threatening situation, such as a car crash or abuse. The affected person can feel anxious for months or years after the event, even if they themselves weren’t physically harmed at the time.</a:t>
            </a:r>
          </a:p>
          <a:p>
            <a:r>
              <a:rPr lang="en-US" dirty="0"/>
              <a:t>They get Nightmares, or Flashes of recall about the event, and get up with symptoms of panic or anxiety.</a:t>
            </a:r>
          </a:p>
          <a:p>
            <a:r>
              <a:rPr lang="en-US" dirty="0"/>
              <a:t>They start avoiding the place, the persons involved, or even the persons who may remind them of the episode.</a:t>
            </a:r>
          </a:p>
          <a:p>
            <a:endParaRPr lang="en-US" dirty="0"/>
          </a:p>
          <a:p>
            <a:endParaRPr lang="en-US" dirty="0"/>
          </a:p>
          <a:p>
            <a:endParaRPr lang="en-US" dirty="0"/>
          </a:p>
          <a:p>
            <a:endParaRPr lang="en-IN" dirty="0"/>
          </a:p>
          <a:p>
            <a:endParaRPr lang="en-IN" dirty="0"/>
          </a:p>
        </p:txBody>
      </p:sp>
    </p:spTree>
    <p:extLst>
      <p:ext uri="{BB962C8B-B14F-4D97-AF65-F5344CB8AC3E}">
        <p14:creationId xmlns:p14="http://schemas.microsoft.com/office/powerpoint/2010/main" val="139922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EAD3-2573-0194-6C7B-2A0A357A49F4}"/>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IN"/>
          </a:p>
        </p:txBody>
      </p:sp>
      <p:sp>
        <p:nvSpPr>
          <p:cNvPr id="3" name="Subtitle 2">
            <a:extLst>
              <a:ext uri="{FF2B5EF4-FFF2-40B4-BE49-F238E27FC236}">
                <a16:creationId xmlns:a16="http://schemas.microsoft.com/office/drawing/2014/main" id="{6E8B0B98-474A-1953-FB87-5F4E87925DD5}"/>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6B02262-A015-092A-12F5-9D12B450236F}"/>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95B5F864-9F96-07ED-2688-638913101C0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EA1915-768F-9DE5-A055-611382DD175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97034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C53C-4D39-752E-848D-0563787C875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C195D30-8FC5-251E-C87A-230BF3C1E7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2EC0EA-08FD-B076-A841-304523D14F36}"/>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0DBE0BC7-5C9C-3125-84F1-97AF535677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28E09A-5E58-A0BD-B195-8788859CBB5B}"/>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95278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66808-17F9-C790-7B39-A79477BE9C8D}"/>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3C9953F-9FF4-DF19-44F0-8E117D54A112}"/>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578864-A5E4-159D-0313-0812F2E590D2}"/>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83ED431E-62F8-F786-8F5A-D72995405CB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090BE7-1179-8381-19B4-018FAAEFDB32}"/>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709855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4AA8-C24A-BB98-CE4A-1077EBA5FB62}"/>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IN"/>
          </a:p>
        </p:txBody>
      </p:sp>
      <p:sp>
        <p:nvSpPr>
          <p:cNvPr id="3" name="Subtitle 2">
            <a:extLst>
              <a:ext uri="{FF2B5EF4-FFF2-40B4-BE49-F238E27FC236}">
                <a16:creationId xmlns:a16="http://schemas.microsoft.com/office/drawing/2014/main" id="{971A1C86-CF69-056D-8116-4CA665FBD68E}"/>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IN"/>
          </a:p>
        </p:txBody>
      </p:sp>
      <p:sp>
        <p:nvSpPr>
          <p:cNvPr id="7" name="Footer Placeholder 4">
            <a:extLst>
              <a:ext uri="{FF2B5EF4-FFF2-40B4-BE49-F238E27FC236}">
                <a16:creationId xmlns:a16="http://schemas.microsoft.com/office/drawing/2014/main" id="{BA307BFC-FEBA-31D4-C976-1804388F3946}"/>
              </a:ext>
            </a:extLst>
          </p:cNvPr>
          <p:cNvSpPr txBox="1">
            <a:spLocks/>
          </p:cNvSpPr>
          <p:nvPr userDrawn="1"/>
        </p:nvSpPr>
        <p:spPr>
          <a:xfrm>
            <a:off x="0" y="12985751"/>
            <a:ext cx="24384000" cy="730250"/>
          </a:xfrm>
          <a:prstGeom prst="rect">
            <a:avLst/>
          </a:prstGeom>
        </p:spPr>
        <p:txBody>
          <a:bodyPr vert="horz" lIns="182880" tIns="91440" rIns="182880" bIns="9144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solidFill>
                <a:schemeClr val="bg1">
                  <a:lumMod val="50000"/>
                </a:schemeClr>
              </a:solidFill>
            </a:endParaRPr>
          </a:p>
          <a:p>
            <a:r>
              <a:rPr lang="en-US" sz="3600">
                <a:solidFill>
                  <a:schemeClr val="bg1">
                    <a:lumMod val="50000"/>
                  </a:schemeClr>
                </a:solidFill>
              </a:rPr>
              <a:t>IAP-Adolescent Health Academy: T-TEACH MODULE</a:t>
            </a:r>
          </a:p>
          <a:p>
            <a:endParaRPr lang="en-IN" sz="4000" dirty="0"/>
          </a:p>
        </p:txBody>
      </p:sp>
    </p:spTree>
    <p:extLst>
      <p:ext uri="{BB962C8B-B14F-4D97-AF65-F5344CB8AC3E}">
        <p14:creationId xmlns:p14="http://schemas.microsoft.com/office/powerpoint/2010/main" val="1942635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3FBB-73F2-978E-DA04-8695374020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9E9572E-457A-61E7-32B5-C6A7B1C0F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Footer Placeholder 4">
            <a:extLst>
              <a:ext uri="{FF2B5EF4-FFF2-40B4-BE49-F238E27FC236}">
                <a16:creationId xmlns:a16="http://schemas.microsoft.com/office/drawing/2014/main" id="{C900B0E9-C1EB-5C9C-18AA-CB3B2FADA092}"/>
              </a:ext>
            </a:extLst>
          </p:cNvPr>
          <p:cNvSpPr txBox="1">
            <a:spLocks/>
          </p:cNvSpPr>
          <p:nvPr userDrawn="1"/>
        </p:nvSpPr>
        <p:spPr>
          <a:xfrm>
            <a:off x="27720" y="12958045"/>
            <a:ext cx="24384000" cy="730250"/>
          </a:xfrm>
          <a:prstGeom prst="rect">
            <a:avLst/>
          </a:prstGeom>
        </p:spPr>
        <p:txBody>
          <a:bodyPr vert="horz" lIns="182880" tIns="91440" rIns="182880" bIns="9144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solidFill>
                <a:schemeClr val="bg1">
                  <a:lumMod val="50000"/>
                </a:schemeClr>
              </a:solidFill>
            </a:endParaRPr>
          </a:p>
          <a:p>
            <a:r>
              <a:rPr lang="en-US" sz="3600">
                <a:solidFill>
                  <a:schemeClr val="bg1">
                    <a:lumMod val="50000"/>
                  </a:schemeClr>
                </a:solidFill>
              </a:rPr>
              <a:t>IAP-Adolescent Health Academy: T-TEACH MODULE</a:t>
            </a:r>
          </a:p>
          <a:p>
            <a:endParaRPr lang="en-IN" sz="4000" dirty="0"/>
          </a:p>
        </p:txBody>
      </p:sp>
    </p:spTree>
    <p:extLst>
      <p:ext uri="{BB962C8B-B14F-4D97-AF65-F5344CB8AC3E}">
        <p14:creationId xmlns:p14="http://schemas.microsoft.com/office/powerpoint/2010/main" val="1214169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B2B1-6CEA-99D9-A423-B4E5E8FE218F}"/>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8074DD-2D42-E9B4-1566-CA76E3FDA3D9}"/>
              </a:ext>
            </a:extLst>
          </p:cNvPr>
          <p:cNvSpPr>
            <a:spLocks noGrp="1"/>
          </p:cNvSpPr>
          <p:nvPr>
            <p:ph type="body" idx="1"/>
          </p:nvPr>
        </p:nvSpPr>
        <p:spPr>
          <a:xfrm>
            <a:off x="1663700" y="9178927"/>
            <a:ext cx="21031200"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1592DE-39D8-984D-9743-4DA535DEC916}"/>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662917CA-FEEA-3B9A-502C-7880B4CB0E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4FD15A-3CF2-AA97-3EAE-4D2794B1182F}"/>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89624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024-07DC-0B8E-52D5-2570A68250F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3963197-39A7-4DD4-416E-AE5F806FD8FD}"/>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04BB122-20CF-0015-6BF5-3390231938F8}"/>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E137162-994E-8541-B258-A6AE7C26A778}"/>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E3384C6B-7464-EB32-1D78-D2FEBD9127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EC53CA-CC7A-133F-8205-BB391592D6F7}"/>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515257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F4DB-4BBC-DED7-22F9-9F446946D0B0}"/>
              </a:ext>
            </a:extLst>
          </p:cNvPr>
          <p:cNvSpPr>
            <a:spLocks noGrp="1"/>
          </p:cNvSpPr>
          <p:nvPr>
            <p:ph type="title"/>
          </p:nvPr>
        </p:nvSpPr>
        <p:spPr>
          <a:xfrm>
            <a:off x="1679576" y="730251"/>
            <a:ext cx="21031200" cy="2651126"/>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C6A46E2-BD92-7893-23A6-0641D9D5754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569B6B95-E4BC-5DF1-4E78-545846A44AF7}"/>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970A7D5-B29D-63DE-E74B-3E3625DF397E}"/>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DBDDA-6E42-F0BB-C955-E73EA517D7B6}"/>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E716B31-EC8B-C522-8207-9319F49D6055}"/>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8" name="Footer Placeholder 7">
            <a:extLst>
              <a:ext uri="{FF2B5EF4-FFF2-40B4-BE49-F238E27FC236}">
                <a16:creationId xmlns:a16="http://schemas.microsoft.com/office/drawing/2014/main" id="{5523433E-BC9A-A8D9-F5BF-265DD6E7E83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A612482-E625-8F72-EC0A-FF4557396E0C}"/>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231465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37BF-0E61-E838-DDFF-784973CC3AF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4D0FC32-EBDB-65F9-A3CA-40F162FF9EC4}"/>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4" name="Footer Placeholder 3">
            <a:extLst>
              <a:ext uri="{FF2B5EF4-FFF2-40B4-BE49-F238E27FC236}">
                <a16:creationId xmlns:a16="http://schemas.microsoft.com/office/drawing/2014/main" id="{BE6B56AE-F79B-C750-F4DF-08F931E7213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7066E10-34D5-00AF-3BE0-CB68E4F32DCA}"/>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28335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5FE4E-6972-C1CF-1081-25DEBC6D3AC4}"/>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3" name="Footer Placeholder 2">
            <a:extLst>
              <a:ext uri="{FF2B5EF4-FFF2-40B4-BE49-F238E27FC236}">
                <a16:creationId xmlns:a16="http://schemas.microsoft.com/office/drawing/2014/main" id="{760F973B-4372-1412-1B4D-210628DFD44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8159256-4A1F-7621-4A3D-549B08DECFE8}"/>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2068606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5BB6-A182-3C3C-C7B0-5F0221A356E7}"/>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8C53A10-BBC9-834F-8658-8AC3A849C31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E774B2D-A628-6172-4BB8-98C0DBBB7B64}"/>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56A3A94C-D668-B23A-0205-EEF3FF1E41FF}"/>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885518E9-752A-FD77-58A5-DB6AFC08283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1CD355-D8F6-0273-EAB6-DDE18EB2B72E}"/>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81289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AECD-C8AC-4753-0860-823B9F41DC6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8AAFBE-4561-64B5-C7C3-8BD94C2855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CF3184-497A-1AB6-AD69-6AF8F8C1E46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3FD3EDAD-29FF-654F-B495-3C01773ED0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4A66A6-D249-D7F4-7D4F-06AFB879801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948566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CD6E-1B57-1012-193E-BFB8603F5797}"/>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6508B9C-98EE-7471-A63A-7B65A92FB2E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IN"/>
          </a:p>
        </p:txBody>
      </p:sp>
      <p:sp>
        <p:nvSpPr>
          <p:cNvPr id="4" name="Text Placeholder 3">
            <a:extLst>
              <a:ext uri="{FF2B5EF4-FFF2-40B4-BE49-F238E27FC236}">
                <a16:creationId xmlns:a16="http://schemas.microsoft.com/office/drawing/2014/main" id="{FC48C9E1-B1FF-17F5-AB9C-1C3BBC4BE85F}"/>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B37905D-37AC-4B4A-4402-23B9592F1FA8}"/>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3B1DB6A6-0683-7093-2DD0-CE658FF4D7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C775185-D794-85F9-5075-7B44AD51FA0C}"/>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367438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9B69-AE4C-C871-10D7-0EB55023ED6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3137E18-BA17-BAD7-B18B-6E8C60D30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E9D54A7-3AA2-E677-95B7-420879445FC2}"/>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0F36EC0D-808B-5D78-89A2-2B541A1971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ED43C2-1773-89E5-F5FE-F69CEFCF0634}"/>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883777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645DC-0D42-F4C1-0922-8729C7E2560C}"/>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B8F353-7D81-970F-F208-2D08F5B48681}"/>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000D6BC-ADE0-D581-25DE-4A31260FC092}"/>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43096D03-7F03-C507-5400-1FB2390F1AF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489E9A1-6ADC-9680-0FAD-6081F539454F}"/>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860372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B255-459F-E165-763F-AD5B78872C93}"/>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9FE96B5-9E4B-9393-1B93-18FC4B6232C6}"/>
              </a:ext>
            </a:extLst>
          </p:cNvPr>
          <p:cNvSpPr>
            <a:spLocks noGrp="1"/>
          </p:cNvSpPr>
          <p:nvPr>
            <p:ph type="body" idx="1"/>
          </p:nvPr>
        </p:nvSpPr>
        <p:spPr>
          <a:xfrm>
            <a:off x="1663700" y="9178927"/>
            <a:ext cx="21031200"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4D7CB-75D2-C4C0-89FB-D371BA1285B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F4EBC926-A84F-F6E7-6CD9-EAB49CFAB4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EAEF2DB-AC9B-0E86-4A79-B17F7EA38705}"/>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247276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E75E-827A-774F-1F17-3786D491E10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38E815-8350-9C5E-7A27-D5015D5BF89A}"/>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E4DDDA8-7336-1862-0F68-E899C6C3D73D}"/>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4EA54E8-9E54-C1DB-141E-1E7EF3D0BACB}"/>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9136BDA9-58DB-3168-4AFD-B598C574FC0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0DF3D33-F0A9-BD46-CDE8-96D54FDD5299}"/>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705799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8AF3-EACE-F2E9-BDF7-BD0EEF658BF0}"/>
              </a:ext>
            </a:extLst>
          </p:cNvPr>
          <p:cNvSpPr>
            <a:spLocks noGrp="1"/>
          </p:cNvSpPr>
          <p:nvPr>
            <p:ph type="title"/>
          </p:nvPr>
        </p:nvSpPr>
        <p:spPr>
          <a:xfrm>
            <a:off x="1679576" y="730251"/>
            <a:ext cx="21031200" cy="2651126"/>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99E50C-7D63-E14B-98EC-9FA2EE7F1B5B}"/>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FF189DBD-F0F2-BB8F-2103-B972C26310C7}"/>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BAF8FAF-883D-063E-4D15-DB5640A6395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355AEBB3-9157-C10F-9CCB-9E5D1FB942AE}"/>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5FE6F7C-E284-C14F-CA9E-306B6CC7BC94}"/>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8" name="Footer Placeholder 7">
            <a:extLst>
              <a:ext uri="{FF2B5EF4-FFF2-40B4-BE49-F238E27FC236}">
                <a16:creationId xmlns:a16="http://schemas.microsoft.com/office/drawing/2014/main" id="{FDAE80E7-A0E1-8D21-166E-B079ADFEC78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D097CFE-C0AD-F294-846C-43FEB9110CC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16680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DF8C-469C-6FFE-F9E4-8F7D7E775D9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298F299-88B7-4965-6B3B-7744BA2465E7}"/>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4" name="Footer Placeholder 3">
            <a:extLst>
              <a:ext uri="{FF2B5EF4-FFF2-40B4-BE49-F238E27FC236}">
                <a16:creationId xmlns:a16="http://schemas.microsoft.com/office/drawing/2014/main" id="{DA6517E2-F069-2677-BD85-28A640FDB0F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F074132-9326-131A-5AB4-43406752C7E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12176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FB30C-3753-FDCE-BE54-549DF56DEBDC}"/>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3" name="Footer Placeholder 2">
            <a:extLst>
              <a:ext uri="{FF2B5EF4-FFF2-40B4-BE49-F238E27FC236}">
                <a16:creationId xmlns:a16="http://schemas.microsoft.com/office/drawing/2014/main" id="{5185DB72-EBE6-6B51-BCAD-90FEE3B70DA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6ABB907-C6D2-328B-2DD2-695EC8D261E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48496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8A25-21CA-72ED-8761-3F469C4EF8AE}"/>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B3700C9-2857-A927-EC8A-8ABC6148FC49}"/>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86A489C-D04A-1F63-13D8-2A3012D4C135}"/>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295A7440-7C63-EEDB-C105-31797B933B20}"/>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706BC4FA-A58F-0D24-15E9-2AC092FF512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C73E65-DFED-6F62-83BF-A679660108E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088403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50B5-E7AE-024E-C0AF-4421480FA90A}"/>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1D95AC6-E0DF-C5BE-FAE0-B829A0BAB81F}"/>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IN"/>
          </a:p>
        </p:txBody>
      </p:sp>
      <p:sp>
        <p:nvSpPr>
          <p:cNvPr id="4" name="Text Placeholder 3">
            <a:extLst>
              <a:ext uri="{FF2B5EF4-FFF2-40B4-BE49-F238E27FC236}">
                <a16:creationId xmlns:a16="http://schemas.microsoft.com/office/drawing/2014/main" id="{666AA80A-418A-9543-6387-92A1A824C43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AD993F1-272D-660A-5A90-EF9371898C55}"/>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2F958FE0-3951-A349-DFE5-A553882A5F2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9136A32-8169-9E15-0905-962CF075A3C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679032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CD821-E7BD-0DC7-1C70-B3D6D197E509}"/>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92889CB-5D64-2580-09A7-7A9442F103D5}"/>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D895D9-5CA6-A916-97FE-AE2BCBD0237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B243621A-7A95-155D-7CFD-9EEAAAFFACB2}"/>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2D2C5A9C-D0B6-FED0-BC94-3BEC30F141D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150234B7-FDBF-4028-9B0F-D00D1FB368E5}" type="slidenum">
              <a:rPr lang="en-IN" smtClean="0"/>
              <a:t>‹#›</a:t>
            </a:fld>
            <a:endParaRPr lang="en-IN"/>
          </a:p>
        </p:txBody>
      </p:sp>
    </p:spTree>
    <p:extLst>
      <p:ext uri="{BB962C8B-B14F-4D97-AF65-F5344CB8AC3E}">
        <p14:creationId xmlns:p14="http://schemas.microsoft.com/office/powerpoint/2010/main" val="13578979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A2B75-F482-EA85-5AAF-094EB20D2B3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E49AB0-89EC-4A07-E294-75970A51D2B1}"/>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06274BBE-5CFE-CF8D-A34F-1349723F6283}"/>
              </a:ext>
            </a:extLst>
          </p:cNvPr>
          <p:cNvSpPr>
            <a:spLocks noGrp="1"/>
          </p:cNvSpPr>
          <p:nvPr>
            <p:ph type="ftr" sz="quarter" idx="3"/>
          </p:nvPr>
        </p:nvSpPr>
        <p:spPr>
          <a:xfrm>
            <a:off x="0" y="12985751"/>
            <a:ext cx="24384000" cy="730250"/>
          </a:xfrm>
          <a:prstGeom prst="rect">
            <a:avLst/>
          </a:prstGeom>
        </p:spPr>
        <p:txBody>
          <a:bodyPr vert="horz" lIns="91440" tIns="45720" rIns="91440" bIns="45720" rtlCol="0" anchor="ctr"/>
          <a:lstStyle>
            <a:lvl1pPr algn="ctr">
              <a:defRPr sz="3600">
                <a:solidFill>
                  <a:schemeClr val="tx1">
                    <a:tint val="82000"/>
                  </a:schemeClr>
                </a:solidFill>
              </a:defRPr>
            </a:lvl1pPr>
          </a:lstStyle>
          <a:p>
            <a:endParaRPr lang="en-US" dirty="0">
              <a:solidFill>
                <a:schemeClr val="bg1">
                  <a:lumMod val="50000"/>
                </a:schemeClr>
              </a:solidFill>
            </a:endParaRPr>
          </a:p>
          <a:p>
            <a:r>
              <a:rPr lang="en-US" dirty="0">
                <a:solidFill>
                  <a:schemeClr val="bg1">
                    <a:lumMod val="50000"/>
                  </a:schemeClr>
                </a:solidFill>
              </a:rPr>
              <a:t>IAP-Adolescent Health Academy: T-TEACH MODULE</a:t>
            </a:r>
          </a:p>
          <a:p>
            <a:endParaRPr lang="en-IN" sz="4000" dirty="0"/>
          </a:p>
        </p:txBody>
      </p:sp>
    </p:spTree>
    <p:extLst>
      <p:ext uri="{BB962C8B-B14F-4D97-AF65-F5344CB8AC3E}">
        <p14:creationId xmlns:p14="http://schemas.microsoft.com/office/powerpoint/2010/main" val="230512530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f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fif"/><Relationship Id="rId5" Type="http://schemas.openxmlformats.org/officeDocument/2006/relationships/image" Target="../media/image8.jfi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5CAE48-FDBB-763B-870D-81143C70F96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5D3028C-56CB-CA29-AC5F-12E5B933B9E9}"/>
              </a:ext>
            </a:extLst>
          </p:cNvPr>
          <p:cNvSpPr>
            <a:spLocks noGrp="1"/>
          </p:cNvSpPr>
          <p:nvPr/>
        </p:nvSpPr>
        <p:spPr>
          <a:xfrm>
            <a:off x="1663700" y="2862599"/>
            <a:ext cx="21031200" cy="5705474"/>
          </a:xfrm>
          <a:prstGeom prst="rect">
            <a:avLst/>
          </a:prstGeom>
          <a:solidFill>
            <a:schemeClr val="bg1"/>
          </a:solidFill>
        </p:spPr>
        <p:txBody>
          <a:bodyPr vert="horz" lIns="182880" tIns="91440" rIns="182880" bIns="9144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828800"/>
            <a:r>
              <a:rPr lang="en-IN" sz="16000" b="1" dirty="0">
                <a:solidFill>
                  <a:prstClr val="black"/>
                </a:solidFill>
                <a:latin typeface="Times New Roman" panose="02020603050405020304" pitchFamily="18" charset="0"/>
                <a:cs typeface="Times New Roman" panose="02020603050405020304" pitchFamily="18" charset="0"/>
              </a:rPr>
              <a:t>     T –Teach Module</a:t>
            </a:r>
          </a:p>
        </p:txBody>
      </p:sp>
      <p:sp useBgFill="1">
        <p:nvSpPr>
          <p:cNvPr id="10" name="Rectangle 9">
            <a:extLst>
              <a:ext uri="{FF2B5EF4-FFF2-40B4-BE49-F238E27FC236}">
                <a16:creationId xmlns:a16="http://schemas.microsoft.com/office/drawing/2014/main" id="{854948EE-09E3-D17C-9641-113BCD199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A18360C0-08D5-A47B-47E9-25FA3B0C7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4FB9D9DE-674E-3B54-28CB-A353444D7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9A6E2AA9-A243-D3C8-8277-A3BC4069DA36}"/>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11" name="Title 10">
            <a:extLst>
              <a:ext uri="{FF2B5EF4-FFF2-40B4-BE49-F238E27FC236}">
                <a16:creationId xmlns:a16="http://schemas.microsoft.com/office/drawing/2014/main" id="{DFB4C98A-CA8E-97D7-5E2C-E9CB66F3610B}"/>
              </a:ext>
            </a:extLst>
          </p:cNvPr>
          <p:cNvSpPr>
            <a:spLocks noGrp="1"/>
          </p:cNvSpPr>
          <p:nvPr>
            <p:ph type="ctrTitle"/>
          </p:nvPr>
        </p:nvSpPr>
        <p:spPr/>
        <p:txBody>
          <a:bodyPr>
            <a:normAutofit/>
          </a:bodyPr>
          <a:lstStyle/>
          <a:p>
            <a:r>
              <a:rPr lang="en-IN" sz="16000" b="1" dirty="0">
                <a:latin typeface="Times New Roman" panose="02020603050405020304" pitchFamily="18" charset="0"/>
                <a:cs typeface="Times New Roman" panose="02020603050405020304" pitchFamily="18" charset="0"/>
              </a:rPr>
              <a:t>T –Teach Module</a:t>
            </a:r>
            <a:endParaRPr lang="en-IN" sz="16000" dirty="0"/>
          </a:p>
        </p:txBody>
      </p:sp>
      <p:sp>
        <p:nvSpPr>
          <p:cNvPr id="15" name="Subtitle 14">
            <a:extLst>
              <a:ext uri="{FF2B5EF4-FFF2-40B4-BE49-F238E27FC236}">
                <a16:creationId xmlns:a16="http://schemas.microsoft.com/office/drawing/2014/main" id="{516B5F39-9679-6BA1-DABA-6EC8B0ED0BAA}"/>
              </a:ext>
            </a:extLst>
          </p:cNvPr>
          <p:cNvSpPr>
            <a:spLocks noGrp="1"/>
          </p:cNvSpPr>
          <p:nvPr>
            <p:ph type="subTitle" idx="1"/>
          </p:nvPr>
        </p:nvSpPr>
        <p:spPr>
          <a:xfrm>
            <a:off x="2008095" y="7204076"/>
            <a:ext cx="20535154" cy="3311524"/>
          </a:xfrm>
        </p:spPr>
        <p:txBody>
          <a:bodyPr/>
          <a:lstStyle/>
          <a:p>
            <a:pPr algn="l"/>
            <a:r>
              <a:rPr lang="en-US" b="1" dirty="0"/>
              <a:t> (Teachers’ Training and Empowerment in Adolescent Care and Health) </a:t>
            </a:r>
          </a:p>
          <a:p>
            <a:pPr algn="l"/>
            <a:r>
              <a:rPr lang="en-US" sz="6400" b="1">
                <a:solidFill>
                  <a:srgbClr val="7030A0"/>
                </a:solidFill>
              </a:rPr>
              <a:t>              IAP </a:t>
            </a:r>
            <a:r>
              <a:rPr lang="en-US" sz="6400" b="1" dirty="0">
                <a:solidFill>
                  <a:srgbClr val="7030A0"/>
                </a:solidFill>
              </a:rPr>
              <a:t>-AHA’s -Training Module for Teachers</a:t>
            </a:r>
            <a:endParaRPr lang="en-IN" dirty="0"/>
          </a:p>
        </p:txBody>
      </p:sp>
      <p:pic>
        <p:nvPicPr>
          <p:cNvPr id="16" name="Picture 15"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21038828" y="1400400"/>
            <a:ext cx="1800000" cy="1800000"/>
          </a:xfrm>
          <a:prstGeom prst="rect">
            <a:avLst/>
          </a:prstGeom>
        </p:spPr>
      </p:pic>
    </p:spTree>
    <p:extLst>
      <p:ext uri="{BB962C8B-B14F-4D97-AF65-F5344CB8AC3E}">
        <p14:creationId xmlns:p14="http://schemas.microsoft.com/office/powerpoint/2010/main" val="400722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FE31CE-6AD2-57E7-28E0-F2C285AA6F84}"/>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528B58B-E7B2-3FB2-D7F7-849573D8DB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923FFF72-92EB-4B18-CC9C-F9BF554A1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1E2362FB-74D4-BD26-8AA2-F65D3AB6F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AAE7CEA6-CD3E-F204-C7BF-975DC7FB96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A724D8D1-6E6B-9CAD-2DCC-4E68A385F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6572B677-9184-955A-0156-7940A3A08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FE6D69C5-1CDE-ABDD-5FE0-16487CD19B5E}"/>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8C652134-8B5A-6DAF-57FE-A6276FBDE067}"/>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25" name="Title 1">
            <a:extLst>
              <a:ext uri="{FF2B5EF4-FFF2-40B4-BE49-F238E27FC236}">
                <a16:creationId xmlns:a16="http://schemas.microsoft.com/office/drawing/2014/main" id="{73D3B277-EFC1-B980-8357-20A5225BE2B3}"/>
              </a:ext>
            </a:extLst>
          </p:cNvPr>
          <p:cNvSpPr>
            <a:spLocks noGrp="1"/>
          </p:cNvSpPr>
          <p:nvPr>
            <p:ph type="title"/>
          </p:nvPr>
        </p:nvSpPr>
        <p:spPr>
          <a:xfrm>
            <a:off x="6525887" y="1098082"/>
            <a:ext cx="10200288" cy="1158627"/>
          </a:xfrm>
          <a:solidFill>
            <a:srgbClr val="00B0F0"/>
          </a:solidFill>
        </p:spPr>
        <p:txBody>
          <a:bodyPr anchor="b">
            <a:norm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LEARNING OBJECTIVES</a:t>
            </a:r>
            <a:endParaRPr lang="en-IN" sz="4400" b="1" dirty="0">
              <a:solidFill>
                <a:schemeClr val="bg1"/>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13916E9E-A63A-502E-A5C6-A407A2FAC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667" y="4044726"/>
            <a:ext cx="6022533" cy="6001380"/>
          </a:xfrm>
          <a:prstGeom prst="rect">
            <a:avLst/>
          </a:prstGeom>
        </p:spPr>
      </p:pic>
      <p:sp>
        <p:nvSpPr>
          <p:cNvPr id="27" name="TextBox 26">
            <a:extLst>
              <a:ext uri="{FF2B5EF4-FFF2-40B4-BE49-F238E27FC236}">
                <a16:creationId xmlns:a16="http://schemas.microsoft.com/office/drawing/2014/main" id="{D85FA6EE-09E5-A262-3168-B91A83729263}"/>
              </a:ext>
            </a:extLst>
          </p:cNvPr>
          <p:cNvSpPr txBox="1"/>
          <p:nvPr/>
        </p:nvSpPr>
        <p:spPr>
          <a:xfrm rot="10800000" flipV="1">
            <a:off x="8966200" y="4687495"/>
            <a:ext cx="11887199" cy="707886"/>
          </a:xfrm>
          <a:prstGeom prst="rect">
            <a:avLst/>
          </a:prstGeom>
          <a:solidFill>
            <a:schemeClr val="accent4">
              <a:lumMod val="75000"/>
            </a:schemeClr>
          </a:solid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To understand Mental Health Spectrum in Adolescent</a:t>
            </a:r>
            <a:endParaRPr lang="en-IN" sz="4000" b="1" dirty="0">
              <a:solidFill>
                <a:schemeClr val="bg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C5C07542-7680-59EF-3008-A3D0BE163D3C}"/>
              </a:ext>
            </a:extLst>
          </p:cNvPr>
          <p:cNvSpPr txBox="1"/>
          <p:nvPr/>
        </p:nvSpPr>
        <p:spPr>
          <a:xfrm>
            <a:off x="8966193" y="5917252"/>
            <a:ext cx="11887199" cy="707886"/>
          </a:xfrm>
          <a:prstGeom prst="rect">
            <a:avLst/>
          </a:prstGeom>
          <a:solidFill>
            <a:schemeClr val="accent4">
              <a:lumMod val="75000"/>
            </a:schemeClr>
          </a:solid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What are the Issues behind Silently Suffering Teens?</a:t>
            </a:r>
            <a:endParaRPr lang="en-IN" sz="4000" b="1"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E2345BE5-A0B1-47CE-EB63-3BA50AFF200A}"/>
              </a:ext>
            </a:extLst>
          </p:cNvPr>
          <p:cNvSpPr txBox="1"/>
          <p:nvPr/>
        </p:nvSpPr>
        <p:spPr>
          <a:xfrm rot="10800000" flipV="1">
            <a:off x="8966195" y="7092960"/>
            <a:ext cx="11887200" cy="1323439"/>
          </a:xfrm>
          <a:prstGeom prst="rect">
            <a:avLst/>
          </a:prstGeom>
          <a:solidFill>
            <a:schemeClr val="accent4">
              <a:lumMod val="75000"/>
            </a:schemeClr>
          </a:solid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Early Identification, Timely Intervention and Appropriate Referrals</a:t>
            </a:r>
            <a:endParaRPr lang="en-IN" sz="4000" b="1"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C9A5BB04-4327-C7F6-6F01-BF06C14B5AF8}"/>
              </a:ext>
            </a:extLst>
          </p:cNvPr>
          <p:cNvSpPr txBox="1"/>
          <p:nvPr/>
        </p:nvSpPr>
        <p:spPr>
          <a:xfrm rot="10800000" flipV="1">
            <a:off x="8966195" y="8998651"/>
            <a:ext cx="11887197" cy="707886"/>
          </a:xfrm>
          <a:prstGeom prst="rect">
            <a:avLst/>
          </a:prstGeom>
          <a:solidFill>
            <a:schemeClr val="accent4">
              <a:lumMod val="75000"/>
            </a:schemeClr>
          </a:solid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What is Mental Health First Aid?</a:t>
            </a:r>
            <a:endParaRPr lang="en-IN"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19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29F395-4EAB-BDA3-695C-2A803E870EE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3C8EDA-804C-D183-1AEE-F43C31468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2BE4DFF9-7193-A077-ECAE-AA380C7AF7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376AF025-5413-A6AB-6B69-30D129001F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2B7D9D26-AF61-2341-C448-23B606481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15AC830C-EC89-9E3B-EA03-475273276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B9EB89EA-0451-13CC-7E20-0D781C7C7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D1878324-9E92-B9A1-4A6E-C695C58C65BF}"/>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3D5B331A-31EF-D969-2B6A-727307886780}"/>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7" name="Picture 6">
            <a:extLst>
              <a:ext uri="{FF2B5EF4-FFF2-40B4-BE49-F238E27FC236}">
                <a16:creationId xmlns:a16="http://schemas.microsoft.com/office/drawing/2014/main" id="{FF5B3A9A-9D7A-6976-783F-A240D67464C9}"/>
              </a:ext>
            </a:extLst>
          </p:cNvPr>
          <p:cNvPicPr>
            <a:picLocks noChangeAspect="1"/>
          </p:cNvPicPr>
          <p:nvPr/>
        </p:nvPicPr>
        <p:blipFill>
          <a:blip r:embed="rId5"/>
          <a:stretch>
            <a:fillRect/>
          </a:stretch>
        </p:blipFill>
        <p:spPr>
          <a:xfrm>
            <a:off x="3297165" y="2148432"/>
            <a:ext cx="17789670" cy="9419136"/>
          </a:xfrm>
          <a:prstGeom prst="rect">
            <a:avLst/>
          </a:prstGeom>
        </p:spPr>
      </p:pic>
    </p:spTree>
    <p:extLst>
      <p:ext uri="{BB962C8B-B14F-4D97-AF65-F5344CB8AC3E}">
        <p14:creationId xmlns:p14="http://schemas.microsoft.com/office/powerpoint/2010/main" val="327921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BA553D-A1DD-5E16-1552-7C796E6FA40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539C54B-D5ED-65B6-1AD5-A3DBDAEB6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16A3E444-24A8-0435-ECF7-D40BF67371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760C0749-346B-76CE-0BA5-3BD803BB9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74ACBEB3-7A35-CE7C-0A1D-9855E1E6D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8274DBE7-5C57-A283-D2AF-16946BD72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476FF84E-48CF-EAE6-E3F9-0E69503B1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D26B87EB-FDF8-5A06-2016-0DB2EBA2ED47}"/>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17F45D34-9FAE-F38C-2579-B28C2E3FACCA}"/>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10" name="Content Placeholder 3">
            <a:extLst>
              <a:ext uri="{FF2B5EF4-FFF2-40B4-BE49-F238E27FC236}">
                <a16:creationId xmlns:a16="http://schemas.microsoft.com/office/drawing/2014/main" id="{9E7AE931-8A64-0DB0-ACD1-AEC5CF944BBA}"/>
              </a:ext>
            </a:extLst>
          </p:cNvPr>
          <p:cNvPicPr>
            <a:picLocks noGrp="1" noChangeAspect="1"/>
          </p:cNvPicPr>
          <p:nvPr>
            <p:ph idx="1"/>
          </p:nvPr>
        </p:nvPicPr>
        <p:blipFill rotWithShape="1">
          <a:blip r:embed="rId5"/>
          <a:srcRect l="1087" t="2949" r="-1087" b="-2949"/>
          <a:stretch/>
        </p:blipFill>
        <p:spPr>
          <a:xfrm>
            <a:off x="651457" y="4253475"/>
            <a:ext cx="22937488" cy="8212902"/>
          </a:xfrm>
          <a:prstGeom prst="rect">
            <a:avLst/>
          </a:prstGeom>
        </p:spPr>
      </p:pic>
      <p:sp>
        <p:nvSpPr>
          <p:cNvPr id="11" name="Title 5">
            <a:extLst>
              <a:ext uri="{FF2B5EF4-FFF2-40B4-BE49-F238E27FC236}">
                <a16:creationId xmlns:a16="http://schemas.microsoft.com/office/drawing/2014/main" id="{D35B8356-C9C4-E353-5993-911AEADB1AA8}"/>
              </a:ext>
            </a:extLst>
          </p:cNvPr>
          <p:cNvSpPr>
            <a:spLocks noGrp="1"/>
          </p:cNvSpPr>
          <p:nvPr>
            <p:ph type="title"/>
          </p:nvPr>
        </p:nvSpPr>
        <p:spPr>
          <a:xfrm>
            <a:off x="1503405" y="1930656"/>
            <a:ext cx="21031200" cy="1393020"/>
          </a:xfrm>
          <a:solidFill>
            <a:srgbClr val="00B0F0"/>
          </a:solidFill>
        </p:spPr>
        <p:txBody>
          <a:bodyPr>
            <a:normAutofit/>
          </a:bodyPr>
          <a:lstStyle/>
          <a:p>
            <a:r>
              <a:rPr lang="en-US" sz="4400" b="1" dirty="0">
                <a:solidFill>
                  <a:schemeClr val="bg1"/>
                </a:solidFill>
                <a:latin typeface="Times New Roman" panose="02020603050405020304" pitchFamily="18" charset="0"/>
                <a:cs typeface="Times New Roman" panose="02020603050405020304" pitchFamily="18" charset="0"/>
              </a:rPr>
              <a:t>The Mental Health Spectrum</a:t>
            </a:r>
          </a:p>
        </p:txBody>
      </p:sp>
    </p:spTree>
    <p:extLst>
      <p:ext uri="{BB962C8B-B14F-4D97-AF65-F5344CB8AC3E}">
        <p14:creationId xmlns:p14="http://schemas.microsoft.com/office/powerpoint/2010/main" val="244509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3925901" y="1098082"/>
            <a:ext cx="7877866" cy="1370346"/>
          </a:xfrm>
          <a:solidFill>
            <a:srgbClr val="00B0F0"/>
          </a:solidFill>
        </p:spPr>
        <p:txBody>
          <a:bodyPr anchor="b">
            <a:norm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Adolescents Under stress </a:t>
            </a:r>
            <a:endParaRPr lang="en-IN" sz="4400" b="1" dirty="0">
              <a:solidFill>
                <a:schemeClr val="bg1"/>
              </a:solidFill>
              <a:latin typeface="Times New Roman" panose="02020603050405020304" pitchFamily="18" charset="0"/>
              <a:cs typeface="Times New Roman" panose="02020603050405020304" pitchFamily="18" charset="0"/>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8" name="Content Placeholder 7">
            <a:extLst>
              <a:ext uri="{FF2B5EF4-FFF2-40B4-BE49-F238E27FC236}">
                <a16:creationId xmlns:a16="http://schemas.microsoft.com/office/drawing/2014/main" id="{61C0309B-5FBE-5341-E622-68263E56C5BE}"/>
              </a:ext>
            </a:extLst>
          </p:cNvPr>
          <p:cNvSpPr>
            <a:spLocks noGrp="1"/>
          </p:cNvSpPr>
          <p:nvPr>
            <p:ph idx="1"/>
          </p:nvPr>
        </p:nvSpPr>
        <p:spPr>
          <a:xfrm>
            <a:off x="1950769" y="3016834"/>
            <a:ext cx="8025161" cy="9203102"/>
          </a:xfrm>
        </p:spPr>
        <p:txBody>
          <a:bodyPr>
            <a:normAutofit/>
          </a:bodyPr>
          <a:lstStyle/>
          <a:p>
            <a:pPr defTabSz="330200">
              <a:buClrTx/>
              <a:buFont typeface="Wingdings" panose="05000000000000000000" pitchFamily="2" charset="2"/>
              <a:buChar char="§"/>
              <a:defRPr sz="2160"/>
            </a:pPr>
            <a:endParaRPr lang="en-US" sz="3200" b="1" dirty="0">
              <a:solidFill>
                <a:schemeClr val="tx1"/>
              </a:solidFill>
              <a:latin typeface="Times New Roman" panose="02020603050405020304" pitchFamily="18" charset="0"/>
              <a:cs typeface="Times New Roman" panose="02020603050405020304" pitchFamily="18" charset="0"/>
            </a:endParaRPr>
          </a:p>
          <a:p>
            <a:pPr defTabSz="330200">
              <a:buClrTx/>
              <a:buFont typeface="Wingdings" panose="05000000000000000000" pitchFamily="2" charset="2"/>
              <a:buChar char="§"/>
              <a:defRPr sz="2160"/>
            </a:pPr>
            <a:r>
              <a:rPr lang="en-US" sz="4000" b="1" dirty="0">
                <a:solidFill>
                  <a:srgbClr val="222222"/>
                </a:solidFill>
                <a:highlight>
                  <a:srgbClr val="FFFFFF"/>
                </a:highlight>
                <a:latin typeface="Times New Roman" panose="02020603050405020304" pitchFamily="18" charset="0"/>
                <a:cs typeface="Times New Roman" panose="02020603050405020304" pitchFamily="18" charset="0"/>
              </a:rPr>
              <a:t>Teens under stress suffer Silently</a:t>
            </a:r>
            <a:endParaRPr lang="en-US" sz="4000" b="1" dirty="0">
              <a:latin typeface="Times New Roman" panose="02020603050405020304" pitchFamily="18" charset="0"/>
              <a:cs typeface="Times New Roman" panose="02020603050405020304" pitchFamily="18" charset="0"/>
            </a:endParaRPr>
          </a:p>
          <a:p>
            <a:pPr defTabSz="330200">
              <a:buFont typeface="Wingdings" panose="05000000000000000000" pitchFamily="2" charset="2"/>
              <a:buChar char="§"/>
              <a:defRPr sz="2160"/>
            </a:pPr>
            <a:r>
              <a:rPr lang="en-IN" sz="3200" b="1" dirty="0">
                <a:solidFill>
                  <a:schemeClr val="accent4">
                    <a:lumMod val="50000"/>
                  </a:schemeClr>
                </a:solidFill>
                <a:latin typeface="Times New Roman" panose="02020603050405020304" pitchFamily="18" charset="0"/>
                <a:cs typeface="Times New Roman" panose="02020603050405020304" pitchFamily="18" charset="0"/>
              </a:rPr>
              <a:t>Some teens, who are in mental health trouble, do not open up or show it to others, through overt outward behaviour. They keep it to themselves , and suffer in silence.</a:t>
            </a:r>
          </a:p>
          <a:p>
            <a:pPr marL="0" indent="0" defTabSz="330200">
              <a:buNone/>
              <a:defRPr sz="2160"/>
            </a:pPr>
            <a:endParaRPr lang="en-IN" sz="4000" b="1"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8E5A751-2883-C4DE-104B-1FAD50A45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417" y="7828156"/>
            <a:ext cx="7877866" cy="3891973"/>
          </a:xfrm>
          <a:prstGeom prst="rect">
            <a:avLst/>
          </a:prstGeom>
        </p:spPr>
      </p:pic>
      <p:sp>
        <p:nvSpPr>
          <p:cNvPr id="9" name="TextBox 8">
            <a:extLst>
              <a:ext uri="{FF2B5EF4-FFF2-40B4-BE49-F238E27FC236}">
                <a16:creationId xmlns:a16="http://schemas.microsoft.com/office/drawing/2014/main" id="{B3B59C01-2FA2-D053-C6C3-A0BD9B4A8F17}"/>
              </a:ext>
            </a:extLst>
          </p:cNvPr>
          <p:cNvSpPr txBox="1"/>
          <p:nvPr/>
        </p:nvSpPr>
        <p:spPr>
          <a:xfrm>
            <a:off x="13808926" y="4882310"/>
            <a:ext cx="7650657" cy="2554545"/>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a:solidFill>
                  <a:schemeClr val="accent4">
                    <a:lumMod val="50000"/>
                  </a:schemeClr>
                </a:solidFill>
                <a:latin typeface="Times New Roman" panose="02020603050405020304" pitchFamily="18" charset="0"/>
                <a:cs typeface="Times New Roman" panose="02020603050405020304" pitchFamily="18" charset="0"/>
              </a:rPr>
              <a:t>There are other type of teens, who express overtly, may be hyperactive, distracted, disturbing other students ,</a:t>
            </a:r>
          </a:p>
          <a:p>
            <a:pPr marL="457200" indent="-457200">
              <a:buFont typeface="Wingdings" panose="05000000000000000000" pitchFamily="2" charset="2"/>
              <a:buChar char="§"/>
            </a:pPr>
            <a:r>
              <a:rPr lang="en-US" sz="3200" b="1" dirty="0">
                <a:solidFill>
                  <a:schemeClr val="accent4">
                    <a:lumMod val="50000"/>
                  </a:schemeClr>
                </a:solidFill>
                <a:latin typeface="Times New Roman" panose="02020603050405020304" pitchFamily="18" charset="0"/>
                <a:cs typeface="Times New Roman" panose="02020603050405020304" pitchFamily="18" charset="0"/>
              </a:rPr>
              <a:t>Or they may be retaliatory, or even defiant towards teachers or others. </a:t>
            </a:r>
            <a:endParaRPr lang="en-IN" sz="3200" b="1"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65DC2D4-6803-1EF5-74E5-B34BA2BCB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08927" y="7828155"/>
            <a:ext cx="8025161" cy="3891973"/>
          </a:xfrm>
          <a:prstGeom prst="rect">
            <a:avLst/>
          </a:prstGeom>
        </p:spPr>
      </p:pic>
      <p:pic>
        <p:nvPicPr>
          <p:cNvPr id="13" name="Picture 12">
            <a:extLst>
              <a:ext uri="{FF2B5EF4-FFF2-40B4-BE49-F238E27FC236}">
                <a16:creationId xmlns:a16="http://schemas.microsoft.com/office/drawing/2014/main" id="{6409A8C2-1724-F435-3C0C-DF1767F195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08926" y="244504"/>
            <a:ext cx="6649173" cy="4104472"/>
          </a:xfrm>
          <a:prstGeom prst="rect">
            <a:avLst/>
          </a:prstGeom>
        </p:spPr>
      </p:pic>
    </p:spTree>
    <p:extLst>
      <p:ext uri="{BB962C8B-B14F-4D97-AF65-F5344CB8AC3E}">
        <p14:creationId xmlns:p14="http://schemas.microsoft.com/office/powerpoint/2010/main" val="1698798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DC8300-1B31-E0D4-D4B8-F310C73CD2F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2CE4D3-FD33-2EE2-4B11-5AE13CAD1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BB565EAE-F275-3E25-0FDF-5237662C01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241A9FC2-F11E-DFCC-B91B-C077CF8D8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5603578D-1D30-0535-EEE9-D9FB3E7A2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89C86557-8997-BA23-EC06-DF8CC94D6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6462C034-A512-7389-EC47-23C05AC2B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C7CF8854-D9E3-B48B-23A6-55BE085EEE42}"/>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F445F602-5E53-36B1-E6A9-E2A76E4EDEA9}"/>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7" name="Picture 6">
            <a:extLst>
              <a:ext uri="{FF2B5EF4-FFF2-40B4-BE49-F238E27FC236}">
                <a16:creationId xmlns:a16="http://schemas.microsoft.com/office/drawing/2014/main" id="{7B31BF29-5734-9361-F3E0-252870648714}"/>
              </a:ext>
            </a:extLst>
          </p:cNvPr>
          <p:cNvPicPr>
            <a:picLocks noChangeAspect="1"/>
          </p:cNvPicPr>
          <p:nvPr/>
        </p:nvPicPr>
        <p:blipFill>
          <a:blip r:embed="rId5"/>
          <a:stretch>
            <a:fillRect/>
          </a:stretch>
        </p:blipFill>
        <p:spPr>
          <a:xfrm>
            <a:off x="5051375" y="244504"/>
            <a:ext cx="15119183" cy="12028451"/>
          </a:xfrm>
          <a:prstGeom prst="rect">
            <a:avLst/>
          </a:prstGeom>
        </p:spPr>
      </p:pic>
    </p:spTree>
    <p:extLst>
      <p:ext uri="{BB962C8B-B14F-4D97-AF65-F5344CB8AC3E}">
        <p14:creationId xmlns:p14="http://schemas.microsoft.com/office/powerpoint/2010/main" val="750637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5108029" y="244504"/>
            <a:ext cx="10200288" cy="969441"/>
          </a:xfrm>
          <a:solidFill>
            <a:srgbClr val="00B0F0"/>
          </a:solidFill>
        </p:spPr>
        <p:txBody>
          <a:bodyPr anchor="b">
            <a:norm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Reena Story </a:t>
            </a:r>
            <a:endParaRPr lang="en-IN" sz="4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853727E-EE16-BCBF-06A0-4E68BEBDD0C1}"/>
              </a:ext>
            </a:extLst>
          </p:cNvPr>
          <p:cNvSpPr>
            <a:spLocks noGrp="1"/>
          </p:cNvSpPr>
          <p:nvPr>
            <p:ph idx="1"/>
          </p:nvPr>
        </p:nvSpPr>
        <p:spPr>
          <a:xfrm>
            <a:off x="1452282" y="1458448"/>
            <a:ext cx="16415662" cy="11217996"/>
          </a:xfrm>
          <a:solidFill>
            <a:schemeClr val="accent2">
              <a:lumMod val="20000"/>
              <a:lumOff val="80000"/>
            </a:schemeClr>
          </a:solidFill>
        </p:spPr>
        <p:txBody>
          <a:bodyPr anchor="ctr">
            <a:noAutofit/>
          </a:bodyPr>
          <a:lstStyle/>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Case Scenario-1</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lang="en-US" sz="2800" b="1" dirty="0">
                <a:solidFill>
                  <a:srgbClr val="C00000"/>
                </a:solidFill>
                <a:latin typeface="Times New Roman" panose="02020603050405020304" pitchFamily="18" charset="0"/>
                <a:cs typeface="Times New Roman" panose="02020603050405020304" pitchFamily="18" charset="0"/>
              </a:rPr>
              <a:t>Reena was brought to me by her parents on teacher’s advice ,Teacher  also called me to tell that :</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R="0" lvl="0" algn="l"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lang="en-US" sz="2800" dirty="0">
                <a:solidFill>
                  <a:srgbClr val="000000"/>
                </a:solidFill>
                <a:latin typeface="Times New Roman" panose="02020603050405020304" pitchFamily="18" charset="0"/>
                <a:cs typeface="Times New Roman" panose="02020603050405020304" pitchFamily="18" charset="0"/>
              </a:rPr>
              <a:t>Reena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appears to be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worried all the time. </a:t>
            </a:r>
          </a:p>
          <a:p>
            <a:pPr marR="0" lvl="0" algn="l"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She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cannot concentrate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in class, and fiddles with her pen, and is very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restless.</a:t>
            </a:r>
          </a:p>
          <a:p>
            <a:pPr marR="0" lvl="0" algn="l"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She was a good student till the last semester, and used to take a lot of interest in  class as well as in extra-curricular activities. Now her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grades are falling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R="0" lvl="0" algn="l"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lang="en-US" sz="2800" b="1" dirty="0">
                <a:solidFill>
                  <a:srgbClr val="000000"/>
                </a:solidFill>
                <a:latin typeface="Times New Roman" panose="02020603050405020304" pitchFamily="18" charset="0"/>
                <a:cs typeface="Times New Roman" panose="02020603050405020304" pitchFamily="18" charset="0"/>
              </a:rPr>
              <a:t>When the Teacher</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asked about her symptoms, </a:t>
            </a:r>
            <a:r>
              <a:rPr lang="en-US" sz="2800" b="1" dirty="0">
                <a:solidFill>
                  <a:srgbClr val="000000"/>
                </a:solidFill>
                <a:latin typeface="Times New Roman" panose="02020603050405020304" pitchFamily="18" charset="0"/>
                <a:cs typeface="Times New Roman" panose="02020603050405020304" pitchFamily="18" charset="0"/>
              </a:rPr>
              <a:t>and listened to her attentively , Reena said that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R="0" lvl="0" algn="l"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lang="en-US" sz="2800" dirty="0">
                <a:solidFill>
                  <a:srgbClr val="000000"/>
                </a:solidFill>
                <a:latin typeface="Times New Roman" panose="02020603050405020304" pitchFamily="18" charset="0"/>
                <a:cs typeface="Times New Roman" panose="02020603050405020304" pitchFamily="18" charset="0"/>
              </a:rPr>
              <a:t>S</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he felt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nervous and restless</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as if “ on an edge”. And her muscles become tensed.</a:t>
            </a:r>
          </a:p>
          <a:p>
            <a:pPr marR="0" lvl="0" algn="l"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lang="en-US" sz="2800" dirty="0">
                <a:solidFill>
                  <a:srgbClr val="000000"/>
                </a:solidFill>
                <a:latin typeface="Times New Roman" panose="02020603050405020304" pitchFamily="18" charset="0"/>
                <a:cs typeface="Times New Roman" panose="02020603050405020304" pitchFamily="18" charset="0"/>
              </a:rPr>
              <a:t>S</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he </a:t>
            </a:r>
            <a:r>
              <a:rPr lang="en-US" sz="2800" dirty="0">
                <a:solidFill>
                  <a:srgbClr val="000000"/>
                </a:solidFill>
                <a:latin typeface="Times New Roman" panose="02020603050405020304" pitchFamily="18" charset="0"/>
                <a:cs typeface="Times New Roman" panose="02020603050405020304" pitchFamily="18" charset="0"/>
              </a:rPr>
              <a:t>can’t sleep at night, and sometimes wakes up frequently.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R="0" lvl="0" algn="l"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lang="en-US" sz="2800" dirty="0">
                <a:solidFill>
                  <a:srgbClr val="000000"/>
                </a:solidFill>
                <a:latin typeface="Times New Roman" panose="02020603050405020304" pitchFamily="18" charset="0"/>
                <a:cs typeface="Times New Roman" panose="02020603050405020304" pitchFamily="18" charset="0"/>
              </a:rPr>
              <a:t>Her palms sweat a lot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 and her hands tremble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R="0" lvl="0" algn="l"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She also felt her heart beating rapidly,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or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ghabrahat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in </a:t>
            </a:r>
            <a:r>
              <a:rPr lang="en-US" sz="2800" dirty="0">
                <a:solidFill>
                  <a:srgbClr val="000000"/>
                </a:solidFill>
                <a:latin typeface="Times New Roman" panose="02020603050405020304" pitchFamily="18" charset="0"/>
                <a:cs typeface="Times New Roman" panose="02020603050405020304" pitchFamily="18" charset="0"/>
              </a:rPr>
              <a:t>her</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chest.</a:t>
            </a:r>
          </a:p>
          <a:p>
            <a:pPr marR="0" lvl="0" algn="l"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lang="en-US" sz="2800" dirty="0">
                <a:solidFill>
                  <a:srgbClr val="000000"/>
                </a:solidFill>
                <a:latin typeface="Times New Roman" panose="02020603050405020304" pitchFamily="18" charset="0"/>
                <a:cs typeface="Times New Roman" panose="02020603050405020304" pitchFamily="18" charset="0"/>
              </a:rPr>
              <a:t>All this was becoming so excessive that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she could not  concentrate on her studies</a:t>
            </a:r>
            <a:r>
              <a:rPr lang="en-US" sz="2800" dirty="0">
                <a:solidFill>
                  <a:srgbClr val="000000"/>
                </a:solidFill>
                <a:latin typeface="Times New Roman" panose="02020603050405020304" pitchFamily="18" charset="0"/>
                <a:cs typeface="Times New Roman" panose="02020603050405020304" pitchFamily="18" charset="0"/>
              </a:rPr>
              <a:t>. </a:t>
            </a:r>
            <a:endParaRPr lang="en-IN" sz="2800" b="1" dirty="0">
              <a:solidFill>
                <a:srgbClr val="C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IN" sz="2800" b="1" dirty="0">
                <a:solidFill>
                  <a:srgbClr val="C00000"/>
                </a:solidFill>
                <a:latin typeface="Times New Roman" panose="02020603050405020304" pitchFamily="18" charset="0"/>
                <a:cs typeface="Times New Roman" panose="02020603050405020304" pitchFamily="18" charset="0"/>
              </a:rPr>
              <a:t> By the timely intervention of a teacher and doctor Reena was helped . Soon, her grades improved, and she was able to participate in school activities too.</a:t>
            </a:r>
          </a:p>
          <a:p>
            <a:pPr>
              <a:buFont typeface="Wingdings" panose="05000000000000000000" pitchFamily="2" charset="2"/>
              <a:buChar char="§"/>
            </a:pPr>
            <a:r>
              <a:rPr lang="en-IN" sz="2800" b="1" dirty="0">
                <a:latin typeface="Times New Roman" panose="02020603050405020304" pitchFamily="18" charset="0"/>
                <a:cs typeface="Times New Roman" panose="02020603050405020304" pitchFamily="18" charset="0"/>
              </a:rPr>
              <a:t>ACTIVITY:  WHAT APPROPRIATE ACTIONS DID THE TEACHER TAKE FOR REENA?</a:t>
            </a:r>
          </a:p>
          <a:p>
            <a:pPr>
              <a:buFont typeface="Wingdings" panose="05000000000000000000" pitchFamily="2" charset="2"/>
              <a:buChar char="§"/>
            </a:pPr>
            <a:endParaRPr lang="en-IN" sz="2800" b="1" dirty="0">
              <a:solidFill>
                <a:srgbClr val="C00000"/>
              </a:solidFill>
              <a:latin typeface="Times New Roman" panose="02020603050405020304" pitchFamily="18" charset="0"/>
              <a:cs typeface="Times New Roman" panose="02020603050405020304" pitchFamily="18" charset="0"/>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9" name="Picture 8">
            <a:extLst>
              <a:ext uri="{FF2B5EF4-FFF2-40B4-BE49-F238E27FC236}">
                <a16:creationId xmlns:a16="http://schemas.microsoft.com/office/drawing/2014/main" id="{9953F2E3-5DAC-B6A0-9515-41B146EBA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8480" y="6082683"/>
            <a:ext cx="5274818" cy="5673859"/>
          </a:xfrm>
          <a:prstGeom prst="rect">
            <a:avLst/>
          </a:prstGeom>
        </p:spPr>
      </p:pic>
      <p:sp>
        <p:nvSpPr>
          <p:cNvPr id="8" name="TextBox 7">
            <a:extLst>
              <a:ext uri="{FF2B5EF4-FFF2-40B4-BE49-F238E27FC236}">
                <a16:creationId xmlns:a16="http://schemas.microsoft.com/office/drawing/2014/main" id="{AB27B11A-2C2B-496A-85F3-E86EAB2CE557}"/>
              </a:ext>
            </a:extLst>
          </p:cNvPr>
          <p:cNvSpPr txBox="1"/>
          <p:nvPr/>
        </p:nvSpPr>
        <p:spPr>
          <a:xfrm>
            <a:off x="18121744" y="2244436"/>
            <a:ext cx="6068291" cy="3231654"/>
          </a:xfrm>
          <a:prstGeom prst="rect">
            <a:avLst/>
          </a:prstGeom>
          <a:solidFill>
            <a:schemeClr val="accent4">
              <a:lumMod val="20000"/>
              <a:lumOff val="80000"/>
            </a:schemeClr>
          </a:solidFill>
          <a:ln>
            <a:solidFill>
              <a:schemeClr val="tx1"/>
            </a:solidFill>
          </a:ln>
        </p:spPr>
        <p:txBody>
          <a:bodyPr wrap="square" rtlCol="0">
            <a:spAutoFit/>
          </a:bodyPr>
          <a:lstStyle/>
          <a:p>
            <a:r>
              <a:rPr lang="en-US" sz="4400" b="1" dirty="0">
                <a:latin typeface="Times New Roman" panose="02020603050405020304" pitchFamily="18" charset="0"/>
                <a:cs typeface="Times New Roman" panose="02020603050405020304" pitchFamily="18" charset="0"/>
              </a:rPr>
              <a:t>If y</a:t>
            </a:r>
            <a:r>
              <a:rPr lang="en-US" sz="4000" b="1" dirty="0">
                <a:latin typeface="Times New Roman" panose="02020603050405020304" pitchFamily="18" charset="0"/>
                <a:cs typeface="Times New Roman" panose="02020603050405020304" pitchFamily="18" charset="0"/>
              </a:rPr>
              <a:t>ou notice all or any of these symptoms in your students ,</a:t>
            </a:r>
          </a:p>
          <a:p>
            <a:endParaRPr lang="en-US" sz="4000" b="1"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 Give them extra attention</a:t>
            </a:r>
            <a:endParaRPr lang="en-IN" b="1" dirty="0"/>
          </a:p>
        </p:txBody>
      </p:sp>
    </p:spTree>
    <p:extLst>
      <p:ext uri="{BB962C8B-B14F-4D97-AF65-F5344CB8AC3E}">
        <p14:creationId xmlns:p14="http://schemas.microsoft.com/office/powerpoint/2010/main" val="645029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BEFD67-61FA-F68E-0AB2-78DEE73077A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4F3A604-B117-57A1-CCF6-1AA21EAE7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89124500-1387-BA9D-3C7C-DBC317F734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CEDC4468-C124-76EE-A099-58B55D18B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1E1DA264-E854-6D44-EE53-29FEB7B7F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4EACE8CD-EAAD-C447-88DB-DF11F3923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7FCF0F7C-0C3A-AB62-DDBA-BC23C1537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B07D78F7-DBAC-C84B-9301-B846EE8DE641}"/>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F7C6C3FB-F8DF-877C-BF62-44179EB7693D}"/>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8" name="Picture 7">
            <a:extLst>
              <a:ext uri="{FF2B5EF4-FFF2-40B4-BE49-F238E27FC236}">
                <a16:creationId xmlns:a16="http://schemas.microsoft.com/office/drawing/2014/main" id="{8DA170FC-7FF7-9746-2FB8-C427BB8731DC}"/>
              </a:ext>
            </a:extLst>
          </p:cNvPr>
          <p:cNvPicPr>
            <a:picLocks noChangeAspect="1"/>
          </p:cNvPicPr>
          <p:nvPr/>
        </p:nvPicPr>
        <p:blipFill>
          <a:blip r:embed="rId5"/>
          <a:stretch>
            <a:fillRect/>
          </a:stretch>
        </p:blipFill>
        <p:spPr>
          <a:xfrm>
            <a:off x="2357696" y="1403131"/>
            <a:ext cx="21024819" cy="11309060"/>
          </a:xfrm>
          <a:prstGeom prst="rect">
            <a:avLst/>
          </a:prstGeom>
        </p:spPr>
      </p:pic>
    </p:spTree>
    <p:extLst>
      <p:ext uri="{BB962C8B-B14F-4D97-AF65-F5344CB8AC3E}">
        <p14:creationId xmlns:p14="http://schemas.microsoft.com/office/powerpoint/2010/main" val="442856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4589472" y="845160"/>
            <a:ext cx="7476233" cy="1723225"/>
          </a:xfrm>
          <a:solidFill>
            <a:srgbClr val="00B0F0"/>
          </a:solidFill>
        </p:spPr>
        <p:txBody>
          <a:bodyPr anchor="b">
            <a:noAutofit/>
          </a:bodyPr>
          <a:lstStyle/>
          <a:p>
            <a:pPr algn="ctr"/>
            <a:r>
              <a:rPr lang="en-US" sz="4400" b="1" spc="-100" dirty="0">
                <a:solidFill>
                  <a:schemeClr val="bg1"/>
                </a:solidFill>
                <a:latin typeface="Times New Roman" panose="02020603050405020304" pitchFamily="18" charset="0"/>
                <a:cs typeface="Times New Roman" panose="02020603050405020304" pitchFamily="18" charset="0"/>
              </a:rPr>
              <a:t>Why do students feel Anxious ?</a:t>
            </a:r>
            <a:br>
              <a:rPr lang="en-US" sz="4400" b="1" spc="-100" dirty="0">
                <a:solidFill>
                  <a:schemeClr val="bg1"/>
                </a:solidFill>
                <a:latin typeface="Times New Roman" panose="02020603050405020304" pitchFamily="18" charset="0"/>
                <a:cs typeface="Times New Roman" panose="02020603050405020304" pitchFamily="18" charset="0"/>
              </a:rPr>
            </a:br>
            <a:endParaRPr lang="en-IN" sz="4400" dirty="0">
              <a:solidFill>
                <a:schemeClr val="bg1"/>
              </a:solidFill>
              <a:latin typeface="Times New Roman" panose="02020603050405020304" pitchFamily="18" charset="0"/>
              <a:cs typeface="Times New Roman" panose="02020603050405020304" pitchFamily="18" charset="0"/>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922" y="425412"/>
            <a:ext cx="2185672" cy="1489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21321132" y="202278"/>
            <a:ext cx="1457572" cy="1429586"/>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10" name="TextBox 9">
            <a:extLst>
              <a:ext uri="{FF2B5EF4-FFF2-40B4-BE49-F238E27FC236}">
                <a16:creationId xmlns:a16="http://schemas.microsoft.com/office/drawing/2014/main" id="{B401383D-ECCE-EF79-0D37-E8E8CA63ECDC}"/>
              </a:ext>
            </a:extLst>
          </p:cNvPr>
          <p:cNvSpPr txBox="1"/>
          <p:nvPr/>
        </p:nvSpPr>
        <p:spPr>
          <a:xfrm>
            <a:off x="12123474" y="1615467"/>
            <a:ext cx="11132634" cy="10883044"/>
          </a:xfrm>
          <a:prstGeom prst="rect">
            <a:avLst/>
          </a:prstGeom>
          <a:solidFill>
            <a:schemeClr val="accent5">
              <a:lumMod val="20000"/>
              <a:lumOff val="80000"/>
            </a:schemeClr>
          </a:solidFill>
        </p:spPr>
        <p:txBody>
          <a:bodyPr wrap="square">
            <a:spAutoFit/>
          </a:bodyPr>
          <a:lstStyle/>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400" b="1" i="0" u="none" strike="noStrike" kern="1200" cap="none" spc="0" normalizeH="0" baseline="0" noProof="0" dirty="0">
                <a:ln>
                  <a:noFill/>
                </a:ln>
                <a:effectLst/>
                <a:uLnTx/>
                <a:uFillTx/>
                <a:latin typeface="Aptos" panose="020B0004020202020204" pitchFamily="34" charset="0"/>
                <a:ea typeface="+mn-ea"/>
                <a:cs typeface="+mn-cs"/>
              </a:rPr>
              <a:t> </a:t>
            </a:r>
            <a:r>
              <a:rPr lang="en-US" sz="2400" b="1" dirty="0">
                <a:latin typeface="Aptos" panose="020B0004020202020204" pitchFamily="34" charset="0"/>
              </a:rPr>
              <a:t>Sheena’s Unrealistic thoughts, when teacher is asking questions in class</a:t>
            </a:r>
            <a:endParaRPr kumimoji="0" lang="en-US" sz="2400" b="1" i="0" u="none" strike="noStrike" kern="1200" cap="none" spc="0" normalizeH="0" baseline="0" noProof="0" dirty="0">
              <a:ln>
                <a:noFill/>
              </a:ln>
              <a:effectLst/>
              <a:uLnTx/>
              <a:uFillTx/>
              <a:latin typeface="Aptos" panose="020B0004020202020204" pitchFamily="34" charset="0"/>
              <a:ea typeface="+mn-ea"/>
              <a:cs typeface="+mn-cs"/>
            </a:endParaRPr>
          </a:p>
          <a:p>
            <a:pPr marL="0" marR="0" lvl="0" indent="0" algn="ctr"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None/>
              <a:tabLst/>
              <a:defRPr sz="2160"/>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Increased Risk  perception                      </a:t>
            </a:r>
          </a:p>
          <a:p>
            <a:pPr marR="0" lvl="0" defTabSz="330200" rtl="0" eaLnBrk="1" fontAlgn="auto" latinLnBrk="0" hangingPunct="1">
              <a:lnSpc>
                <a:spcPct val="90000"/>
              </a:lnSpc>
              <a:spcBef>
                <a:spcPts val="2400"/>
              </a:spcBef>
              <a:spcAft>
                <a:spcPts val="400"/>
              </a:spcAft>
              <a:buClr>
                <a:schemeClr val="tx1"/>
              </a:buClr>
              <a:buSzPct val="100000"/>
              <a:tabLst/>
              <a:defRPr sz="2160"/>
            </a:pPr>
            <a:endPar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342900" marR="0" lvl="0" indent="-342900" defTabSz="330200" rtl="0" eaLnBrk="1" fontAlgn="auto" latinLnBrk="0" hangingPunct="1">
              <a:lnSpc>
                <a:spcPct val="90000"/>
              </a:lnSpc>
              <a:spcBef>
                <a:spcPts val="2400"/>
              </a:spcBef>
              <a:spcAft>
                <a:spcPts val="400"/>
              </a:spcAft>
              <a:buClr>
                <a:schemeClr val="tx1"/>
              </a:buClr>
              <a:buSzPct val="100000"/>
              <a:buFont typeface="Wingdings" panose="05000000000000000000" pitchFamily="2" charset="2"/>
              <a:buChar char="§"/>
              <a:tabLst/>
              <a:defRPr sz="2160"/>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If I can’t answer, the class will laugh at me, behind my back</a:t>
            </a:r>
          </a:p>
          <a:p>
            <a:pPr marL="342900" marR="0" lvl="0" indent="-342900" defTabSz="330200" rtl="0" eaLnBrk="1" fontAlgn="auto" latinLnBrk="0" hangingPunct="1">
              <a:lnSpc>
                <a:spcPct val="90000"/>
              </a:lnSpc>
              <a:spcBef>
                <a:spcPts val="2400"/>
              </a:spcBef>
              <a:spcAft>
                <a:spcPts val="400"/>
              </a:spcAft>
              <a:buClr>
                <a:schemeClr val="tx1"/>
              </a:buClr>
              <a:buSzPct val="100000"/>
              <a:buFont typeface="Wingdings" panose="05000000000000000000" pitchFamily="2" charset="2"/>
              <a:buChar char="§"/>
              <a:tabLst/>
              <a:defRPr sz="2160"/>
            </a:pPr>
            <a:r>
              <a:rPr lang="en-US" sz="2800" b="1" dirty="0">
                <a:solidFill>
                  <a:srgbClr val="000000">
                    <a:lumMod val="75000"/>
                    <a:lumOff val="25000"/>
                  </a:srgbClr>
                </a:solidFill>
                <a:latin typeface="Times New Roman" panose="02020603050405020304" pitchFamily="18" charset="0"/>
                <a:cs typeface="Times New Roman" panose="02020603050405020304" pitchFamily="18" charset="0"/>
              </a:rPr>
              <a:t>The teacher is going to judge me.</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342900" marR="0" lvl="0" indent="-342900" defTabSz="330200" rtl="0" eaLnBrk="1" fontAlgn="auto" latinLnBrk="0" hangingPunct="1">
              <a:lnSpc>
                <a:spcPct val="90000"/>
              </a:lnSpc>
              <a:spcBef>
                <a:spcPts val="2400"/>
              </a:spcBef>
              <a:spcAft>
                <a:spcPts val="400"/>
              </a:spcAft>
              <a:buClr>
                <a:schemeClr val="tx1"/>
              </a:buClr>
              <a:buSzPct val="100000"/>
              <a:buFont typeface="Wingdings" panose="05000000000000000000" pitchFamily="2" charset="2"/>
              <a:buChar char="§"/>
              <a:tabLst/>
              <a:defRPr sz="2160"/>
            </a:pPr>
            <a:r>
              <a:rPr lang="en-US" sz="2800" b="1" dirty="0">
                <a:solidFill>
                  <a:srgbClr val="000000">
                    <a:lumMod val="75000"/>
                    <a:lumOff val="25000"/>
                  </a:srgbClr>
                </a:solidFill>
                <a:latin typeface="Times New Roman" panose="02020603050405020304" pitchFamily="18" charset="0"/>
                <a:cs typeface="Times New Roman" panose="02020603050405020304" pitchFamily="18" charset="0"/>
              </a:rPr>
              <a:t> 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he whole class </a:t>
            </a:r>
            <a:r>
              <a:rPr lang="en-US" sz="2800" b="1" dirty="0">
                <a:solidFill>
                  <a:srgbClr val="000000">
                    <a:lumMod val="75000"/>
                    <a:lumOff val="25000"/>
                  </a:srgbClr>
                </a:solidFill>
                <a:latin typeface="Times New Roman" panose="02020603050405020304" pitchFamily="18" charset="0"/>
                <a:cs typeface="Times New Roman" panose="02020603050405020304" pitchFamily="18" charset="0"/>
              </a:rPr>
              <a:t> will</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know, how foolish I am!</a:t>
            </a:r>
          </a:p>
          <a:p>
            <a:pPr marL="342900" marR="0" lvl="0" indent="-342900" defTabSz="330200" rtl="0" eaLnBrk="1" fontAlgn="auto" latinLnBrk="0" hangingPunct="1">
              <a:lnSpc>
                <a:spcPct val="90000"/>
              </a:lnSpc>
              <a:spcBef>
                <a:spcPts val="2400"/>
              </a:spcBef>
              <a:spcAft>
                <a:spcPts val="400"/>
              </a:spcAft>
              <a:buClr>
                <a:schemeClr val="tx1"/>
              </a:buClr>
              <a:buSzPct val="100000"/>
              <a:buFont typeface="Wingdings" panose="05000000000000000000" pitchFamily="2" charset="2"/>
              <a:buChar char="§"/>
              <a:tabLst/>
              <a:defRPr sz="2160"/>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No one will want to be my friend</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lang="en-US" sz="2000" dirty="0">
                <a:solidFill>
                  <a:srgbClr val="000000">
                    <a:lumMod val="75000"/>
                    <a:lumOff val="25000"/>
                  </a:srgbClr>
                </a:solidFill>
                <a:latin typeface="Times New Roman" panose="02020603050405020304" pitchFamily="18" charset="0"/>
                <a:cs typeface="Times New Roman" panose="02020603050405020304" pitchFamily="18" charset="0"/>
              </a:rPr>
              <a:t>--------------------------------------------------------------------</a:t>
            </a:r>
          </a:p>
          <a:p>
            <a:pPr marL="0" marR="0" lvl="0" indent="0" algn="ctr"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None/>
              <a:tabLst/>
              <a:defRPr sz="2160"/>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Decreased  Perception of Self  ability</a:t>
            </a:r>
            <a:r>
              <a:rPr lang="en-US" sz="2800" b="1" dirty="0">
                <a:solidFill>
                  <a:srgbClr val="C00000"/>
                </a:solidFill>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to handle the situation                             </a:t>
            </a:r>
          </a:p>
          <a:p>
            <a:pPr marL="0" marR="0" lvl="0" indent="0" algn="ctr"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None/>
              <a:tabLst/>
              <a:defRPr sz="2160"/>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a:t>
            </a:r>
          </a:p>
          <a:p>
            <a:pPr marL="342900" marR="0" lvl="0" indent="-342900"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I don’t know what to do!</a:t>
            </a:r>
          </a:p>
          <a:p>
            <a:pPr marL="342900" marR="0" lvl="0" indent="-342900"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Better if I don’t look at the teacher, and look the other way</a:t>
            </a:r>
            <a:r>
              <a:rPr lang="en-US" sz="2800" b="1" dirty="0">
                <a:solidFill>
                  <a:srgbClr val="000000">
                    <a:lumMod val="75000"/>
                    <a:lumOff val="25000"/>
                  </a:srgbClr>
                </a:solidFill>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Then she may not ask me any question.</a:t>
            </a:r>
          </a:p>
          <a:p>
            <a:pPr marL="342900" marR="0" lvl="0" indent="-342900"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What if I say I am unwell and leave the class!</a:t>
            </a:r>
          </a:p>
          <a:p>
            <a:pPr marL="342900" marR="0" lvl="0" indent="-342900" defTabSz="330200" rtl="0" eaLnBrk="1" fontAlgn="auto" latinLnBrk="0" hangingPunct="1">
              <a:lnSpc>
                <a:spcPct val="90000"/>
              </a:lnSpc>
              <a:spcBef>
                <a:spcPts val="2400"/>
              </a:spcBef>
              <a:spcAft>
                <a:spcPts val="400"/>
              </a:spcAft>
              <a:buSzPct val="100000"/>
              <a:buFont typeface="Wingdings" panose="05000000000000000000" pitchFamily="2" charset="2"/>
              <a:buChar char="§"/>
              <a:tabLst/>
              <a:defRPr sz="2160"/>
            </a:pPr>
            <a:r>
              <a:rPr lang="en-US" sz="2800" b="1" dirty="0">
                <a:solidFill>
                  <a:srgbClr val="000000">
                    <a:lumMod val="75000"/>
                    <a:lumOff val="25000"/>
                  </a:srgbClr>
                </a:solidFill>
                <a:latin typeface="Times New Roman" panose="02020603050405020304" pitchFamily="18" charset="0"/>
                <a:cs typeface="Times New Roman" panose="02020603050405020304" pitchFamily="18" charset="0"/>
              </a:rPr>
              <a:t>She starts thinking of Avoidance Techniques to lessen her  Anxiety.</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endParaRPr kumimoji="0" lang="en-US" sz="24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endParaRPr>
          </a:p>
        </p:txBody>
      </p:sp>
      <p:sp>
        <p:nvSpPr>
          <p:cNvPr id="11" name="Arrow: Up 10">
            <a:extLst>
              <a:ext uri="{FF2B5EF4-FFF2-40B4-BE49-F238E27FC236}">
                <a16:creationId xmlns:a16="http://schemas.microsoft.com/office/drawing/2014/main" id="{4868F2B8-5049-61B4-DCBB-649143298826}"/>
              </a:ext>
            </a:extLst>
          </p:cNvPr>
          <p:cNvSpPr/>
          <p:nvPr/>
        </p:nvSpPr>
        <p:spPr>
          <a:xfrm>
            <a:off x="13067189" y="2552377"/>
            <a:ext cx="484632" cy="978408"/>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Down 11">
            <a:extLst>
              <a:ext uri="{FF2B5EF4-FFF2-40B4-BE49-F238E27FC236}">
                <a16:creationId xmlns:a16="http://schemas.microsoft.com/office/drawing/2014/main" id="{D56FE08D-7420-CF3A-5929-513A3AF8829D}"/>
              </a:ext>
            </a:extLst>
          </p:cNvPr>
          <p:cNvSpPr/>
          <p:nvPr/>
        </p:nvSpPr>
        <p:spPr>
          <a:xfrm>
            <a:off x="21622756" y="8209949"/>
            <a:ext cx="484632" cy="978408"/>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Content Placeholder 12">
            <a:extLst>
              <a:ext uri="{FF2B5EF4-FFF2-40B4-BE49-F238E27FC236}">
                <a16:creationId xmlns:a16="http://schemas.microsoft.com/office/drawing/2014/main" id="{DFA778EF-F49A-ECBA-20C9-2AEFC16DCCF0}"/>
              </a:ext>
            </a:extLst>
          </p:cNvPr>
          <p:cNvSpPr>
            <a:spLocks noGrp="1"/>
          </p:cNvSpPr>
          <p:nvPr>
            <p:ph idx="1"/>
          </p:nvPr>
        </p:nvSpPr>
        <p:spPr>
          <a:xfrm>
            <a:off x="1676399" y="2855095"/>
            <a:ext cx="9898567" cy="4561324"/>
          </a:xfrm>
        </p:spPr>
        <p:txBody>
          <a:bodyPr>
            <a:normAutofit/>
          </a:bodyPr>
          <a:lstStyle/>
          <a:p>
            <a:r>
              <a:rPr lang="en-US" sz="3200" b="1" dirty="0">
                <a:solidFill>
                  <a:srgbClr val="C00000"/>
                </a:solidFill>
                <a:latin typeface="Times New Roman" panose="02020603050405020304" pitchFamily="18" charset="0"/>
                <a:cs typeface="Times New Roman" panose="02020603050405020304" pitchFamily="18" charset="0"/>
              </a:rPr>
              <a:t>Worrying or Fearful of </a:t>
            </a:r>
            <a:r>
              <a:rPr lang="en-US" sz="3200" dirty="0">
                <a:latin typeface="Times New Roman" panose="02020603050405020304" pitchFamily="18" charset="0"/>
                <a:cs typeface="Times New Roman" panose="02020603050405020304" pitchFamily="18" charset="0"/>
              </a:rPr>
              <a:t>a</a:t>
            </a:r>
            <a:r>
              <a:rPr lang="en-US" sz="3200" b="1" dirty="0">
                <a:solidFill>
                  <a:srgbClr val="C0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situation so much; that it is out of proportion to the actual threat. </a:t>
            </a:r>
          </a:p>
          <a:p>
            <a:pPr marL="0" indent="0">
              <a:buNone/>
            </a:pPr>
            <a:r>
              <a:rPr lang="en-US" sz="3200" dirty="0">
                <a:latin typeface="Times New Roman" panose="02020603050405020304" pitchFamily="18" charset="0"/>
                <a:cs typeface="Times New Roman" panose="02020603050405020304" pitchFamily="18" charset="0"/>
              </a:rPr>
              <a:t>( Perceiving too much threat, when actually it is not so…)</a:t>
            </a:r>
          </a:p>
          <a:p>
            <a:pPr marL="0" indent="0" algn="r">
              <a:buNone/>
            </a:pPr>
            <a:endParaRPr lang="en-US" sz="3200" dirty="0">
              <a:latin typeface="Times New Roman" panose="02020603050405020304" pitchFamily="18" charset="0"/>
              <a:cs typeface="Times New Roman" panose="02020603050405020304" pitchFamily="18" charset="0"/>
            </a:endParaRPr>
          </a:p>
          <a:p>
            <a:r>
              <a:rPr lang="en-US" sz="3200" b="1" dirty="0">
                <a:solidFill>
                  <a:srgbClr val="C00000"/>
                </a:solidFill>
                <a:latin typeface="Times New Roman" panose="02020603050405020304" pitchFamily="18" charset="0"/>
                <a:cs typeface="Times New Roman" panose="02020603050405020304" pitchFamily="18" charset="0"/>
              </a:rPr>
              <a:t>Feeling of Inadequacy </a:t>
            </a:r>
            <a:r>
              <a:rPr lang="en-US" sz="3200" dirty="0">
                <a:latin typeface="Times New Roman" panose="02020603050405020304" pitchFamily="18" charset="0"/>
                <a:cs typeface="Times New Roman" panose="02020603050405020304" pitchFamily="18" charset="0"/>
              </a:rPr>
              <a:t>to handle the situation.</a:t>
            </a:r>
            <a:endParaRPr lang="en-IN" sz="3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2B61299-3BD6-8ADC-C91D-AF7CCA238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922" y="8209950"/>
            <a:ext cx="9195593" cy="4420970"/>
          </a:xfrm>
          <a:prstGeom prst="rect">
            <a:avLst/>
          </a:prstGeom>
        </p:spPr>
      </p:pic>
    </p:spTree>
    <p:extLst>
      <p:ext uri="{BB962C8B-B14F-4D97-AF65-F5344CB8AC3E}">
        <p14:creationId xmlns:p14="http://schemas.microsoft.com/office/powerpoint/2010/main" val="3982712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D13CE2-E840-D4F0-2922-8673B8141E3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D8F8E3C-3470-F38A-326F-B61799D32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1C203CCF-A4B5-5A11-2BBF-9ABCA57535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7EAB7F6A-B49D-18F3-68B8-5BB50BF37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46B8ECFD-29EB-763B-BC4E-A2F6C0F54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F4131A2-F37B-98DB-70A1-14F8CE177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024D8F6A-00F6-0312-6F50-1D17B9A9F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4D860D4D-4F12-21FD-EA0A-4204B6EA417C}"/>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42437832-8056-F600-394D-4C0B262BAB0E}"/>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9" name="Title 1">
            <a:extLst>
              <a:ext uri="{FF2B5EF4-FFF2-40B4-BE49-F238E27FC236}">
                <a16:creationId xmlns:a16="http://schemas.microsoft.com/office/drawing/2014/main" id="{1A4CF9EA-5D6C-5D13-4A0C-6A4845E0CBF4}"/>
              </a:ext>
            </a:extLst>
          </p:cNvPr>
          <p:cNvSpPr>
            <a:spLocks noGrp="1"/>
          </p:cNvSpPr>
          <p:nvPr>
            <p:ph type="title"/>
          </p:nvPr>
        </p:nvSpPr>
        <p:spPr>
          <a:xfrm>
            <a:off x="7838504" y="730251"/>
            <a:ext cx="8917257" cy="1700715"/>
          </a:xfrm>
          <a:solidFill>
            <a:srgbClr val="00B0F0"/>
          </a:solidFill>
          <a:ln>
            <a:solidFill>
              <a:srgbClr val="C00000"/>
            </a:solidFill>
          </a:ln>
        </p:spPr>
        <p:txBody>
          <a:bodyPr>
            <a:normAutofit/>
          </a:bodyPr>
          <a:lstStyle/>
          <a:p>
            <a:r>
              <a:rPr lang="en-US" sz="4400" b="1" dirty="0">
                <a:solidFill>
                  <a:schemeClr val="bg1"/>
                </a:solidFill>
                <a:latin typeface="Times New Roman" panose="02020603050405020304" pitchFamily="18" charset="0"/>
                <a:cs typeface="Times New Roman" panose="02020603050405020304" pitchFamily="18" charset="0"/>
              </a:rPr>
              <a:t>       Other Common Anxiety Issues</a:t>
            </a:r>
            <a:endParaRPr lang="en-IN" sz="4400" b="1" dirty="0">
              <a:solidFill>
                <a:schemeClr val="bg1"/>
              </a:solidFill>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18131D9F-AA69-1AFF-6088-6B777B72F215}"/>
              </a:ext>
            </a:extLst>
          </p:cNvPr>
          <p:cNvSpPr>
            <a:spLocks noGrp="1"/>
          </p:cNvSpPr>
          <p:nvPr>
            <p:ph idx="1"/>
          </p:nvPr>
        </p:nvSpPr>
        <p:spPr>
          <a:xfrm>
            <a:off x="1676399" y="3381376"/>
            <a:ext cx="13547125" cy="8595035"/>
          </a:xfrm>
          <a:solidFill>
            <a:schemeClr val="accent2">
              <a:lumMod val="40000"/>
              <a:lumOff val="60000"/>
            </a:schemeClr>
          </a:solidFill>
          <a:ln>
            <a:solidFill>
              <a:srgbClr val="C00000"/>
            </a:solidFill>
          </a:ln>
        </p:spPr>
        <p:txBody>
          <a:bodyPr>
            <a:normAutofit/>
          </a:bodyPr>
          <a:lstStyle/>
          <a:p>
            <a:endParaRPr lang="en-US" dirty="0"/>
          </a:p>
          <a:p>
            <a:r>
              <a:rPr lang="en-US" sz="2800" b="1" dirty="0">
                <a:solidFill>
                  <a:srgbClr val="C00000"/>
                </a:solidFill>
                <a:latin typeface="Times New Roman" panose="02020603050405020304" pitchFamily="18" charset="0"/>
                <a:cs typeface="Times New Roman" panose="02020603050405020304" pitchFamily="18" charset="0"/>
              </a:rPr>
              <a:t>Social Anxiety  </a:t>
            </a:r>
            <a:r>
              <a:rPr lang="en-US" sz="2800" b="1" dirty="0">
                <a:latin typeface="Times New Roman" panose="02020603050405020304" pitchFamily="18" charset="0"/>
                <a:cs typeface="Times New Roman" panose="02020603050405020304" pitchFamily="18" charset="0"/>
              </a:rPr>
              <a:t>: When a person has an intense fear or dread of social situations. This can happen before, during or after an event.</a:t>
            </a:r>
          </a:p>
          <a:p>
            <a:endParaRPr lang="en-US" sz="2800" b="1" dirty="0">
              <a:latin typeface="Times New Roman" panose="02020603050405020304" pitchFamily="18" charset="0"/>
              <a:cs typeface="Times New Roman" panose="02020603050405020304" pitchFamily="18" charset="0"/>
            </a:endParaRPr>
          </a:p>
          <a:p>
            <a:r>
              <a:rPr lang="en-US" sz="2800" b="1" dirty="0">
                <a:solidFill>
                  <a:srgbClr val="C00000"/>
                </a:solidFill>
                <a:latin typeface="Times New Roman" panose="02020603050405020304" pitchFamily="18" charset="0"/>
                <a:cs typeface="Times New Roman" panose="02020603050405020304" pitchFamily="18" charset="0"/>
              </a:rPr>
              <a:t>Panic attack      </a:t>
            </a:r>
            <a:r>
              <a:rPr lang="en-US" sz="2800" b="1" dirty="0">
                <a:latin typeface="Times New Roman" panose="02020603050405020304" pitchFamily="18" charset="0"/>
                <a:cs typeface="Times New Roman" panose="02020603050405020304" pitchFamily="18" charset="0"/>
              </a:rPr>
              <a:t>: An overwhelming sense of dread or fear, which involves bodily symptoms.</a:t>
            </a:r>
          </a:p>
          <a:p>
            <a:endParaRPr lang="en-US" sz="2800" b="1" dirty="0">
              <a:latin typeface="Times New Roman" panose="02020603050405020304" pitchFamily="18" charset="0"/>
              <a:cs typeface="Times New Roman" panose="02020603050405020304" pitchFamily="18" charset="0"/>
            </a:endParaRPr>
          </a:p>
          <a:p>
            <a:r>
              <a:rPr lang="en-US" sz="2800" b="1" dirty="0">
                <a:solidFill>
                  <a:srgbClr val="C00000"/>
                </a:solidFill>
                <a:latin typeface="Times New Roman" panose="02020603050405020304" pitchFamily="18" charset="0"/>
                <a:cs typeface="Times New Roman" panose="02020603050405020304" pitchFamily="18" charset="0"/>
              </a:rPr>
              <a:t>Obsessive compulsive disorder (OCD</a:t>
            </a:r>
            <a:r>
              <a:rPr lang="en-US" sz="2800" b="1" dirty="0">
                <a:latin typeface="Times New Roman" panose="02020603050405020304" pitchFamily="18" charset="0"/>
                <a:cs typeface="Times New Roman" panose="02020603050405020304" pitchFamily="18" charset="0"/>
              </a:rPr>
              <a:t>):  Unwanted Thoughts can be disturbing, which can make the person, feel too distressed and anxious.</a:t>
            </a:r>
          </a:p>
          <a:p>
            <a:r>
              <a:rPr lang="en-US" sz="2800" b="1" dirty="0">
                <a:latin typeface="Times New Roman" panose="02020603050405020304" pitchFamily="18" charset="0"/>
                <a:cs typeface="Times New Roman" panose="02020603050405020304" pitchFamily="18" charset="0"/>
              </a:rPr>
              <a:t>They may feel a  compulsion to think about or do something repeatedly to help relieve their anxiety. </a:t>
            </a:r>
          </a:p>
          <a:p>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a:solidFill>
                  <a:srgbClr val="C00000"/>
                </a:solidFill>
                <a:latin typeface="Times New Roman" panose="02020603050405020304" pitchFamily="18" charset="0"/>
                <a:cs typeface="Times New Roman" panose="02020603050405020304" pitchFamily="18" charset="0"/>
              </a:rPr>
              <a:t>Phobia: </a:t>
            </a:r>
            <a:r>
              <a:rPr lang="en-US" sz="2800" b="1" dirty="0">
                <a:latin typeface="Times New Roman" panose="02020603050405020304" pitchFamily="18" charset="0"/>
                <a:cs typeface="Times New Roman" panose="02020603050405020304" pitchFamily="18" charset="0"/>
              </a:rPr>
              <a:t>  A phobia is an overwhelming fear of an object, place, situation, feeling or animal. Phobias are  a more intense feeling than fear. </a:t>
            </a:r>
          </a:p>
          <a:p>
            <a:endParaRPr lang="en-US" sz="2800" dirty="0">
              <a:latin typeface="Times New Roman" panose="02020603050405020304" pitchFamily="18" charset="0"/>
              <a:cs typeface="Times New Roman" panose="02020603050405020304" pitchFamily="18" charset="0"/>
            </a:endParaRPr>
          </a:p>
          <a:p>
            <a:pPr marL="0" indent="0">
              <a:buNone/>
            </a:pPr>
            <a:endParaRPr lang="en-US" dirty="0"/>
          </a:p>
          <a:p>
            <a:endParaRPr lang="en-IN" dirty="0"/>
          </a:p>
        </p:txBody>
      </p:sp>
      <p:pic>
        <p:nvPicPr>
          <p:cNvPr id="11" name="Picture 10">
            <a:extLst>
              <a:ext uri="{FF2B5EF4-FFF2-40B4-BE49-F238E27FC236}">
                <a16:creationId xmlns:a16="http://schemas.microsoft.com/office/drawing/2014/main" id="{3CEE6FD3-3578-DD97-FA49-9FF41C08E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6519" y="3381376"/>
            <a:ext cx="7926830" cy="8595035"/>
          </a:xfrm>
          <a:prstGeom prst="rect">
            <a:avLst/>
          </a:prstGeom>
          <a:ln>
            <a:solidFill>
              <a:srgbClr val="C00000"/>
            </a:solidFill>
          </a:ln>
        </p:spPr>
      </p:pic>
    </p:spTree>
    <p:extLst>
      <p:ext uri="{BB962C8B-B14F-4D97-AF65-F5344CB8AC3E}">
        <p14:creationId xmlns:p14="http://schemas.microsoft.com/office/powerpoint/2010/main" val="3427372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rot="10800000" flipV="1">
            <a:off x="3877922" y="344880"/>
            <a:ext cx="16496969" cy="1341273"/>
          </a:xfrm>
          <a:solidFill>
            <a:srgbClr val="00B0F0"/>
          </a:solidFill>
        </p:spPr>
        <p:txBody>
          <a:bodyPr anchor="b">
            <a:normAutofit/>
          </a:bodyPr>
          <a:lstStyle/>
          <a:p>
            <a:pPr algn="ctr"/>
            <a:r>
              <a:rPr lang="en-US" sz="4400" b="1" spc="-100" dirty="0">
                <a:solidFill>
                  <a:schemeClr val="bg1"/>
                </a:solidFill>
                <a:latin typeface="Times New Roman" panose="02020603050405020304" pitchFamily="18" charset="0"/>
                <a:cs typeface="Times New Roman" panose="02020603050405020304" pitchFamily="18" charset="0"/>
              </a:rPr>
              <a:t>C</a:t>
            </a:r>
            <a:r>
              <a:rPr lang="en-IN" sz="4400" b="1" spc="-100" dirty="0" err="1">
                <a:solidFill>
                  <a:schemeClr val="bg1"/>
                </a:solidFill>
                <a:latin typeface="Times New Roman" panose="02020603050405020304" pitchFamily="18" charset="0"/>
                <a:cs typeface="Times New Roman" panose="02020603050405020304" pitchFamily="18" charset="0"/>
              </a:rPr>
              <a:t>ase</a:t>
            </a:r>
            <a:r>
              <a:rPr lang="en-IN" sz="4400" b="1" spc="-100" dirty="0">
                <a:solidFill>
                  <a:schemeClr val="bg1"/>
                </a:solidFill>
                <a:latin typeface="Times New Roman" panose="02020603050405020304" pitchFamily="18" charset="0"/>
                <a:cs typeface="Times New Roman" panose="02020603050405020304" pitchFamily="18" charset="0"/>
              </a:rPr>
              <a:t>  Scenario -- 2</a:t>
            </a:r>
            <a:br>
              <a:rPr lang="en-IN" sz="4400" spc="-100" dirty="0">
                <a:solidFill>
                  <a:schemeClr val="bg1"/>
                </a:solidFill>
                <a:latin typeface="Times New Roman" panose="02020603050405020304" pitchFamily="18" charset="0"/>
                <a:cs typeface="Times New Roman" panose="02020603050405020304" pitchFamily="18" charset="0"/>
              </a:rPr>
            </a:br>
            <a:r>
              <a:rPr lang="en-IN" sz="4400" b="1" spc="-100" dirty="0">
                <a:solidFill>
                  <a:schemeClr val="bg1"/>
                </a:solidFill>
                <a:latin typeface="Times New Roman" panose="02020603050405020304" pitchFamily="18" charset="0"/>
                <a:cs typeface="Times New Roman" panose="02020603050405020304" pitchFamily="18" charset="0"/>
              </a:rPr>
              <a:t>Description Showing Collaboration Between Teacher And Parent</a:t>
            </a:r>
            <a:endParaRPr lang="en-IN" sz="4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853727E-EE16-BCBF-06A0-4E68BEBDD0C1}"/>
              </a:ext>
            </a:extLst>
          </p:cNvPr>
          <p:cNvSpPr>
            <a:spLocks noGrp="1"/>
          </p:cNvSpPr>
          <p:nvPr>
            <p:ph idx="1"/>
          </p:nvPr>
        </p:nvSpPr>
        <p:spPr>
          <a:xfrm>
            <a:off x="1844393" y="2691204"/>
            <a:ext cx="16489522" cy="9474450"/>
          </a:xfrm>
        </p:spPr>
        <p:txBody>
          <a:bodyPr anchor="ctr">
            <a:noAutofit/>
          </a:bodyPr>
          <a:lstStyle/>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IN"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endParaRPr kumimoji="0" lang="en-IN"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R="0" lvl="0" algn="l" defTabSz="330200" rtl="0" eaLnBrk="1" fontAlgn="auto" latinLnBrk="0" hangingPunct="1">
              <a:lnSpc>
                <a:spcPct val="90000"/>
              </a:lnSpc>
              <a:spcBef>
                <a:spcPts val="2400"/>
              </a:spcBef>
              <a:spcAft>
                <a:spcPts val="400"/>
              </a:spcAft>
              <a:buClr>
                <a:schemeClr val="tx1"/>
              </a:buClr>
              <a:buSzPct val="100000"/>
              <a:buFont typeface="Wingdings" panose="05000000000000000000" pitchFamily="2" charset="2"/>
              <a:buChar char="§"/>
              <a:tabLst/>
              <a:defRPr sz="2160"/>
            </a:pPr>
            <a:endParaRPr kumimoji="0" lang="en-US" sz="2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 mother of an adolescent once approached me, about her 16 year old son. </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lang="en-US" sz="2800" b="1" dirty="0">
                <a:solidFill>
                  <a:srgbClr val="C00000"/>
                </a:solidFill>
                <a:latin typeface="Times New Roman" panose="02020603050405020304" pitchFamily="18" charset="0"/>
                <a:cs typeface="Times New Roman" panose="02020603050405020304" pitchFamily="18" charset="0"/>
              </a:rPr>
              <a:t>She told me that she  had been referred to me by his teacher. </a:t>
            </a: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When I asked her the problem,</a:t>
            </a:r>
            <a:r>
              <a:rPr kumimoji="0" lang="en-US" sz="2800"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she said- Doctor,</a:t>
            </a: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I</a:t>
            </a:r>
            <a:r>
              <a:rPr kumimoji="0" lang="en-US" sz="2800"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don’t know what’s wrong with my son !</a:t>
            </a:r>
            <a:endParaRPr lang="en-US" sz="2800" dirty="0">
              <a:solidFill>
                <a:srgbClr val="000000">
                  <a:lumMod val="75000"/>
                  <a:lumOff val="25000"/>
                </a:srgbClr>
              </a:solidFill>
              <a:latin typeface="Times New Roman" panose="02020603050405020304" pitchFamily="18" charset="0"/>
              <a:cs typeface="Times New Roman" panose="02020603050405020304" pitchFamily="18" charset="0"/>
            </a:endParaRP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He doesn’t </a:t>
            </a:r>
            <a:r>
              <a:rPr lang="en-US" sz="2800" dirty="0">
                <a:solidFill>
                  <a:srgbClr val="000000">
                    <a:lumMod val="75000"/>
                    <a:lumOff val="25000"/>
                  </a:srgbClr>
                </a:solidFill>
                <a:latin typeface="Times New Roman" panose="02020603050405020304" pitchFamily="18" charset="0"/>
                <a:cs typeface="Times New Roman" panose="02020603050405020304" pitchFamily="18" charset="0"/>
              </a:rPr>
              <a:t>wake</a:t>
            </a: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up in the mornings as he used to, </a:t>
            </a:r>
            <a:r>
              <a:rPr lang="en-US" sz="2800" dirty="0">
                <a:solidFill>
                  <a:srgbClr val="000000">
                    <a:lumMod val="75000"/>
                    <a:lumOff val="25000"/>
                  </a:srgbClr>
                </a:solidFill>
                <a:latin typeface="Times New Roman" panose="02020603050405020304" pitchFamily="18" charset="0"/>
                <a:cs typeface="Times New Roman" panose="02020603050405020304" pitchFamily="18" charset="0"/>
              </a:rPr>
              <a:t>Then he frequently misses his school, </a:t>
            </a: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He doesn’t even  go out to play with </a:t>
            </a:r>
            <a:r>
              <a:rPr lang="en-US" sz="2800" dirty="0">
                <a:solidFill>
                  <a:srgbClr val="000000">
                    <a:lumMod val="75000"/>
                    <a:lumOff val="25000"/>
                  </a:srgbClr>
                </a:solidFill>
                <a:latin typeface="Times New Roman" panose="02020603050405020304" pitchFamily="18" charset="0"/>
                <a:cs typeface="Times New Roman" panose="02020603050405020304" pitchFamily="18" charset="0"/>
              </a:rPr>
              <a:t>his friend; earlier</a:t>
            </a: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he enjoyed playing Badminton with </a:t>
            </a:r>
            <a:r>
              <a:rPr lang="en-US" sz="2800" dirty="0">
                <a:solidFill>
                  <a:srgbClr val="000000">
                    <a:lumMod val="75000"/>
                    <a:lumOff val="25000"/>
                  </a:srgbClr>
                </a:solidFill>
                <a:latin typeface="Times New Roman" panose="02020603050405020304" pitchFamily="18" charset="0"/>
                <a:cs typeface="Times New Roman" panose="02020603050405020304" pitchFamily="18" charset="0"/>
              </a:rPr>
              <a:t>him, and I had to tell them to stop, </a:t>
            </a: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but he doesn’t play, anymore. He says he doesn’t have any energy and is feeling very tired.</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He </a:t>
            </a:r>
            <a:r>
              <a:rPr lang="en-US" sz="2800" dirty="0">
                <a:solidFill>
                  <a:srgbClr val="000000">
                    <a:lumMod val="75000"/>
                    <a:lumOff val="25000"/>
                  </a:srgbClr>
                </a:solidFill>
                <a:latin typeface="Times New Roman" panose="02020603050405020304" pitchFamily="18" charset="0"/>
                <a:cs typeface="Times New Roman" panose="02020603050405020304" pitchFamily="18" charset="0"/>
              </a:rPr>
              <a:t>can’t</a:t>
            </a: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sleep at night, and keeps lying on his bed, or keeps roaming in his room.</a:t>
            </a:r>
            <a:r>
              <a:rPr kumimoji="0" lang="en-US" sz="2800"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a:t>
            </a:r>
            <a:r>
              <a:rPr lang="en-US" sz="2800" dirty="0">
                <a:solidFill>
                  <a:srgbClr val="000000">
                    <a:lumMod val="75000"/>
                    <a:lumOff val="25000"/>
                  </a:srgbClr>
                </a:solidFill>
                <a:latin typeface="Times New Roman" panose="02020603050405020304" pitchFamily="18" charset="0"/>
                <a:cs typeface="Times New Roman" panose="02020603050405020304" pitchFamily="18" charset="0"/>
              </a:rPr>
              <a:t>He is unable to finish his meal, and says I am not hungry! </a:t>
            </a:r>
            <a:endPar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lang="en-US" sz="2800" dirty="0">
                <a:solidFill>
                  <a:srgbClr val="000000">
                    <a:lumMod val="75000"/>
                    <a:lumOff val="25000"/>
                  </a:srgbClr>
                </a:solidFill>
                <a:latin typeface="Times New Roman" panose="02020603050405020304" pitchFamily="18" charset="0"/>
                <a:cs typeface="Times New Roman" panose="02020603050405020304" pitchFamily="18" charset="0"/>
              </a:rPr>
              <a:t>My son, </a:t>
            </a:r>
            <a:r>
              <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doesn’t even take care of his hygiene, his clothes, or hair and complains of body aches, all day long.</a:t>
            </a:r>
          </a:p>
          <a:p>
            <a:pPr marL="0" lvl="0" indent="0" defTabSz="330200">
              <a:spcBef>
                <a:spcPts val="2400"/>
              </a:spcBef>
              <a:spcAft>
                <a:spcPts val="400"/>
              </a:spcAft>
              <a:buClr>
                <a:schemeClr val="tx1"/>
              </a:buClr>
              <a:buSzPct val="100000"/>
              <a:buNone/>
              <a:defRPr sz="2160"/>
            </a:pPr>
            <a:r>
              <a:rPr lang="en-US" sz="2800" b="1" dirty="0">
                <a:solidFill>
                  <a:srgbClr val="C00000"/>
                </a:solidFill>
                <a:latin typeface="Times New Roman" panose="02020603050405020304" pitchFamily="18" charset="0"/>
                <a:cs typeface="Times New Roman" panose="02020603050405020304" pitchFamily="18" charset="0"/>
              </a:rPr>
              <a:t>On asking her about their family, she said</a:t>
            </a:r>
            <a:r>
              <a:rPr lang="en-US" sz="2800" dirty="0">
                <a:solidFill>
                  <a:srgbClr val="000000">
                    <a:lumMod val="75000"/>
                    <a:lumOff val="25000"/>
                  </a:srgbClr>
                </a:solidFill>
                <a:latin typeface="Times New Roman" panose="02020603050405020304" pitchFamily="18" charset="0"/>
                <a:cs typeface="Times New Roman" panose="02020603050405020304" pitchFamily="18" charset="0"/>
              </a:rPr>
              <a:t>, She had recently separated from her husband, and both her children, her daughter and son, both adolescents, had moved to another flat. Father had moved to some other country. </a:t>
            </a:r>
          </a:p>
          <a:p>
            <a:pPr marL="0" lvl="0" indent="0" defTabSz="330200">
              <a:spcBef>
                <a:spcPts val="2400"/>
              </a:spcBef>
              <a:spcAft>
                <a:spcPts val="400"/>
              </a:spcAft>
              <a:buClr>
                <a:schemeClr val="tx1"/>
              </a:buClr>
              <a:buSzPct val="100000"/>
              <a:buNone/>
              <a:defRPr sz="2160"/>
            </a:pPr>
            <a:r>
              <a:rPr lang="en-US" sz="2800" dirty="0">
                <a:solidFill>
                  <a:srgbClr val="000000">
                    <a:lumMod val="75000"/>
                    <a:lumOff val="25000"/>
                  </a:srgbClr>
                </a:solidFill>
                <a:latin typeface="Times New Roman" panose="02020603050405020304" pitchFamily="18" charset="0"/>
                <a:cs typeface="Times New Roman" panose="02020603050405020304" pitchFamily="18" charset="0"/>
              </a:rPr>
              <a:t>The boy missed his father, as well as friends in the previous locality. He is unable to make any new friends. </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endParaRPr kumimoji="0" lang="en-US" sz="280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lang="en-US" sz="2800" b="1" dirty="0">
                <a:solidFill>
                  <a:srgbClr val="C00000"/>
                </a:solidFill>
                <a:latin typeface="Times New Roman" panose="02020603050405020304" pitchFamily="18" charset="0"/>
                <a:cs typeface="Times New Roman" panose="02020603050405020304" pitchFamily="18" charset="0"/>
              </a:rPr>
              <a:t>The</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teacher had noticed his absences from school,  the behavior changes in him, and his falling grades, and  recently called her to school, and told her to consult an Adolescent Pediatrician</a:t>
            </a:r>
          </a:p>
          <a:p>
            <a:pPr marR="0" lvl="0" algn="l" defTabSz="330200" rtl="0" eaLnBrk="1" fontAlgn="auto" latinLnBrk="0" hangingPunct="1">
              <a:lnSpc>
                <a:spcPct val="90000"/>
              </a:lnSpc>
              <a:spcBef>
                <a:spcPts val="2400"/>
              </a:spcBef>
              <a:spcAft>
                <a:spcPts val="400"/>
              </a:spcAft>
              <a:buClr>
                <a:schemeClr val="tx1"/>
              </a:buClr>
              <a:buSzPct val="100000"/>
              <a:buFont typeface="Wingdings" panose="05000000000000000000" pitchFamily="2" charset="2"/>
              <a:buChar char="§"/>
              <a:tabLst/>
              <a:defRPr sz="2160"/>
            </a:pPr>
            <a:endParaRPr kumimoji="0" lang="en-IN" sz="2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0" indent="0">
              <a:buNone/>
            </a:pPr>
            <a:r>
              <a:rPr lang="en-IN" sz="2800" dirty="0">
                <a:latin typeface="Times New Roman" panose="02020603050405020304" pitchFamily="18" charset="0"/>
                <a:cs typeface="Times New Roman" panose="02020603050405020304" pitchFamily="18" charset="0"/>
              </a:rPr>
              <a:t> </a:t>
            </a: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848" y="45267"/>
            <a:ext cx="2699075" cy="1545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20978704" y="202278"/>
            <a:ext cx="1800000" cy="18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8" name="Picture 7">
            <a:extLst>
              <a:ext uri="{FF2B5EF4-FFF2-40B4-BE49-F238E27FC236}">
                <a16:creationId xmlns:a16="http://schemas.microsoft.com/office/drawing/2014/main" id="{95707832-C913-10FA-42C4-867BC510D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1426" y="6858000"/>
            <a:ext cx="4911089" cy="5355773"/>
          </a:xfrm>
          <a:prstGeom prst="rect">
            <a:avLst/>
          </a:prstGeom>
        </p:spPr>
      </p:pic>
      <p:sp>
        <p:nvSpPr>
          <p:cNvPr id="7" name="TextBox 6">
            <a:extLst>
              <a:ext uri="{FF2B5EF4-FFF2-40B4-BE49-F238E27FC236}">
                <a16:creationId xmlns:a16="http://schemas.microsoft.com/office/drawing/2014/main" id="{25D7C880-BBD9-024E-631A-8F6522E844EB}"/>
              </a:ext>
            </a:extLst>
          </p:cNvPr>
          <p:cNvSpPr txBox="1"/>
          <p:nvPr/>
        </p:nvSpPr>
        <p:spPr>
          <a:xfrm>
            <a:off x="18471426" y="2691204"/>
            <a:ext cx="4753517" cy="2246769"/>
          </a:xfrm>
          <a:prstGeom prst="rect">
            <a:avLst/>
          </a:prstGeom>
          <a:solidFill>
            <a:schemeClr val="accent4">
              <a:lumMod val="20000"/>
              <a:lumOff val="80000"/>
            </a:schemeClr>
          </a:solidFill>
          <a:ln>
            <a:solidFill>
              <a:schemeClr val="tx1"/>
            </a:solid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If you notice all or any of these symptoms in your students ,</a:t>
            </a:r>
          </a:p>
          <a:p>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Give them extra attention</a:t>
            </a:r>
            <a:endParaRPr lang="en-IN" sz="2800" b="1" dirty="0"/>
          </a:p>
        </p:txBody>
      </p:sp>
    </p:spTree>
    <p:extLst>
      <p:ext uri="{BB962C8B-B14F-4D97-AF65-F5344CB8AC3E}">
        <p14:creationId xmlns:p14="http://schemas.microsoft.com/office/powerpoint/2010/main" val="181084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386" y="1346614"/>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20772652" y="1535868"/>
            <a:ext cx="1800000" cy="18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2" name="Picture 1" descr="page1image1292286560">
            <a:extLst>
              <a:ext uri="{FF2B5EF4-FFF2-40B4-BE49-F238E27FC236}">
                <a16:creationId xmlns:a16="http://schemas.microsoft.com/office/drawing/2014/main" id="{319BDF79-8635-583B-6F34-E9247E3A8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464" y="2435868"/>
            <a:ext cx="17134816" cy="9451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96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7115175" y="641685"/>
            <a:ext cx="9544050" cy="930442"/>
          </a:xfrm>
          <a:solidFill>
            <a:srgbClr val="00B0F0"/>
          </a:solidFill>
        </p:spPr>
        <p:txBody>
          <a:bodyPr anchor="b">
            <a:noAutofit/>
          </a:bodyPr>
          <a:lstStyle/>
          <a:p>
            <a:pPr algn="ctr"/>
            <a:r>
              <a:rPr kumimoji="0" lang="en-IN" sz="4400" b="1" i="0" u="none" strike="noStrike" kern="1200" cap="none" spc="-10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Key Features of Depression</a:t>
            </a:r>
            <a:endParaRPr lang="en-IN" sz="44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853727E-EE16-BCBF-06A0-4E68BEBDD0C1}"/>
              </a:ext>
            </a:extLst>
          </p:cNvPr>
          <p:cNvSpPr>
            <a:spLocks noGrp="1"/>
          </p:cNvSpPr>
          <p:nvPr>
            <p:ph idx="1"/>
          </p:nvPr>
        </p:nvSpPr>
        <p:spPr>
          <a:xfrm>
            <a:off x="2213198" y="1794547"/>
            <a:ext cx="11502801" cy="10509749"/>
          </a:xfrm>
          <a:solidFill>
            <a:schemeClr val="accent5">
              <a:lumMod val="20000"/>
              <a:lumOff val="80000"/>
            </a:schemeClr>
          </a:solidFill>
          <a:ln>
            <a:solidFill>
              <a:schemeClr val="accent5"/>
            </a:solidFill>
          </a:ln>
        </p:spPr>
        <p:txBody>
          <a:bodyPr anchor="ctr">
            <a:normAutofit fontScale="32500" lnSpcReduction="20000"/>
          </a:bodyPr>
          <a:lstStyle/>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lang="en-IN" sz="4000" dirty="0"/>
              <a:t> </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7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Depression can have many symptoms.</a:t>
            </a:r>
          </a:p>
          <a:p>
            <a:pPr marL="514350" marR="0" lvl="0" indent="-514350" algn="l" defTabSz="330200" rtl="0" eaLnBrk="1" fontAlgn="auto" latinLnBrk="0" hangingPunct="1">
              <a:lnSpc>
                <a:spcPct val="90000"/>
              </a:lnSpc>
              <a:spcBef>
                <a:spcPts val="2400"/>
              </a:spcBef>
              <a:spcAft>
                <a:spcPts val="400"/>
              </a:spcAft>
              <a:buClr>
                <a:schemeClr val="tx1"/>
              </a:buClr>
              <a:buSzPct val="100000"/>
              <a:buFont typeface="+mj-lt"/>
              <a:buAutoNum type="arabicPeriod"/>
              <a:tabLst/>
              <a:defRPr sz="2160"/>
            </a:pPr>
            <a:r>
              <a:rPr kumimoji="0" lang="en-US" sz="7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Mood:   </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Feeling  sad, anxious, emptiness , hopeless or pessimistic</a:t>
            </a:r>
          </a:p>
          <a:p>
            <a:pPr marL="514350" marR="0" lvl="0" indent="-514350" algn="l" defTabSz="330200" rtl="0" eaLnBrk="1" fontAlgn="auto" latinLnBrk="0" hangingPunct="1">
              <a:lnSpc>
                <a:spcPct val="90000"/>
              </a:lnSpc>
              <a:spcBef>
                <a:spcPts val="2400"/>
              </a:spcBef>
              <a:spcAft>
                <a:spcPts val="400"/>
              </a:spcAft>
              <a:buClr>
                <a:schemeClr val="tx1"/>
              </a:buClr>
              <a:buSzPct val="100000"/>
              <a:buFont typeface="+mj-lt"/>
              <a:buAutoNum type="arabicPeriod"/>
              <a:tabLst/>
              <a:defRPr sz="2160"/>
            </a:pPr>
            <a:r>
              <a:rPr kumimoji="0" lang="en-US" sz="7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Activities</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Losing interest in activities that used to be fun , such as</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lang="en-US" sz="7000" dirty="0">
                <a:solidFill>
                  <a:srgbClr val="000000">
                    <a:lumMod val="75000"/>
                    <a:lumOff val="25000"/>
                  </a:srgbClr>
                </a:solidFill>
                <a:latin typeface="Times New Roman" panose="02020603050405020304" pitchFamily="18" charset="0"/>
                <a:cs typeface="Times New Roman" panose="02020603050405020304" pitchFamily="18" charset="0"/>
              </a:rPr>
              <a:t>    </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hobbies, sex or sports</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lang="en-US" sz="7000" dirty="0">
                <a:solidFill>
                  <a:srgbClr val="000000">
                    <a:lumMod val="75000"/>
                    <a:lumOff val="25000"/>
                  </a:srgbClr>
                </a:solidFill>
                <a:latin typeface="Times New Roman" panose="02020603050405020304" pitchFamily="18" charset="0"/>
                <a:cs typeface="Times New Roman" panose="02020603050405020304" pitchFamily="18" charset="0"/>
              </a:rPr>
              <a:t>3</a:t>
            </a:r>
            <a:r>
              <a:rPr kumimoji="0" lang="en-US" sz="7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Behavior:   </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Feeling irritable, frustrated, restless or easily angered.</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kumimoji="0" lang="en-US" sz="7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4 Energy:   </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Feeling very tired, lacking energy</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lang="en-US" sz="7000" dirty="0">
                <a:solidFill>
                  <a:srgbClr val="000000">
                    <a:lumMod val="75000"/>
                    <a:lumOff val="25000"/>
                  </a:srgbClr>
                </a:solidFill>
                <a:latin typeface="Times New Roman" panose="02020603050405020304" pitchFamily="18" charset="0"/>
                <a:cs typeface="Times New Roman" panose="02020603050405020304" pitchFamily="18" charset="0"/>
              </a:rPr>
              <a:t>5 </a:t>
            </a:r>
            <a:r>
              <a:rPr kumimoji="0" lang="en-US" sz="7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Sleep:   </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Having trouble sleeping, waking up too early, or even over</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lang="en-US" sz="7000" dirty="0">
                <a:solidFill>
                  <a:srgbClr val="000000">
                    <a:lumMod val="75000"/>
                    <a:lumOff val="25000"/>
                  </a:srgbClr>
                </a:solidFill>
                <a:latin typeface="Times New Roman" panose="02020603050405020304" pitchFamily="18" charset="0"/>
                <a:cs typeface="Times New Roman" panose="02020603050405020304" pitchFamily="18" charset="0"/>
              </a:rPr>
              <a:t>    </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sleeping.</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lang="en-US" sz="7000" dirty="0">
                <a:solidFill>
                  <a:srgbClr val="000000">
                    <a:lumMod val="75000"/>
                    <a:lumOff val="25000"/>
                  </a:srgbClr>
                </a:solidFill>
                <a:latin typeface="Times New Roman" panose="02020603050405020304" pitchFamily="18" charset="0"/>
                <a:cs typeface="Times New Roman" panose="02020603050405020304" pitchFamily="18" charset="0"/>
              </a:rPr>
              <a:t>6</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t>
            </a:r>
            <a:r>
              <a:rPr kumimoji="0" lang="en-US" sz="7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Appetite:  C</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hanges in appetite, reduced hunger, weight loss, or  increased</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   cravings</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kumimoji="0" lang="en-US" sz="7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7Concentration:   </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Difficulty in concentrating, memory problems</a:t>
            </a:r>
          </a:p>
          <a:p>
            <a:pPr marL="0" marR="0" lvl="0" indent="0" algn="l" defTabSz="330200" rtl="0" eaLnBrk="1" fontAlgn="auto" latinLnBrk="0" hangingPunct="1">
              <a:lnSpc>
                <a:spcPct val="90000"/>
              </a:lnSpc>
              <a:spcBef>
                <a:spcPts val="2400"/>
              </a:spcBef>
              <a:spcAft>
                <a:spcPts val="400"/>
              </a:spcAft>
              <a:buClr>
                <a:schemeClr val="tx1"/>
              </a:buClr>
              <a:buSzPct val="100000"/>
              <a:buNone/>
              <a:tabLst/>
              <a:defRPr sz="2160"/>
            </a:pPr>
            <a:r>
              <a:rPr kumimoji="0" lang="en-US" sz="7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8 Others:  F</a:t>
            </a:r>
            <a:r>
              <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eelings of guilt, worthlessness, helplessness, unexplained body aches, or pains.</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endParaRPr kumimoji="0" lang="en-US" sz="70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endParaRP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7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The symptoms should have persisted for at least 2 weeks, </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lang="en-US" sz="7000" b="1" dirty="0">
                <a:solidFill>
                  <a:srgbClr val="C00000"/>
                </a:solidFill>
                <a:latin typeface="Times New Roman" panose="02020603050405020304" pitchFamily="18" charset="0"/>
                <a:cs typeface="Times New Roman" panose="02020603050405020304" pitchFamily="18" charset="0"/>
              </a:rPr>
              <a:t>Should not be explained by</a:t>
            </a:r>
            <a:r>
              <a:rPr kumimoji="0" lang="en-US" sz="7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substance abuse, or any other physical or mental illness. </a:t>
            </a:r>
          </a:p>
          <a:p>
            <a:pPr marL="0" indent="0">
              <a:buNone/>
            </a:pPr>
            <a:endParaRPr lang="en-IN" sz="4000" dirty="0"/>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696" y="222421"/>
            <a:ext cx="1398758" cy="1349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21352475" y="222421"/>
            <a:ext cx="1619819" cy="1189283"/>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7" name="Picture 6">
            <a:extLst>
              <a:ext uri="{FF2B5EF4-FFF2-40B4-BE49-F238E27FC236}">
                <a16:creationId xmlns:a16="http://schemas.microsoft.com/office/drawing/2014/main" id="{5B67C7CA-8D04-54E6-32F6-64FD89FC308A}"/>
              </a:ext>
            </a:extLst>
          </p:cNvPr>
          <p:cNvPicPr>
            <a:picLocks noChangeAspect="1"/>
          </p:cNvPicPr>
          <p:nvPr/>
        </p:nvPicPr>
        <p:blipFill>
          <a:blip r:embed="rId5"/>
          <a:stretch>
            <a:fillRect/>
          </a:stretch>
        </p:blipFill>
        <p:spPr>
          <a:xfrm>
            <a:off x="14340697" y="2053388"/>
            <a:ext cx="8631597" cy="9987487"/>
          </a:xfrm>
          <a:prstGeom prst="rect">
            <a:avLst/>
          </a:prstGeom>
          <a:ln>
            <a:solidFill>
              <a:schemeClr val="accent2"/>
            </a:solidFill>
          </a:ln>
        </p:spPr>
      </p:pic>
    </p:spTree>
    <p:extLst>
      <p:ext uri="{BB962C8B-B14F-4D97-AF65-F5344CB8AC3E}">
        <p14:creationId xmlns:p14="http://schemas.microsoft.com/office/powerpoint/2010/main" val="4150508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6887184" y="770021"/>
            <a:ext cx="10039680" cy="770021"/>
          </a:xfrm>
          <a:solidFill>
            <a:srgbClr val="00B0F0"/>
          </a:solidFill>
        </p:spPr>
        <p:txBody>
          <a:bodyPr anchor="b">
            <a:normAutofit/>
          </a:bodyPr>
          <a:lstStyle/>
          <a:p>
            <a:pPr algn="ctr"/>
            <a:r>
              <a:rPr kumimoji="0" lang="en-IN" sz="4400" b="1" i="0" u="none" strike="noStrike" kern="1200" cap="none" spc="-100" normalizeH="0" baseline="0" noProof="0" dirty="0">
                <a:ln>
                  <a:noFill/>
                </a:ln>
                <a:solidFill>
                  <a:schemeClr val="bg1"/>
                </a:solidFill>
                <a:effectLst/>
                <a:uLnTx/>
                <a:uFillTx/>
                <a:latin typeface="Times New Roman" panose="02020603050405020304" pitchFamily="18" charset="0"/>
                <a:ea typeface="+mj-ea"/>
                <a:cs typeface="Times New Roman" panose="02020603050405020304" pitchFamily="18" charset="0"/>
              </a:rPr>
              <a:t>The Surge In Teen Suicide </a:t>
            </a:r>
            <a:endParaRPr lang="en-IN" sz="44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853727E-EE16-BCBF-06A0-4E68BEBDD0C1}"/>
              </a:ext>
            </a:extLst>
          </p:cNvPr>
          <p:cNvSpPr>
            <a:spLocks noGrp="1"/>
          </p:cNvSpPr>
          <p:nvPr>
            <p:ph idx="1"/>
          </p:nvPr>
        </p:nvSpPr>
        <p:spPr>
          <a:xfrm rot="10800000" flipV="1">
            <a:off x="2213197" y="9083487"/>
            <a:ext cx="12397982" cy="2452561"/>
          </a:xfrm>
        </p:spPr>
        <p:txBody>
          <a:bodyPr anchor="ctr">
            <a:noAutofit/>
          </a:bodyPr>
          <a:lstStyle/>
          <a:p>
            <a:pPr marR="0" lvl="0" algn="l" defTabSz="330200" rtl="0" eaLnBrk="1" fontAlgn="auto" latinLnBrk="0" hangingPunct="1">
              <a:lnSpc>
                <a:spcPct val="90000"/>
              </a:lnSpc>
              <a:spcBef>
                <a:spcPts val="2400"/>
              </a:spcBef>
              <a:spcAft>
                <a:spcPts val="400"/>
              </a:spcAft>
              <a:buClr>
                <a:schemeClr val="tx1"/>
              </a:buClr>
              <a:buSzPct val="100000"/>
              <a:buFont typeface="Wingdings" panose="05000000000000000000" pitchFamily="2" charset="2"/>
              <a:buChar char="§"/>
              <a:tabLst/>
              <a:defRPr sz="2160"/>
            </a:pP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Adolescents  may start thinking of </a:t>
            </a:r>
            <a:r>
              <a:rPr lang="en-US" sz="2800" b="1" dirty="0">
                <a:latin typeface="Times New Roman" panose="02020603050405020304" pitchFamily="18" charset="0"/>
                <a:cs typeface="Times New Roman" panose="02020603050405020304" pitchFamily="18" charset="0"/>
              </a:rPr>
              <a:t>dying by </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suicide. </a:t>
            </a:r>
          </a:p>
          <a:p>
            <a:pPr marR="0" lvl="0" algn="l" defTabSz="330200" rtl="0" eaLnBrk="1" fontAlgn="auto" latinLnBrk="0" hangingPunct="1">
              <a:lnSpc>
                <a:spcPct val="90000"/>
              </a:lnSpc>
              <a:spcBef>
                <a:spcPts val="2400"/>
              </a:spcBef>
              <a:spcAft>
                <a:spcPts val="400"/>
              </a:spcAft>
              <a:buClr>
                <a:schemeClr val="tx1"/>
              </a:buClr>
              <a:buSzPct val="100000"/>
              <a:buFont typeface="Wingdings" panose="05000000000000000000" pitchFamily="2" charset="2"/>
              <a:buChar char="§"/>
              <a:tabLst/>
              <a:defRPr sz="2160"/>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Teachers have a very important role to detect changes timely</a:t>
            </a:r>
            <a:r>
              <a:rPr lang="en-US" sz="2800" b="1" dirty="0">
                <a:solidFill>
                  <a:srgbClr val="C00000"/>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and identify the Red-Flag signs of Suicide</a:t>
            </a:r>
          </a:p>
          <a:p>
            <a:pPr marL="0" indent="0">
              <a:buNone/>
            </a:pPr>
            <a:r>
              <a:rPr lang="en-IN" sz="2800" b="1" dirty="0">
                <a:latin typeface="Times New Roman" panose="02020603050405020304" pitchFamily="18" charset="0"/>
                <a:cs typeface="Times New Roman" panose="02020603050405020304" pitchFamily="18" charset="0"/>
              </a:rPr>
              <a:t> </a:t>
            </a: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340" y="202278"/>
            <a:ext cx="1356502" cy="15026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21422200" y="368968"/>
            <a:ext cx="1356503" cy="1171074"/>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8" name="TextBox 7">
            <a:extLst>
              <a:ext uri="{FF2B5EF4-FFF2-40B4-BE49-F238E27FC236}">
                <a16:creationId xmlns:a16="http://schemas.microsoft.com/office/drawing/2014/main" id="{8F9C0DE2-64DE-1DF1-0087-833214FCB8C8}"/>
              </a:ext>
            </a:extLst>
          </p:cNvPr>
          <p:cNvSpPr txBox="1"/>
          <p:nvPr/>
        </p:nvSpPr>
        <p:spPr>
          <a:xfrm>
            <a:off x="1363070" y="2385673"/>
            <a:ext cx="13748851" cy="5794407"/>
          </a:xfrm>
          <a:prstGeom prst="rect">
            <a:avLst/>
          </a:prstGeom>
          <a:noFill/>
        </p:spPr>
        <p:txBody>
          <a:bodyPr wrap="square">
            <a:spAutoFit/>
          </a:bodyPr>
          <a:lstStyle/>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IN"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Case Scenario: 3</a:t>
            </a:r>
          </a:p>
          <a:p>
            <a:pPr marR="0" lvl="0" algn="l" defTabSz="330200" rtl="0" eaLnBrk="1" fontAlgn="auto" latinLnBrk="0" hangingPunct="1">
              <a:lnSpc>
                <a:spcPct val="90000"/>
              </a:lnSpc>
              <a:spcBef>
                <a:spcPts val="2400"/>
              </a:spcBef>
              <a:spcAft>
                <a:spcPts val="400"/>
              </a:spcAft>
              <a:buClr>
                <a:schemeClr val="tx1"/>
              </a:buClr>
              <a:buSzPct val="100000"/>
              <a:tabLst/>
              <a:defRPr sz="2160"/>
            </a:pPr>
            <a:r>
              <a:rPr lang="en-US" sz="2800" b="1" dirty="0">
                <a:latin typeface="Times New Roman" panose="02020603050405020304" pitchFamily="18" charset="0"/>
                <a:cs typeface="Times New Roman" panose="02020603050405020304" pitchFamily="18" charset="0"/>
              </a:rPr>
              <a:t>Sanjay shared  concerns about his close friend Ravi: with their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favourite</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teacher;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Mrs</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Ayyar</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R="0" lvl="0" algn="l" defTabSz="330200" rtl="0" eaLnBrk="1" fontAlgn="auto" latinLnBrk="0" hangingPunct="1">
              <a:lnSpc>
                <a:spcPct val="90000"/>
              </a:lnSpc>
              <a:spcBef>
                <a:spcPts val="2400"/>
              </a:spcBef>
              <a:spcAft>
                <a:spcPts val="400"/>
              </a:spcAft>
              <a:buClr>
                <a:schemeClr val="tx1"/>
              </a:buClr>
              <a:buSzPct val="100000"/>
              <a:tabLst/>
              <a:defRPr sz="2160"/>
            </a:pP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Ma’m</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Ravi has been very sad, ever since he got bad grades in the test. Yesterday he told me-  “ I wish I did not exist”,  “This nightmare will only be over when I die!” What will I tell my parents? They expect so much from me!”</a:t>
            </a:r>
          </a:p>
          <a:p>
            <a:pPr marR="0" lvl="0" algn="l" defTabSz="330200" rtl="0" eaLnBrk="1" fontAlgn="auto" latinLnBrk="0" hangingPunct="1">
              <a:lnSpc>
                <a:spcPct val="90000"/>
              </a:lnSpc>
              <a:spcBef>
                <a:spcPts val="2400"/>
              </a:spcBef>
              <a:spcAft>
                <a:spcPts val="400"/>
              </a:spcAft>
              <a:buClr>
                <a:schemeClr val="tx1"/>
              </a:buClr>
              <a:buSzPct val="100000"/>
              <a:tabLst/>
              <a:defRPr sz="2160"/>
            </a:pPr>
            <a:r>
              <a:rPr lang="en-US" sz="2800" b="1" dirty="0">
                <a:latin typeface="Times New Roman" panose="02020603050405020304" pitchFamily="18" charset="0"/>
                <a:cs typeface="Times New Roman" panose="02020603050405020304" pitchFamily="18" charset="0"/>
              </a:rPr>
              <a:t>Mrs. </a:t>
            </a:r>
            <a:r>
              <a:rPr lang="en-US" sz="2800" b="1" dirty="0" err="1">
                <a:latin typeface="Times New Roman" panose="02020603050405020304" pitchFamily="18" charset="0"/>
                <a:cs typeface="Times New Roman" panose="02020603050405020304" pitchFamily="18" charset="0"/>
              </a:rPr>
              <a:t>Ayyar</a:t>
            </a:r>
            <a:r>
              <a:rPr lang="en-US" sz="2800" b="1" dirty="0">
                <a:latin typeface="Times New Roman" panose="02020603050405020304" pitchFamily="18" charset="0"/>
                <a:cs typeface="Times New Roman" panose="02020603050405020304" pitchFamily="18" charset="0"/>
              </a:rPr>
              <a:t>  discussed the issue with  Principal  and also with his parents and guided them to seek help from Doctor.</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R="0" lvl="0" algn="l" defTabSz="330200" rtl="0" eaLnBrk="1" fontAlgn="auto" latinLnBrk="0" hangingPunct="1">
              <a:lnSpc>
                <a:spcPct val="90000"/>
              </a:lnSpc>
              <a:spcBef>
                <a:spcPts val="2400"/>
              </a:spcBef>
              <a:spcAft>
                <a:spcPts val="400"/>
              </a:spcAft>
              <a:buClr>
                <a:schemeClr val="tx1"/>
              </a:buClr>
              <a:buSzPct val="100000"/>
              <a:tabLst/>
              <a:defRPr sz="2160"/>
            </a:pPr>
            <a:r>
              <a:rPr lang="en-US" sz="2800" b="1" dirty="0">
                <a:latin typeface="Times New Roman" panose="02020603050405020304" pitchFamily="18" charset="0"/>
                <a:cs typeface="Times New Roman" panose="02020603050405020304" pitchFamily="18" charset="0"/>
              </a:rPr>
              <a:t>The teacher  told him to consult a professional, as it was a serious matter. The teacher had also told him to remove any means of committing suicide, from his friend’s room, and also not to leave him alone. </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90E5CEFE-9CD4-6B86-B9C6-B95397DBC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2663" y="1699727"/>
            <a:ext cx="7612280" cy="10717826"/>
          </a:xfrm>
          <a:prstGeom prst="rect">
            <a:avLst/>
          </a:prstGeom>
        </p:spPr>
      </p:pic>
    </p:spTree>
    <p:extLst>
      <p:ext uri="{BB962C8B-B14F-4D97-AF65-F5344CB8AC3E}">
        <p14:creationId xmlns:p14="http://schemas.microsoft.com/office/powerpoint/2010/main" val="249127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D5BB41-4A26-3663-9658-37B3720F490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2234D6-0A09-AD03-2A01-16EF51BBF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0A3580DB-72A3-19DA-2000-5458BB4883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1F5967D6-5B9A-FB58-3463-C80CE5973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48D3C54B-A218-6329-3A75-8B0BF3A1A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64581671-98B5-C89D-649D-18148FBDC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C57E36E0-A143-5A2C-2B99-E6B1D2EFA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BCC7BB8F-A79C-EA59-4144-FF22C00E71AD}"/>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D0B2723F-F1F7-99AD-7946-A344BCEED4EB}"/>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8" name="Picture 7">
            <a:extLst>
              <a:ext uri="{FF2B5EF4-FFF2-40B4-BE49-F238E27FC236}">
                <a16:creationId xmlns:a16="http://schemas.microsoft.com/office/drawing/2014/main" id="{C767CB13-FA55-1DFB-2F36-E93AD8D67A65}"/>
              </a:ext>
            </a:extLst>
          </p:cNvPr>
          <p:cNvPicPr>
            <a:picLocks noChangeAspect="1"/>
          </p:cNvPicPr>
          <p:nvPr/>
        </p:nvPicPr>
        <p:blipFill>
          <a:blip r:embed="rId5"/>
          <a:stretch>
            <a:fillRect/>
          </a:stretch>
        </p:blipFill>
        <p:spPr>
          <a:xfrm>
            <a:off x="1800467" y="1746061"/>
            <a:ext cx="20783065" cy="10223878"/>
          </a:xfrm>
          <a:prstGeom prst="rect">
            <a:avLst/>
          </a:prstGeom>
        </p:spPr>
      </p:pic>
    </p:spTree>
    <p:extLst>
      <p:ext uri="{BB962C8B-B14F-4D97-AF65-F5344CB8AC3E}">
        <p14:creationId xmlns:p14="http://schemas.microsoft.com/office/powerpoint/2010/main" val="1573165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BAA856-E4A5-F288-316A-E3EB272BB3E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3382DAF-331E-52FB-9918-0A92867BD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C92EC1A3-9D8A-C763-AA32-2FB4E85D4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A25418EC-44AA-930F-9C5E-A89D46337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B54B0604-4FBA-6A39-B5CE-B60F80ABE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507A3FC5-F56F-D6DB-199C-1718BFF22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3CBBF270-8127-74F6-4B40-5BAA53C52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5D00C64A-B3C5-D938-CFED-B9AF03F61509}"/>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44002CA6-3443-617E-C99A-1C03479F586C}"/>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2" name="Rectangle: Rounded Corners 1">
            <a:extLst>
              <a:ext uri="{FF2B5EF4-FFF2-40B4-BE49-F238E27FC236}">
                <a16:creationId xmlns:a16="http://schemas.microsoft.com/office/drawing/2014/main" id="{39844517-0E7F-00F8-2F54-B1D81C4EFC86}"/>
              </a:ext>
            </a:extLst>
          </p:cNvPr>
          <p:cNvSpPr/>
          <p:nvPr/>
        </p:nvSpPr>
        <p:spPr>
          <a:xfrm>
            <a:off x="2686250" y="3889869"/>
            <a:ext cx="19034760" cy="2579594"/>
          </a:xfrm>
          <a:prstGeom prst="roundRect">
            <a:avLst>
              <a:gd name="adj" fmla="val 50000"/>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HOW SHOULD WE HELP A TEENAGER WHO IS SUFFERING SILENTLY</a:t>
            </a:r>
            <a:endParaRPr kumimoji="0" lang="en-I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Arrow: Down 2">
            <a:extLst>
              <a:ext uri="{FF2B5EF4-FFF2-40B4-BE49-F238E27FC236}">
                <a16:creationId xmlns:a16="http://schemas.microsoft.com/office/drawing/2014/main" id="{61C83D93-DB7E-4C17-814E-4BE317406949}"/>
              </a:ext>
            </a:extLst>
          </p:cNvPr>
          <p:cNvSpPr/>
          <p:nvPr/>
        </p:nvSpPr>
        <p:spPr>
          <a:xfrm>
            <a:off x="11069052" y="6763438"/>
            <a:ext cx="1588169" cy="1658667"/>
          </a:xfrm>
          <a:prstGeom prst="downArrow">
            <a:avLst>
              <a:gd name="adj1" fmla="val 100000"/>
              <a:gd name="adj2" fmla="val 20523"/>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BY</a:t>
            </a:r>
            <a:endParaRPr kumimoji="0" lang="en-I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Flowchart: Terminator 6">
            <a:extLst>
              <a:ext uri="{FF2B5EF4-FFF2-40B4-BE49-F238E27FC236}">
                <a16:creationId xmlns:a16="http://schemas.microsoft.com/office/drawing/2014/main" id="{83570408-6174-3C8F-9C1B-283BC3C61F13}"/>
              </a:ext>
            </a:extLst>
          </p:cNvPr>
          <p:cNvSpPr/>
          <p:nvPr/>
        </p:nvSpPr>
        <p:spPr>
          <a:xfrm>
            <a:off x="4511040" y="9095874"/>
            <a:ext cx="14771572" cy="2101515"/>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PROVIDING  MENTAL HEALTH FIRST AID      </a:t>
            </a:r>
            <a:r>
              <a:rPr kumimoji="0" lang="en-US" sz="40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MHFA )</a:t>
            </a:r>
            <a:endParaRPr kumimoji="0" lang="en-IN" sz="4000" b="1" i="1" u="sng"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678826BB-63AE-F2A7-7BFA-066188D79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1068" y="-80737"/>
            <a:ext cx="5098605" cy="4166030"/>
          </a:xfrm>
          <a:prstGeom prst="rect">
            <a:avLst/>
          </a:prstGeom>
        </p:spPr>
      </p:pic>
    </p:spTree>
    <p:extLst>
      <p:ext uri="{BB962C8B-B14F-4D97-AF65-F5344CB8AC3E}">
        <p14:creationId xmlns:p14="http://schemas.microsoft.com/office/powerpoint/2010/main" val="4083533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A4669D-E8E3-668C-2FC2-3F0B85253BE4}"/>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CBFC114-606C-FE9A-D0DA-EFCC688B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C83B30C4-AAA5-A480-F69B-048C0E4190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0752FA08-C698-9D6D-9971-215FB97F8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C261167E-3D1B-A8AE-2E99-E3C7C468C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69E3A0B3-3D1D-51D0-8CDF-76E8483F7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B25A4F70-D786-4A0C-A53C-20C556A2D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34443500-8BB7-284C-CBAE-684051B1B407}"/>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358A51E9-F2F0-6340-7ADB-B9DCA19C18C7}"/>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7" name="Picture 6">
            <a:extLst>
              <a:ext uri="{FF2B5EF4-FFF2-40B4-BE49-F238E27FC236}">
                <a16:creationId xmlns:a16="http://schemas.microsoft.com/office/drawing/2014/main" id="{49EB9589-1085-5710-668C-94DCADF90ABA}"/>
              </a:ext>
            </a:extLst>
          </p:cNvPr>
          <p:cNvPicPr>
            <a:picLocks noChangeAspect="1"/>
          </p:cNvPicPr>
          <p:nvPr/>
        </p:nvPicPr>
        <p:blipFill>
          <a:blip r:embed="rId5"/>
          <a:stretch>
            <a:fillRect/>
          </a:stretch>
        </p:blipFill>
        <p:spPr>
          <a:xfrm>
            <a:off x="2098728" y="1519898"/>
            <a:ext cx="20344115" cy="11248444"/>
          </a:xfrm>
          <a:prstGeom prst="rect">
            <a:avLst/>
          </a:prstGeom>
        </p:spPr>
      </p:pic>
      <p:pic>
        <p:nvPicPr>
          <p:cNvPr id="8" name="Picture 7">
            <a:extLst>
              <a:ext uri="{FF2B5EF4-FFF2-40B4-BE49-F238E27FC236}">
                <a16:creationId xmlns:a16="http://schemas.microsoft.com/office/drawing/2014/main" id="{277B0EA5-798A-CE8A-EEA5-AE28B6D20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21149" y="7239116"/>
            <a:ext cx="3768586" cy="4464646"/>
          </a:xfrm>
          <a:prstGeom prst="rect">
            <a:avLst/>
          </a:prstGeom>
        </p:spPr>
      </p:pic>
    </p:spTree>
    <p:extLst>
      <p:ext uri="{BB962C8B-B14F-4D97-AF65-F5344CB8AC3E}">
        <p14:creationId xmlns:p14="http://schemas.microsoft.com/office/powerpoint/2010/main" val="4055347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ABECC0-63F6-FFBC-863A-A583A65E066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FCDF089-4BBF-5539-E4FE-524E2FC5B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358EF9F8-8ED8-4FAC-5D0E-6CB4466571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A9322A44-EC6D-B164-D234-6D546A36C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ECA8B1B2-580C-27BF-9F7E-C4B86A2375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00FE95DA-9BD0-7779-8722-B0470634A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4B63754C-D4F8-CC02-9B0B-55B1F42A6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F0AE30B4-CF97-B702-97F6-B32516F6A90B}"/>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2D354E51-5398-42D0-9FE1-AFE8E75B8451}"/>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9" name="Content Placeholder 2">
            <a:extLst>
              <a:ext uri="{FF2B5EF4-FFF2-40B4-BE49-F238E27FC236}">
                <a16:creationId xmlns:a16="http://schemas.microsoft.com/office/drawing/2014/main" id="{D78A058B-A402-B6E1-98EE-FD1E2B4AD951}"/>
              </a:ext>
            </a:extLst>
          </p:cNvPr>
          <p:cNvSpPr>
            <a:spLocks noGrp="1"/>
          </p:cNvSpPr>
          <p:nvPr>
            <p:ph idx="1"/>
          </p:nvPr>
        </p:nvSpPr>
        <p:spPr>
          <a:xfrm>
            <a:off x="2694625" y="2875190"/>
            <a:ext cx="19699502" cy="7253548"/>
          </a:xfrm>
          <a:solidFill>
            <a:schemeClr val="bg2"/>
          </a:solidFill>
          <a:ln>
            <a:solidFill>
              <a:schemeClr val="tx1"/>
            </a:solidFill>
          </a:ln>
        </p:spPr>
        <p:txBody>
          <a:bodyPr anchor="ctr">
            <a:noAutofit/>
          </a:bodyPr>
          <a:lstStyle/>
          <a:p>
            <a:pPr marL="0" indent="0">
              <a:lnSpc>
                <a:spcPct val="200000"/>
              </a:lnSpc>
              <a:buNone/>
            </a:pPr>
            <a:r>
              <a:rPr lang="en-US" sz="3200" b="1" dirty="0">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MHFA AIM   </a:t>
            </a:r>
          </a:p>
          <a:p>
            <a:pPr marL="0" indent="0">
              <a:lnSpc>
                <a:spcPct val="200000"/>
              </a:lnSpc>
              <a:buNone/>
            </a:pPr>
            <a:r>
              <a:rPr lang="en-US" sz="3200" b="1" dirty="0">
                <a:solidFill>
                  <a:srgbClr val="C00000"/>
                </a:solidFill>
                <a:latin typeface="Times New Roman" panose="02020603050405020304" pitchFamily="18" charset="0"/>
                <a:cs typeface="Times New Roman" panose="02020603050405020304" pitchFamily="18" charset="0"/>
              </a:rPr>
              <a:t>   TO </a:t>
            </a:r>
          </a:p>
          <a:p>
            <a:pPr marL="428626" indent="-428626">
              <a:lnSpc>
                <a:spcPct val="200000"/>
              </a:lnSpc>
            </a:pPr>
            <a:r>
              <a:rPr lang="en-US" sz="3200" b="1" dirty="0">
                <a:latin typeface="Times New Roman" panose="02020603050405020304" pitchFamily="18" charset="0"/>
                <a:cs typeface="Times New Roman" panose="02020603050405020304" pitchFamily="18" charset="0"/>
              </a:rPr>
              <a:t>Preserve life when in  danger to self or others</a:t>
            </a:r>
          </a:p>
          <a:p>
            <a:pPr>
              <a:lnSpc>
                <a:spcPct val="200000"/>
              </a:lnSpc>
            </a:pPr>
            <a:r>
              <a:rPr lang="en-US" sz="3200" b="1" dirty="0">
                <a:latin typeface="Times New Roman" panose="02020603050405020304" pitchFamily="18" charset="0"/>
                <a:cs typeface="Times New Roman" panose="02020603050405020304" pitchFamily="18" charset="0"/>
              </a:rPr>
              <a:t>Prevent the problem from becoming  serious.</a:t>
            </a:r>
          </a:p>
          <a:p>
            <a:pPr marL="428626" indent="-428626">
              <a:lnSpc>
                <a:spcPct val="200000"/>
              </a:lnSpc>
            </a:pPr>
            <a:r>
              <a:rPr lang="en-US" sz="3200" b="1" dirty="0">
                <a:latin typeface="Times New Roman" panose="02020603050405020304" pitchFamily="18" charset="0"/>
                <a:cs typeface="Times New Roman" panose="02020603050405020304" pitchFamily="18" charset="0"/>
              </a:rPr>
              <a:t>Provide comfort and support.</a:t>
            </a:r>
          </a:p>
          <a:p>
            <a:pPr marL="428626" indent="-428626">
              <a:lnSpc>
                <a:spcPct val="200000"/>
              </a:lnSpc>
            </a:pPr>
            <a:r>
              <a:rPr lang="en-US" sz="3200" b="1" dirty="0">
                <a:latin typeface="Times New Roman" panose="02020603050405020304" pitchFamily="18" charset="0"/>
                <a:cs typeface="Times New Roman" panose="02020603050405020304" pitchFamily="18" charset="0"/>
              </a:rPr>
              <a:t>Promote and enhance recovery.</a:t>
            </a:r>
            <a:endParaRPr lang="en-IN" sz="32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A2E0E7-4A1C-F9BD-B09E-E52495C779EF}"/>
              </a:ext>
            </a:extLst>
          </p:cNvPr>
          <p:cNvSpPr txBox="1"/>
          <p:nvPr/>
        </p:nvSpPr>
        <p:spPr>
          <a:xfrm rot="10800000" flipV="1">
            <a:off x="7354224" y="1670013"/>
            <a:ext cx="6458240" cy="769441"/>
          </a:xfrm>
          <a:prstGeom prst="rect">
            <a:avLst/>
          </a:prstGeom>
          <a:solidFill>
            <a:srgbClr val="00B0F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MHFA:AIM</a:t>
            </a:r>
            <a:endParaRPr kumimoji="0" lang="en-IN" sz="4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F18BA2A2-1C59-8105-FA11-864948FA56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5736" y="6589058"/>
            <a:ext cx="5539546" cy="3539679"/>
          </a:xfrm>
          <a:prstGeom prst="rect">
            <a:avLst/>
          </a:prstGeom>
        </p:spPr>
      </p:pic>
    </p:spTree>
    <p:extLst>
      <p:ext uri="{BB962C8B-B14F-4D97-AF65-F5344CB8AC3E}">
        <p14:creationId xmlns:p14="http://schemas.microsoft.com/office/powerpoint/2010/main" val="3889260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A87E7C-2563-4404-C590-1A3F498247B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4FB0A9B-2934-A196-901C-010929A18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9EE646CB-6E30-B846-C755-61554F295A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201D1FE6-0478-31B5-202B-553315B913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3A941ADE-1E36-70D6-B2B0-67C3C7FFB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AFD1C922-32D8-4154-8859-F842D646C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62ADA5FF-F1A8-6685-CFB4-0A05AA750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8229AF01-1E38-6B65-9BE3-AC8868F0D422}"/>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B07BDD31-CB46-AC21-65E7-5DA07469824B}"/>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8" name="Picture 7">
            <a:extLst>
              <a:ext uri="{FF2B5EF4-FFF2-40B4-BE49-F238E27FC236}">
                <a16:creationId xmlns:a16="http://schemas.microsoft.com/office/drawing/2014/main" id="{95BCA42E-B923-73CA-12A6-7BC48CDEA9BB}"/>
              </a:ext>
            </a:extLst>
          </p:cNvPr>
          <p:cNvPicPr>
            <a:picLocks noChangeAspect="1"/>
          </p:cNvPicPr>
          <p:nvPr/>
        </p:nvPicPr>
        <p:blipFill>
          <a:blip r:embed="rId5"/>
          <a:stretch>
            <a:fillRect/>
          </a:stretch>
        </p:blipFill>
        <p:spPr>
          <a:xfrm>
            <a:off x="2420342" y="1562815"/>
            <a:ext cx="20587976" cy="11363941"/>
          </a:xfrm>
          <a:prstGeom prst="rect">
            <a:avLst/>
          </a:prstGeom>
        </p:spPr>
      </p:pic>
    </p:spTree>
    <p:extLst>
      <p:ext uri="{BB962C8B-B14F-4D97-AF65-F5344CB8AC3E}">
        <p14:creationId xmlns:p14="http://schemas.microsoft.com/office/powerpoint/2010/main" val="2981971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CDF0AA-EA82-81BD-85CC-018F7E39F15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B0D5D8E-89CD-FA7F-C6EF-3DC1207C2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ACABC7FD-E501-F9B8-42B9-7ED23D1653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782E1AF7-2415-FEBE-2438-A8F4223A3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3F29BA9C-59AC-447B-338F-04B040A3D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A014F6C0-8265-0F00-962B-44E6CF5F1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2869604F-0EF0-42AB-F987-167871831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070B3AC0-16B4-8759-9D7B-7D9DED1D20D7}"/>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6F3559EF-253B-4269-586D-3DD01B3033EB}"/>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8" name="Picture 7">
            <a:extLst>
              <a:ext uri="{FF2B5EF4-FFF2-40B4-BE49-F238E27FC236}">
                <a16:creationId xmlns:a16="http://schemas.microsoft.com/office/drawing/2014/main" id="{2F691805-20C8-5756-9CED-3BDB51A78A30}"/>
              </a:ext>
            </a:extLst>
          </p:cNvPr>
          <p:cNvPicPr>
            <a:picLocks noChangeAspect="1"/>
          </p:cNvPicPr>
          <p:nvPr/>
        </p:nvPicPr>
        <p:blipFill>
          <a:blip r:embed="rId5"/>
          <a:stretch>
            <a:fillRect/>
          </a:stretch>
        </p:blipFill>
        <p:spPr>
          <a:xfrm>
            <a:off x="1385903" y="1691192"/>
            <a:ext cx="21612193" cy="10333616"/>
          </a:xfrm>
          <a:prstGeom prst="rect">
            <a:avLst/>
          </a:prstGeom>
        </p:spPr>
      </p:pic>
    </p:spTree>
    <p:extLst>
      <p:ext uri="{BB962C8B-B14F-4D97-AF65-F5344CB8AC3E}">
        <p14:creationId xmlns:p14="http://schemas.microsoft.com/office/powerpoint/2010/main" val="1241519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B8224A-4C3C-C3D1-10D8-85B9A808FAC1}"/>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AF32E6C-EAE6-36A2-0C7F-B1ABDF566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F2DD3745-89EB-8B57-D09B-E47D393306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D1F4C60E-693D-DD92-49CA-00A064AAB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299E6096-E5BB-74E2-1B3F-60FECE64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59D7DD3D-A4E7-BF78-A83A-9093B58F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59B995EB-BBDC-0AF9-4D65-486ED12C6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3456FC3A-713F-AED0-E8B3-D078EBC6A2DC}"/>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6CD6FF31-7DE6-E838-DB56-555DA0622F86}"/>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2" name="Picture 2" descr="D:\win7user\Desktop\ITAPAH AND ADOLESCON ICAMP\every-teacher-is-a-counselorsufia-azmat2014-17-638.jpg">
            <a:extLst>
              <a:ext uri="{FF2B5EF4-FFF2-40B4-BE49-F238E27FC236}">
                <a16:creationId xmlns:a16="http://schemas.microsoft.com/office/drawing/2014/main" id="{20230D16-AAD6-80A4-8987-FA2CB85DA0E0}"/>
              </a:ext>
            </a:extLst>
          </p:cNvPr>
          <p:cNvPicPr>
            <a:picLocks noChangeAspect="1" noChangeArrowheads="1"/>
          </p:cNvPicPr>
          <p:nvPr/>
        </p:nvPicPr>
        <p:blipFill>
          <a:blip r:embed="rId5"/>
          <a:srcRect/>
          <a:stretch>
            <a:fillRect/>
          </a:stretch>
        </p:blipFill>
        <p:spPr bwMode="auto">
          <a:xfrm>
            <a:off x="2463801" y="2226112"/>
            <a:ext cx="19239752" cy="9388532"/>
          </a:xfrm>
          <a:prstGeom prst="rect">
            <a:avLst/>
          </a:prstGeom>
          <a:noFill/>
        </p:spPr>
      </p:pic>
    </p:spTree>
    <p:extLst>
      <p:ext uri="{BB962C8B-B14F-4D97-AF65-F5344CB8AC3E}">
        <p14:creationId xmlns:p14="http://schemas.microsoft.com/office/powerpoint/2010/main" val="279311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BC2199-A502-7DEF-258F-E653D824FA8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4EB9E48-18EA-0622-98B1-B6AF5052A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8B7B2B92-C996-1E19-F6C7-05C9C0140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417F1C7D-C7AB-639B-3AEF-B6D6A9D07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24620F25-6EB5-42AD-1C2F-FC646B7C6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6D057608-DF67-A1FA-76AB-3CEC26B37A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B21243FC-7886-E43E-150A-28278D390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96511D3-E89B-40BE-219E-1798F20BB00E}"/>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40E29B09-55E1-96D4-E640-68F070B828AC}"/>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2" name="Title 1">
            <a:extLst>
              <a:ext uri="{FF2B5EF4-FFF2-40B4-BE49-F238E27FC236}">
                <a16:creationId xmlns:a16="http://schemas.microsoft.com/office/drawing/2014/main" id="{42739543-32D9-4AFD-F9EC-A25A68C220B9}"/>
              </a:ext>
            </a:extLst>
          </p:cNvPr>
          <p:cNvSpPr>
            <a:spLocks noGrp="1"/>
          </p:cNvSpPr>
          <p:nvPr>
            <p:ph type="title"/>
          </p:nvPr>
        </p:nvSpPr>
        <p:spPr>
          <a:xfrm>
            <a:off x="3632200" y="1110129"/>
            <a:ext cx="17248554" cy="1965323"/>
          </a:xfrm>
          <a:solidFill>
            <a:srgbClr val="00B0F0"/>
          </a:solidFill>
        </p:spPr>
        <p:txBody>
          <a:bodyPr>
            <a:normAutofit/>
          </a:bodyPr>
          <a:lstStyle/>
          <a:p>
            <a:pPr algn="ctr"/>
            <a:r>
              <a:rPr lang="en-US" sz="4400" b="1" dirty="0">
                <a:latin typeface="Times New Roman" panose="02020603050405020304" pitchFamily="18" charset="0"/>
                <a:cs typeface="Times New Roman" panose="02020603050405020304" pitchFamily="18" charset="0"/>
              </a:rPr>
              <a:t>HOW TO TALK TO SOMEONE IN NEED</a:t>
            </a:r>
            <a:endParaRPr lang="en-IN" sz="44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8572B895-8CB2-0C7A-F3BC-137BE2A6912C}"/>
              </a:ext>
            </a:extLst>
          </p:cNvPr>
          <p:cNvSpPr txBox="1">
            <a:spLocks/>
          </p:cNvSpPr>
          <p:nvPr/>
        </p:nvSpPr>
        <p:spPr>
          <a:xfrm>
            <a:off x="1798321" y="3362326"/>
            <a:ext cx="10196830" cy="925106"/>
          </a:xfrm>
          <a:prstGeom prst="rect">
            <a:avLst/>
          </a:prstGeom>
          <a:solidFill>
            <a:schemeClr val="accent2">
              <a:lumMod val="40000"/>
              <a:lumOff val="60000"/>
            </a:schemeClr>
          </a:solidFill>
          <a:ln>
            <a:solidFill>
              <a:schemeClr val="tx1"/>
            </a:solidFill>
          </a:ln>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a:solidFill>
                  <a:schemeClr val="accent5">
                    <a:lumMod val="50000"/>
                  </a:schemeClr>
                </a:solidFill>
                <a:latin typeface="Times New Roman" panose="02020603050405020304" pitchFamily="18" charset="0"/>
                <a:cs typeface="Times New Roman" panose="02020603050405020304" pitchFamily="18" charset="0"/>
              </a:rPr>
              <a:t>WHAT TO SAY</a:t>
            </a:r>
            <a:r>
              <a:rPr lang="en-US" sz="4000">
                <a:solidFill>
                  <a:schemeClr val="accent6">
                    <a:lumMod val="75000"/>
                  </a:schemeClr>
                </a:solidFill>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endParaRPr lang="en-IN" sz="4000" dirty="0">
              <a:latin typeface="Times New Roman" panose="02020603050405020304" pitchFamily="18" charset="0"/>
              <a:cs typeface="Times New Roman" panose="02020603050405020304" pitchFamily="18" charset="0"/>
            </a:endParaRPr>
          </a:p>
        </p:txBody>
      </p:sp>
      <p:sp>
        <p:nvSpPr>
          <p:cNvPr id="7" name="Content Placeholder 3">
            <a:extLst>
              <a:ext uri="{FF2B5EF4-FFF2-40B4-BE49-F238E27FC236}">
                <a16:creationId xmlns:a16="http://schemas.microsoft.com/office/drawing/2014/main" id="{57DD9B10-EE08-7A7A-711D-61B623F8636D}"/>
              </a:ext>
            </a:extLst>
          </p:cNvPr>
          <p:cNvSpPr txBox="1">
            <a:spLocks/>
          </p:cNvSpPr>
          <p:nvPr/>
        </p:nvSpPr>
        <p:spPr>
          <a:xfrm>
            <a:off x="1679577" y="5010150"/>
            <a:ext cx="10315574" cy="7369176"/>
          </a:xfrm>
          <a:prstGeom prst="rect">
            <a:avLst/>
          </a:prstGeom>
          <a:solidFill>
            <a:schemeClr val="accent5">
              <a:lumMod val="20000"/>
              <a:lumOff val="80000"/>
            </a:schemeClr>
          </a:solidFill>
          <a:ln>
            <a:solidFill>
              <a:schemeClr val="tx1"/>
            </a:solidFill>
          </a:ln>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200" b="1">
                <a:latin typeface="Times New Roman" panose="02020603050405020304" pitchFamily="18" charset="0"/>
                <a:cs typeface="Times New Roman" panose="02020603050405020304" pitchFamily="18" charset="0"/>
              </a:rPr>
              <a:t>You are not in this world</a:t>
            </a:r>
          </a:p>
          <a:p>
            <a:r>
              <a:rPr lang="en-US" sz="3200" b="1">
                <a:latin typeface="Times New Roman" panose="02020603050405020304" pitchFamily="18" charset="0"/>
                <a:cs typeface="Times New Roman" panose="02020603050405020304" pitchFamily="18" charset="0"/>
              </a:rPr>
              <a:t>You are important to me</a:t>
            </a:r>
          </a:p>
          <a:p>
            <a:r>
              <a:rPr lang="en-US" sz="3200" b="1">
                <a:latin typeface="Times New Roman" panose="02020603050405020304" pitchFamily="18" charset="0"/>
                <a:cs typeface="Times New Roman" panose="02020603050405020304" pitchFamily="18" charset="0"/>
              </a:rPr>
              <a:t>When these feeling subside ,I will still be there and so will you</a:t>
            </a:r>
          </a:p>
          <a:p>
            <a:r>
              <a:rPr lang="en-US" sz="3200" b="1">
                <a:latin typeface="Times New Roman" panose="02020603050405020304" pitchFamily="18" charset="0"/>
                <a:cs typeface="Times New Roman" panose="02020603050405020304" pitchFamily="18" charset="0"/>
              </a:rPr>
              <a:t>I cant really understand what you are feeling but I can offer my compassion.</a:t>
            </a:r>
          </a:p>
          <a:p>
            <a:r>
              <a:rPr lang="en-IN" sz="3200" b="1">
                <a:latin typeface="Times New Roman" panose="02020603050405020304" pitchFamily="18" charset="0"/>
                <a:cs typeface="Times New Roman" panose="02020603050405020304" pitchFamily="18" charset="0"/>
              </a:rPr>
              <a:t>I am not going to leave you</a:t>
            </a:r>
          </a:p>
          <a:p>
            <a:r>
              <a:rPr lang="en-IN" sz="3200" b="1">
                <a:latin typeface="Times New Roman" panose="02020603050405020304" pitchFamily="18" charset="0"/>
                <a:cs typeface="Times New Roman" panose="02020603050405020304" pitchFamily="18" charset="0"/>
              </a:rPr>
              <a:t>I love you.( Say only if you mean it)</a:t>
            </a:r>
          </a:p>
          <a:p>
            <a:r>
              <a:rPr lang="en-IN" sz="3200" b="1">
                <a:latin typeface="Times New Roman" panose="02020603050405020304" pitchFamily="18" charset="0"/>
                <a:cs typeface="Times New Roman" panose="02020603050405020304" pitchFamily="18" charset="0"/>
              </a:rPr>
              <a:t>I know you are in pain. I am going to take care of myself, so you donot need to worry that your pain can hurt me.</a:t>
            </a:r>
            <a:r>
              <a:rPr lang="en-IN" sz="3200">
                <a:latin typeface="Times New Roman" panose="02020603050405020304" pitchFamily="18" charset="0"/>
                <a:cs typeface="Times New Roman" panose="02020603050405020304" pitchFamily="18" charset="0"/>
              </a:rPr>
              <a:t>  </a:t>
            </a:r>
            <a:endParaRPr lang="en-IN" sz="3200" dirty="0">
              <a:latin typeface="Times New Roman" panose="02020603050405020304" pitchFamily="18" charset="0"/>
              <a:cs typeface="Times New Roman" panose="02020603050405020304" pitchFamily="18" charset="0"/>
            </a:endParaRPr>
          </a:p>
        </p:txBody>
      </p:sp>
      <p:sp>
        <p:nvSpPr>
          <p:cNvPr id="8" name="Text Placeholder 4">
            <a:extLst>
              <a:ext uri="{FF2B5EF4-FFF2-40B4-BE49-F238E27FC236}">
                <a16:creationId xmlns:a16="http://schemas.microsoft.com/office/drawing/2014/main" id="{781FF1FE-1A0E-4967-BA37-84C7AE3E59BD}"/>
              </a:ext>
            </a:extLst>
          </p:cNvPr>
          <p:cNvSpPr txBox="1">
            <a:spLocks/>
          </p:cNvSpPr>
          <p:nvPr/>
        </p:nvSpPr>
        <p:spPr>
          <a:xfrm>
            <a:off x="12344400" y="3362326"/>
            <a:ext cx="10366376" cy="981074"/>
          </a:xfrm>
          <a:prstGeom prst="rect">
            <a:avLst/>
          </a:prstGeom>
          <a:solidFill>
            <a:schemeClr val="accent2">
              <a:lumMod val="40000"/>
              <a:lumOff val="60000"/>
            </a:schemeClr>
          </a:solidFill>
          <a:ln w="9525">
            <a:solidFill>
              <a:schemeClr val="tx1"/>
            </a:solidFill>
          </a:ln>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a:solidFill>
                  <a:schemeClr val="accent5">
                    <a:lumMod val="75000"/>
                  </a:schemeClr>
                </a:solidFill>
                <a:latin typeface="Times New Roman" panose="02020603050405020304" pitchFamily="18" charset="0"/>
                <a:cs typeface="Times New Roman" panose="02020603050405020304" pitchFamily="18" charset="0"/>
              </a:rPr>
              <a:t>WHAT NOT TO SAY</a:t>
            </a:r>
            <a:r>
              <a:rPr lang="en-US" sz="4000">
                <a:latin typeface="Times New Roman" panose="02020603050405020304" pitchFamily="18" charset="0"/>
                <a:cs typeface="Times New Roman" panose="02020603050405020304" pitchFamily="18" charset="0"/>
              </a:rPr>
              <a:t>    </a:t>
            </a:r>
            <a:endParaRPr lang="en-IN" sz="4000" dirty="0">
              <a:latin typeface="Times New Roman" panose="02020603050405020304" pitchFamily="18" charset="0"/>
              <a:cs typeface="Times New Roman" panose="02020603050405020304" pitchFamily="18" charset="0"/>
            </a:endParaRPr>
          </a:p>
        </p:txBody>
      </p:sp>
      <p:sp>
        <p:nvSpPr>
          <p:cNvPr id="9" name="Content Placeholder 5">
            <a:extLst>
              <a:ext uri="{FF2B5EF4-FFF2-40B4-BE49-F238E27FC236}">
                <a16:creationId xmlns:a16="http://schemas.microsoft.com/office/drawing/2014/main" id="{1DD4A8C8-C9CE-A4B0-44CE-876BB1583718}"/>
              </a:ext>
            </a:extLst>
          </p:cNvPr>
          <p:cNvSpPr txBox="1">
            <a:spLocks/>
          </p:cNvSpPr>
          <p:nvPr/>
        </p:nvSpPr>
        <p:spPr>
          <a:xfrm>
            <a:off x="12344400" y="5010150"/>
            <a:ext cx="10366376" cy="7369176"/>
          </a:xfrm>
          <a:prstGeom prst="rect">
            <a:avLst/>
          </a:prstGeom>
          <a:solidFill>
            <a:schemeClr val="accent5">
              <a:lumMod val="20000"/>
              <a:lumOff val="80000"/>
            </a:schemeClr>
          </a:solidFill>
          <a:ln>
            <a:solidFill>
              <a:schemeClr val="tx1"/>
            </a:solidFill>
          </a:ln>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200" b="1">
                <a:latin typeface="Times New Roman" panose="02020603050405020304" pitchFamily="18" charset="0"/>
                <a:cs typeface="Times New Roman" panose="02020603050405020304" pitchFamily="18" charset="0"/>
              </a:rPr>
              <a:t>Stop feeling sorry for yourself</a:t>
            </a:r>
          </a:p>
          <a:p>
            <a:r>
              <a:rPr lang="en-US" sz="3200" b="1">
                <a:latin typeface="Times New Roman" panose="02020603050405020304" pitchFamily="18" charset="0"/>
                <a:cs typeface="Times New Roman" panose="02020603050405020304" pitchFamily="18" charset="0"/>
              </a:rPr>
              <a:t>So you are depressed, Are not you always?</a:t>
            </a:r>
          </a:p>
          <a:p>
            <a:r>
              <a:rPr lang="en-US" sz="3200" b="1">
                <a:latin typeface="Times New Roman" panose="02020603050405020304" pitchFamily="18" charset="0"/>
                <a:cs typeface="Times New Roman" panose="02020603050405020304" pitchFamily="18" charset="0"/>
              </a:rPr>
              <a:t>Snap out of it,</a:t>
            </a:r>
          </a:p>
          <a:p>
            <a:r>
              <a:rPr lang="en-US" sz="3200" b="1">
                <a:latin typeface="Times New Roman" panose="02020603050405020304" pitchFamily="18" charset="0"/>
                <a:cs typeface="Times New Roman" panose="02020603050405020304" pitchFamily="18" charset="0"/>
              </a:rPr>
              <a:t>It is your own fault</a:t>
            </a:r>
          </a:p>
          <a:p>
            <a:r>
              <a:rPr lang="en-US" sz="3200" b="1">
                <a:latin typeface="Times New Roman" panose="02020603050405020304" pitchFamily="18" charset="0"/>
                <a:cs typeface="Times New Roman" panose="02020603050405020304" pitchFamily="18" charset="0"/>
              </a:rPr>
              <a:t>Believe me ,I know how you feel ,as I was also sad last week</a:t>
            </a:r>
          </a:p>
          <a:p>
            <a:r>
              <a:rPr lang="en-US" sz="3200" b="1">
                <a:latin typeface="Times New Roman" panose="02020603050405020304" pitchFamily="18" charset="0"/>
                <a:cs typeface="Times New Roman" panose="02020603050405020304" pitchFamily="18" charset="0"/>
              </a:rPr>
              <a:t>You should move/ socialize more</a:t>
            </a:r>
          </a:p>
          <a:p>
            <a:r>
              <a:rPr lang="en-US" sz="3200" b="1">
                <a:latin typeface="Times New Roman" panose="02020603050405020304" pitchFamily="18" charset="0"/>
                <a:cs typeface="Times New Roman" panose="02020603050405020304" pitchFamily="18" charset="0"/>
              </a:rPr>
              <a:t>You should start doing meditation</a:t>
            </a:r>
          </a:p>
          <a:p>
            <a:r>
              <a:rPr lang="en-US" sz="3200" b="1">
                <a:latin typeface="Times New Roman" panose="02020603050405020304" pitchFamily="18" charset="0"/>
                <a:cs typeface="Times New Roman" panose="02020603050405020304" pitchFamily="18" charset="0"/>
              </a:rPr>
              <a:t>Have you tried green tea.</a:t>
            </a:r>
            <a:endParaRPr lang="en-IN" sz="32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DC79584-1600-7EBA-91E0-10838CEB34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9440" y="3410230"/>
            <a:ext cx="3169920" cy="693865"/>
          </a:xfrm>
          <a:prstGeom prst="rect">
            <a:avLst/>
          </a:prstGeom>
        </p:spPr>
      </p:pic>
      <p:pic>
        <p:nvPicPr>
          <p:cNvPr id="21" name="Picture 20">
            <a:extLst>
              <a:ext uri="{FF2B5EF4-FFF2-40B4-BE49-F238E27FC236}">
                <a16:creationId xmlns:a16="http://schemas.microsoft.com/office/drawing/2014/main" id="{786E53E6-24FC-B39D-6635-3A2A3A71D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569206" flipH="1" flipV="1">
            <a:off x="19782015" y="3302891"/>
            <a:ext cx="1047337" cy="1099942"/>
          </a:xfrm>
          <a:prstGeom prst="rect">
            <a:avLst/>
          </a:prstGeom>
        </p:spPr>
      </p:pic>
    </p:spTree>
    <p:extLst>
      <p:ext uri="{BB962C8B-B14F-4D97-AF65-F5344CB8AC3E}">
        <p14:creationId xmlns:p14="http://schemas.microsoft.com/office/powerpoint/2010/main" val="272788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E3625-42E1-EEA7-4FAB-4FBD9E10F1A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C3A358-77CB-DF66-6B25-D05FE915A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CBDC986D-E4FE-22FF-8762-C01BC150E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7ED37B71-3298-2741-77E3-6ED487E35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AEF47EBF-3CC6-8514-714B-084744965318}"/>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11" name="Title 10">
            <a:extLst>
              <a:ext uri="{FF2B5EF4-FFF2-40B4-BE49-F238E27FC236}">
                <a16:creationId xmlns:a16="http://schemas.microsoft.com/office/drawing/2014/main" id="{B0C78E81-AB28-8E04-0316-DE3C602C489C}"/>
              </a:ext>
            </a:extLst>
          </p:cNvPr>
          <p:cNvSpPr>
            <a:spLocks noGrp="1"/>
          </p:cNvSpPr>
          <p:nvPr>
            <p:ph type="ctrTitle"/>
          </p:nvPr>
        </p:nvSpPr>
        <p:spPr>
          <a:xfrm>
            <a:off x="3048000" y="2244727"/>
            <a:ext cx="18288000" cy="1663626"/>
          </a:xfrm>
        </p:spPr>
        <p:txBody>
          <a:bodyPr>
            <a:normAutofit fontScale="90000"/>
          </a:bodyPr>
          <a:lstStyle/>
          <a:p>
            <a:r>
              <a:rPr lang="en-US" b="1" dirty="0">
                <a:latin typeface="Times New Roman" panose="02020603050405020304" pitchFamily="18" charset="0"/>
                <a:cs typeface="Times New Roman" panose="02020603050405020304" pitchFamily="18" charset="0"/>
              </a:rPr>
              <a:t>Concept</a:t>
            </a:r>
            <a:endParaRPr lang="en-IN" dirty="0"/>
          </a:p>
        </p:txBody>
      </p:sp>
      <p:sp>
        <p:nvSpPr>
          <p:cNvPr id="15" name="Subtitle 14">
            <a:extLst>
              <a:ext uri="{FF2B5EF4-FFF2-40B4-BE49-F238E27FC236}">
                <a16:creationId xmlns:a16="http://schemas.microsoft.com/office/drawing/2014/main" id="{D8D93E0B-E54F-E7D4-2A85-C196FC60DBEF}"/>
              </a:ext>
            </a:extLst>
          </p:cNvPr>
          <p:cNvSpPr>
            <a:spLocks noGrp="1"/>
          </p:cNvSpPr>
          <p:nvPr>
            <p:ph type="subTitle" idx="1"/>
          </p:nvPr>
        </p:nvSpPr>
        <p:spPr>
          <a:xfrm>
            <a:off x="2151531" y="3999407"/>
            <a:ext cx="19626726" cy="8180726"/>
          </a:xfrm>
        </p:spPr>
        <p:txBody>
          <a:bodyPr>
            <a:normAutofit/>
          </a:bodyPr>
          <a:lstStyle/>
          <a:p>
            <a:pPr algn="just">
              <a:lnSpc>
                <a:spcPct val="100000"/>
              </a:lnSpc>
              <a:buNone/>
            </a:pPr>
            <a:r>
              <a:rPr lang="en-US" sz="4000" b="1" dirty="0">
                <a:latin typeface="Times New Roman" panose="02020603050405020304" pitchFamily="18" charset="0"/>
                <a:cs typeface="Times New Roman" panose="02020603050405020304" pitchFamily="18" charset="0"/>
              </a:rPr>
              <a:t>Adolescence is a crucial stage in an individual's life marked by physical, social, emotional, and cognitive changes. During this period, adolescents require guidance and support from various sources, including teachers.</a:t>
            </a:r>
          </a:p>
          <a:p>
            <a:pPr algn="just">
              <a:lnSpc>
                <a:spcPct val="100000"/>
              </a:lnSpc>
              <a:buNone/>
            </a:pPr>
            <a:endParaRPr lang="en-US" sz="4000" b="1" dirty="0">
              <a:latin typeface="Times New Roman" panose="02020603050405020304" pitchFamily="18" charset="0"/>
              <a:cs typeface="Times New Roman" panose="02020603050405020304" pitchFamily="18" charset="0"/>
            </a:endParaRPr>
          </a:p>
          <a:p>
            <a:pPr algn="just">
              <a:lnSpc>
                <a:spcPct val="100000"/>
              </a:lnSpc>
              <a:buNone/>
            </a:pPr>
            <a:r>
              <a:rPr lang="en-US" sz="4000" b="1" dirty="0">
                <a:latin typeface="Times New Roman" panose="02020603050405020304" pitchFamily="18" charset="0"/>
                <a:cs typeface="Times New Roman" panose="02020603050405020304" pitchFamily="18" charset="0"/>
              </a:rPr>
              <a:t>Teachers, as important stakeholders, play a significant role in the overall development of adolescents and their well being, as they spend a considerable amount of time with them in school settings.</a:t>
            </a:r>
          </a:p>
          <a:p>
            <a:pPr algn="l">
              <a:lnSpc>
                <a:spcPct val="100000"/>
              </a:lnSpc>
            </a:pPr>
            <a:endParaRPr lang="en-US" sz="4000" b="1" dirty="0">
              <a:solidFill>
                <a:srgbClr val="00B0F0"/>
              </a:solidFill>
              <a:latin typeface="Times New Roman" panose="02020603050405020304" pitchFamily="18" charset="0"/>
              <a:cs typeface="Times New Roman" panose="02020603050405020304" pitchFamily="18" charset="0"/>
            </a:endParaRPr>
          </a:p>
          <a:p>
            <a:pPr algn="l">
              <a:lnSpc>
                <a:spcPct val="100000"/>
              </a:lnSpc>
            </a:pPr>
            <a:r>
              <a:rPr lang="en-US" sz="4000" b="1" dirty="0">
                <a:solidFill>
                  <a:srgbClr val="00B0F0"/>
                </a:solidFill>
                <a:latin typeface="Times New Roman" panose="02020603050405020304" pitchFamily="18" charset="0"/>
                <a:cs typeface="Times New Roman" panose="02020603050405020304" pitchFamily="18" charset="0"/>
              </a:rPr>
              <a:t>Therefore, it is essential to equip teachers with the necessary skills and</a:t>
            </a:r>
          </a:p>
          <a:p>
            <a:pPr algn="l">
              <a:lnSpc>
                <a:spcPct val="100000"/>
              </a:lnSpc>
            </a:pPr>
            <a:r>
              <a:rPr lang="en-US" sz="4000" b="1" dirty="0">
                <a:solidFill>
                  <a:srgbClr val="00B0F0"/>
                </a:solidFill>
                <a:latin typeface="Times New Roman" panose="02020603050405020304" pitchFamily="18" charset="0"/>
                <a:cs typeface="Times New Roman" panose="02020603050405020304" pitchFamily="18" charset="0"/>
              </a:rPr>
              <a:t>knowledge to effectively support and care for adolescents.</a:t>
            </a:r>
            <a:endParaRPr lang="en-IN" sz="4000" b="1" dirty="0">
              <a:solidFill>
                <a:srgbClr val="00B0F0"/>
              </a:solidFill>
              <a:latin typeface="Times New Roman" panose="02020603050405020304" pitchFamily="18" charset="0"/>
              <a:cs typeface="Times New Roman" panose="02020603050405020304" pitchFamily="18" charset="0"/>
            </a:endParaRPr>
          </a:p>
          <a:p>
            <a:pPr algn="l">
              <a:lnSpc>
                <a:spcPct val="100000"/>
              </a:lnSpc>
            </a:pPr>
            <a:endParaRPr lang="en-IN" sz="4000" b="1" dirty="0">
              <a:latin typeface="Times New Roman" panose="02020603050405020304" pitchFamily="18" charset="0"/>
              <a:cs typeface="Times New Roman" panose="02020603050405020304" pitchFamily="18" charset="0"/>
            </a:endParaRPr>
          </a:p>
        </p:txBody>
      </p:sp>
      <p:pic>
        <p:nvPicPr>
          <p:cNvPr id="22" name="Picture 21" descr="Pedicriticon Pune 2023">
            <a:extLst>
              <a:ext uri="{FF2B5EF4-FFF2-40B4-BE49-F238E27FC236}">
                <a16:creationId xmlns:a16="http://schemas.microsoft.com/office/drawing/2014/main" id="{924442C3-21D2-491D-7E38-70339ECBB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774" y="1155496"/>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logo with hands reaching out to a child&#10;&#10;Description automatically generated">
            <a:extLst>
              <a:ext uri="{FF2B5EF4-FFF2-40B4-BE49-F238E27FC236}">
                <a16:creationId xmlns:a16="http://schemas.microsoft.com/office/drawing/2014/main" id="{099512AA-A6CA-4FBA-30A6-A71CB730B2C1}"/>
              </a:ext>
            </a:extLst>
          </p:cNvPr>
          <p:cNvPicPr>
            <a:picLocks noChangeAspect="1"/>
          </p:cNvPicPr>
          <p:nvPr/>
        </p:nvPicPr>
        <p:blipFill>
          <a:blip r:embed="rId3"/>
          <a:stretch>
            <a:fillRect/>
          </a:stretch>
        </p:blipFill>
        <p:spPr>
          <a:xfrm>
            <a:off x="20956372" y="1535868"/>
            <a:ext cx="1800000" cy="1800000"/>
          </a:xfrm>
          <a:prstGeom prst="rect">
            <a:avLst/>
          </a:prstGeom>
        </p:spPr>
      </p:pic>
    </p:spTree>
    <p:extLst>
      <p:ext uri="{BB962C8B-B14F-4D97-AF65-F5344CB8AC3E}">
        <p14:creationId xmlns:p14="http://schemas.microsoft.com/office/powerpoint/2010/main" val="2058341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240E87-26B3-B6AE-6A63-11C43A1D279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415ECA-94B7-3C9B-A238-8CFA3F58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B0E5AD7E-283F-4D17-B23C-08C2615A8C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C2CE9455-296E-F352-F131-82161CFC8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5694F688-9BD3-938A-2102-6DF5C6DFC8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0F87C4C6-7771-6D33-F16C-E8465D250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046FD885-31AA-B61E-06C9-BE39EAC3A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4E411827-0D3A-470B-0BF7-372C51FA8507}"/>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692018AA-EF5E-85CB-D4D2-A080AABAB3EF}"/>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10" name="Picture 9">
            <a:extLst>
              <a:ext uri="{FF2B5EF4-FFF2-40B4-BE49-F238E27FC236}">
                <a16:creationId xmlns:a16="http://schemas.microsoft.com/office/drawing/2014/main" id="{B3A5B767-4422-52F0-B3B3-CE1FF9C5DAD9}"/>
              </a:ext>
            </a:extLst>
          </p:cNvPr>
          <p:cNvPicPr>
            <a:picLocks noChangeAspect="1"/>
          </p:cNvPicPr>
          <p:nvPr/>
        </p:nvPicPr>
        <p:blipFill>
          <a:blip r:embed="rId5"/>
          <a:stretch>
            <a:fillRect/>
          </a:stretch>
        </p:blipFill>
        <p:spPr>
          <a:xfrm>
            <a:off x="2131671" y="1141322"/>
            <a:ext cx="22252329" cy="11760203"/>
          </a:xfrm>
          <a:prstGeom prst="rect">
            <a:avLst/>
          </a:prstGeom>
        </p:spPr>
      </p:pic>
    </p:spTree>
    <p:extLst>
      <p:ext uri="{BB962C8B-B14F-4D97-AF65-F5344CB8AC3E}">
        <p14:creationId xmlns:p14="http://schemas.microsoft.com/office/powerpoint/2010/main" val="2239763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D5A488-4140-C0FA-FDB8-EB8C86DCB26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8FD2E56-2770-D211-BD29-9339778E5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437C732C-39BB-2849-29FE-BCA41FEBD3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D69750BA-799C-788E-82BC-4E5E4841F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29E88A39-9C71-7086-DBA1-98B6AF4FB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A7EB928E-438C-9610-3327-25B0D67B5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713A3088-AE0F-893B-7A94-B41E5BD0D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93A5BC4B-B62F-00AA-F57D-F0A1D57DECF3}"/>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42C18122-BDB8-99F6-70CB-B587885C3915}"/>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2" name="Title 1">
            <a:extLst>
              <a:ext uri="{FF2B5EF4-FFF2-40B4-BE49-F238E27FC236}">
                <a16:creationId xmlns:a16="http://schemas.microsoft.com/office/drawing/2014/main" id="{7170ADD2-B39C-1C8A-1485-6C69CD8999A1}"/>
              </a:ext>
            </a:extLst>
          </p:cNvPr>
          <p:cNvSpPr>
            <a:spLocks noGrp="1"/>
          </p:cNvSpPr>
          <p:nvPr>
            <p:ph type="title"/>
          </p:nvPr>
        </p:nvSpPr>
        <p:spPr>
          <a:xfrm>
            <a:off x="4511392" y="-32333"/>
            <a:ext cx="15834008" cy="2023834"/>
          </a:xfrm>
          <a:solidFill>
            <a:srgbClr val="00B0F0"/>
          </a:solidFill>
        </p:spPr>
        <p:txBody>
          <a:bodyPr anchor="b">
            <a:normAutofit/>
          </a:bodyPr>
          <a:lstStyle/>
          <a:p>
            <a:pPr algn="ctr"/>
            <a:r>
              <a:rPr lang="en-US" sz="4400" b="1" dirty="0">
                <a:solidFill>
                  <a:schemeClr val="bg1"/>
                </a:solidFill>
              </a:rPr>
              <a:t> </a:t>
            </a:r>
            <a:r>
              <a:rPr lang="en-US" sz="4400" b="1" dirty="0">
                <a:solidFill>
                  <a:schemeClr val="bg1"/>
                </a:solidFill>
                <a:latin typeface="Times New Roman" panose="02020603050405020304" pitchFamily="18" charset="0"/>
                <a:cs typeface="Times New Roman" panose="02020603050405020304" pitchFamily="18" charset="0"/>
              </a:rPr>
              <a:t> SEEKING  PROFESSIONAL HELP</a:t>
            </a:r>
            <a:r>
              <a:rPr lang="en-US" sz="4400" b="1" dirty="0">
                <a:solidFill>
                  <a:schemeClr val="bg1"/>
                </a:solidFill>
              </a:rPr>
              <a:t> </a:t>
            </a:r>
            <a:r>
              <a:rPr lang="en-IN" sz="4400" dirty="0">
                <a:solidFill>
                  <a:schemeClr val="bg1"/>
                </a:solidFill>
              </a:rPr>
              <a:t> </a:t>
            </a:r>
          </a:p>
        </p:txBody>
      </p:sp>
      <p:sp>
        <p:nvSpPr>
          <p:cNvPr id="3" name="Content Placeholder 2">
            <a:extLst>
              <a:ext uri="{FF2B5EF4-FFF2-40B4-BE49-F238E27FC236}">
                <a16:creationId xmlns:a16="http://schemas.microsoft.com/office/drawing/2014/main" id="{B1584138-DDAA-BB32-B23B-CCEF8A16F6EC}"/>
              </a:ext>
            </a:extLst>
          </p:cNvPr>
          <p:cNvSpPr>
            <a:spLocks noGrp="1"/>
          </p:cNvSpPr>
          <p:nvPr>
            <p:ph idx="1"/>
          </p:nvPr>
        </p:nvSpPr>
        <p:spPr>
          <a:xfrm>
            <a:off x="17251982" y="2473616"/>
            <a:ext cx="5581894" cy="6270818"/>
          </a:xfrm>
          <a:solidFill>
            <a:schemeClr val="accent4">
              <a:lumMod val="20000"/>
              <a:lumOff val="80000"/>
            </a:schemeClr>
          </a:solidFill>
          <a:ln>
            <a:solidFill>
              <a:schemeClr val="tx1"/>
            </a:solidFill>
          </a:ln>
        </p:spPr>
        <p:txBody>
          <a:bodyPr anchor="ctr">
            <a:noAutofit/>
          </a:bodyPr>
          <a:lstStyle/>
          <a:p>
            <a:r>
              <a:rPr lang="en-US" sz="4000" b="1" i="1" u="sng" dirty="0">
                <a:solidFill>
                  <a:srgbClr val="FF0000"/>
                </a:solidFill>
                <a:latin typeface="Times New Roman" panose="02020603050405020304" pitchFamily="18" charset="0"/>
                <a:cs typeface="Times New Roman" panose="02020603050405020304" pitchFamily="18" charset="0"/>
              </a:rPr>
              <a:t>WHOM TO REFER</a:t>
            </a:r>
          </a:p>
          <a:p>
            <a:r>
              <a:rPr lang="en-US" sz="3600" b="1" dirty="0" err="1">
                <a:latin typeface="Times New Roman" panose="02020603050405020304" pitchFamily="18" charset="0"/>
                <a:cs typeface="Times New Roman" panose="02020603050405020304" pitchFamily="18" charset="0"/>
              </a:rPr>
              <a:t>Paediatrician</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Adolescent Specialist</a:t>
            </a:r>
          </a:p>
          <a:p>
            <a:r>
              <a:rPr lang="en-US" sz="3600" b="1" dirty="0">
                <a:latin typeface="Times New Roman" panose="02020603050405020304" pitchFamily="18" charset="0"/>
                <a:cs typeface="Times New Roman" panose="02020603050405020304" pitchFamily="18" charset="0"/>
              </a:rPr>
              <a:t>Psychologist</a:t>
            </a:r>
          </a:p>
          <a:p>
            <a:r>
              <a:rPr lang="en-US" sz="3600" b="1" dirty="0">
                <a:latin typeface="Times New Roman" panose="02020603050405020304" pitchFamily="18" charset="0"/>
                <a:cs typeface="Times New Roman" panose="02020603050405020304" pitchFamily="18" charset="0"/>
              </a:rPr>
              <a:t>Psychiatrist</a:t>
            </a:r>
          </a:p>
          <a:p>
            <a:r>
              <a:rPr lang="en-US" sz="3600" b="1" dirty="0">
                <a:latin typeface="Times New Roman" panose="02020603050405020304" pitchFamily="18" charset="0"/>
                <a:cs typeface="Times New Roman" panose="02020603050405020304" pitchFamily="18" charset="0"/>
              </a:rPr>
              <a:t>Counsellor</a:t>
            </a:r>
          </a:p>
          <a:p>
            <a:r>
              <a:rPr lang="en-US" sz="3600" b="1" dirty="0">
                <a:latin typeface="Times New Roman" panose="02020603050405020304" pitchFamily="18" charset="0"/>
                <a:cs typeface="Times New Roman" panose="02020603050405020304" pitchFamily="18" charset="0"/>
              </a:rPr>
              <a:t>Special Educato</a:t>
            </a:r>
            <a:r>
              <a:rPr lang="en-US" sz="4000" b="1" dirty="0"/>
              <a:t>r</a:t>
            </a:r>
          </a:p>
          <a:p>
            <a:pPr marL="0" indent="0">
              <a:buNone/>
            </a:pPr>
            <a:endParaRPr lang="en-IN" sz="4000" b="1" dirty="0"/>
          </a:p>
        </p:txBody>
      </p:sp>
      <p:sp>
        <p:nvSpPr>
          <p:cNvPr id="7" name="TextBox 6">
            <a:extLst>
              <a:ext uri="{FF2B5EF4-FFF2-40B4-BE49-F238E27FC236}">
                <a16:creationId xmlns:a16="http://schemas.microsoft.com/office/drawing/2014/main" id="{7E020B93-ACFA-68B2-0AD8-C2A54F3B8D66}"/>
              </a:ext>
            </a:extLst>
          </p:cNvPr>
          <p:cNvSpPr txBox="1"/>
          <p:nvPr/>
        </p:nvSpPr>
        <p:spPr>
          <a:xfrm>
            <a:off x="1316872" y="2624773"/>
            <a:ext cx="15484144" cy="9510296"/>
          </a:xfrm>
          <a:prstGeom prst="rect">
            <a:avLst/>
          </a:prstGeom>
          <a:solidFill>
            <a:schemeClr val="accent2">
              <a:lumMod val="20000"/>
              <a:lumOff val="80000"/>
            </a:schemeClr>
          </a:solidFill>
          <a:ln>
            <a:solidFill>
              <a:schemeClr val="tx2">
                <a:lumMod val="75000"/>
                <a:lumOff val="2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5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 teacher should refer the teen to professional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5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IF</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571500" marR="0" lvl="0" indent="-5715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Identifies Risk to life. </a:t>
            </a:r>
          </a:p>
          <a:p>
            <a:pPr marR="0" lvl="0" algn="l" defTabSz="457200" rtl="0" eaLnBrk="1" fontAlgn="auto" latinLnBrk="0" hangingPunct="1">
              <a:spcBef>
                <a:spcPts val="0"/>
              </a:spcBef>
              <a:spcAft>
                <a:spcPts val="0"/>
              </a:spcAft>
              <a:buClrTx/>
              <a:buSzTx/>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Notice change in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behaviour</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is severe, frequent and disrupting daily  activities</a:t>
            </a:r>
          </a:p>
          <a:p>
            <a:pPr marR="0" lvl="0" algn="l" defTabSz="457200" rtl="0" eaLnBrk="1" fontAlgn="auto" latinLnBrk="0" hangingPunct="1">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I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685800" marR="0" lvl="0" indent="-685800" algn="l" defTabSz="457200" rtl="0" eaLnBrk="1" fontAlgn="auto" latinLnBrk="0" hangingPunct="1">
              <a:spcBef>
                <a:spcPts val="0"/>
              </a:spcBef>
              <a:spcAft>
                <a:spcPts val="0"/>
              </a:spcAft>
              <a:buClrTx/>
              <a:buSzTx/>
              <a:buFont typeface="Arial" panose="020B0604020202020204" pitchFamily="34" charset="0"/>
              <a:buChar char="•"/>
              <a:tabLst/>
              <a:defRPr/>
            </a:pPr>
            <a:endParaRPr kumimoji="0" lang="en-I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85800" marR="0" lvl="0" indent="-6858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I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Suspect substance abuse/ Internet addiction</a:t>
            </a:r>
          </a:p>
          <a:p>
            <a:pPr marR="0" lvl="0" algn="l" defTabSz="457200" rtl="0" eaLnBrk="1" fontAlgn="auto" latinLnBrk="0" hangingPunct="1">
              <a:spcBef>
                <a:spcPts val="0"/>
              </a:spcBef>
              <a:spcAft>
                <a:spcPts val="0"/>
              </a:spcAft>
              <a:buClrTx/>
              <a:buSzTx/>
              <a:tabLst/>
              <a:defRPr/>
            </a:pPr>
            <a:endParaRPr kumimoji="0" lang="en-I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spcBef>
                <a:spcPts val="0"/>
              </a:spcBef>
              <a:spcAft>
                <a:spcPts val="0"/>
              </a:spcAft>
              <a:buClrTx/>
              <a:buSzTx/>
              <a:buFontTx/>
              <a:buNone/>
              <a:tabLst/>
              <a:defRPr/>
            </a:pPr>
            <a:endParaRPr kumimoji="0" lang="en-I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85800" marR="0" lvl="0" indent="-6858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I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poor response to counselling by school counsellor.</a:t>
            </a:r>
          </a:p>
          <a:p>
            <a:pPr marR="0" lvl="0" algn="l" defTabSz="457200" rtl="0" eaLnBrk="1" fontAlgn="auto" latinLnBrk="0" hangingPunct="1">
              <a:spcBef>
                <a:spcPts val="0"/>
              </a:spcBef>
              <a:spcAft>
                <a:spcPts val="0"/>
              </a:spcAft>
              <a:buClrTx/>
              <a:buSzTx/>
              <a:tabLst/>
              <a:defRPr/>
            </a:pPr>
            <a:endParaRPr kumimoji="0" lang="en-I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spcBef>
                <a:spcPts val="0"/>
              </a:spcBef>
              <a:spcAft>
                <a:spcPts val="0"/>
              </a:spcAft>
              <a:buClrTx/>
              <a:buSzTx/>
              <a:buFontTx/>
              <a:buNone/>
              <a:tabLst/>
              <a:defRPr/>
            </a:pPr>
            <a:endParaRPr kumimoji="0" lang="en-I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85800" marR="0" lvl="0" indent="-6858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I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Notice significant  academic underperformance</a:t>
            </a:r>
          </a:p>
          <a:p>
            <a:pPr marL="685800" marR="0" lvl="0" indent="-6858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675B0436-D14E-117C-4139-F16EE0367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230063" y="8797437"/>
            <a:ext cx="5456516" cy="3701478"/>
          </a:xfrm>
          <a:prstGeom prst="rect">
            <a:avLst/>
          </a:prstGeom>
        </p:spPr>
      </p:pic>
    </p:spTree>
    <p:extLst>
      <p:ext uri="{BB962C8B-B14F-4D97-AF65-F5344CB8AC3E}">
        <p14:creationId xmlns:p14="http://schemas.microsoft.com/office/powerpoint/2010/main" val="3582273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AC2905-7F37-8E51-61E1-EB18D446FAC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FE71F98-909B-61AC-915E-4641564A7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8ED6B8F8-D14D-8190-143C-421848DFEF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0516CE1A-AEC8-1573-E4A3-1CA0983C9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8B47B006-C4E3-5EB8-2216-DC2567562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DC8E0E09-1AEB-CEFB-9AAC-3A1156ABC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DAA6974D-7B1D-866E-D801-89911A85E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181D8F02-9E7E-5311-8186-6AB95B4332DE}"/>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20829D4C-B7E1-3039-D037-67E540AC772A}"/>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8" name="Picture 7">
            <a:extLst>
              <a:ext uri="{FF2B5EF4-FFF2-40B4-BE49-F238E27FC236}">
                <a16:creationId xmlns:a16="http://schemas.microsoft.com/office/drawing/2014/main" id="{1248CB96-CAED-6876-5F05-8B63E2C5A745}"/>
              </a:ext>
            </a:extLst>
          </p:cNvPr>
          <p:cNvPicPr>
            <a:picLocks noChangeAspect="1"/>
          </p:cNvPicPr>
          <p:nvPr/>
        </p:nvPicPr>
        <p:blipFill>
          <a:blip r:embed="rId5"/>
          <a:stretch>
            <a:fillRect/>
          </a:stretch>
        </p:blipFill>
        <p:spPr>
          <a:xfrm>
            <a:off x="2269900" y="980946"/>
            <a:ext cx="19844200" cy="11754107"/>
          </a:xfrm>
          <a:prstGeom prst="rect">
            <a:avLst/>
          </a:prstGeom>
        </p:spPr>
      </p:pic>
    </p:spTree>
    <p:extLst>
      <p:ext uri="{BB962C8B-B14F-4D97-AF65-F5344CB8AC3E}">
        <p14:creationId xmlns:p14="http://schemas.microsoft.com/office/powerpoint/2010/main" val="2990805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57F4DB-7BE7-EF1B-0FB6-4AFBB36C6B8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B2AE34D-5516-F0D7-AA22-51F789D46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C38DCCDB-6DF0-E42B-A64D-5C3AE97F46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DF8FF591-CFBD-AF56-451A-146396B6A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BC703870-FF2C-FADE-886B-85E19C2AD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21ABD52B-696A-C6CE-946C-48546B8B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9A019885-DB85-B0CA-9F26-C5560AC8D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B46C96F2-DE06-3564-F40D-C70068A90449}"/>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1F614B5C-83DB-A240-CFF2-0E9573DF4B32}"/>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13" name="Title 1">
            <a:extLst>
              <a:ext uri="{FF2B5EF4-FFF2-40B4-BE49-F238E27FC236}">
                <a16:creationId xmlns:a16="http://schemas.microsoft.com/office/drawing/2014/main" id="{45C21CD3-6BAE-B426-24D1-74D922B55900}"/>
              </a:ext>
            </a:extLst>
          </p:cNvPr>
          <p:cNvSpPr>
            <a:spLocks noGrp="1"/>
          </p:cNvSpPr>
          <p:nvPr>
            <p:ph type="title"/>
          </p:nvPr>
        </p:nvSpPr>
        <p:spPr>
          <a:xfrm>
            <a:off x="4521200" y="0"/>
            <a:ext cx="15468600" cy="1991500"/>
          </a:xfrm>
          <a:solidFill>
            <a:srgbClr val="00B0F0"/>
          </a:solidFill>
        </p:spPr>
        <p:txBody>
          <a:bodyPr anchor="b">
            <a:normAutofit/>
          </a:bodyPr>
          <a:lstStyle/>
          <a:p>
            <a:pPr algn="ctr"/>
            <a:r>
              <a:rPr lang="en-US" sz="8000" dirty="0">
                <a:solidFill>
                  <a:schemeClr val="bg1"/>
                </a:solidFill>
              </a:rPr>
              <a:t>    </a:t>
            </a:r>
            <a:r>
              <a:rPr lang="en-US" sz="8000" b="1" dirty="0">
                <a:solidFill>
                  <a:schemeClr val="bg1"/>
                </a:solidFill>
                <a:latin typeface="Times New Roman" panose="02020603050405020304" pitchFamily="18" charset="0"/>
                <a:cs typeface="Times New Roman" panose="02020603050405020304" pitchFamily="18" charset="0"/>
              </a:rPr>
              <a:t>TAKE HOME MESSAGE</a:t>
            </a:r>
            <a:endParaRPr lang="en-IN" sz="8000" b="1" dirty="0">
              <a:solidFill>
                <a:schemeClr val="bg1"/>
              </a:solidFill>
              <a:latin typeface="Times New Roman" panose="02020603050405020304" pitchFamily="18" charset="0"/>
              <a:cs typeface="Times New Roman" panose="02020603050405020304" pitchFamily="18" charset="0"/>
            </a:endParaRPr>
          </a:p>
        </p:txBody>
      </p:sp>
      <p:sp>
        <p:nvSpPr>
          <p:cNvPr id="14" name="Content Placeholder 2">
            <a:extLst>
              <a:ext uri="{FF2B5EF4-FFF2-40B4-BE49-F238E27FC236}">
                <a16:creationId xmlns:a16="http://schemas.microsoft.com/office/drawing/2014/main" id="{291E2024-656A-AD6B-1617-BDD808DA4449}"/>
              </a:ext>
            </a:extLst>
          </p:cNvPr>
          <p:cNvSpPr>
            <a:spLocks noGrp="1"/>
          </p:cNvSpPr>
          <p:nvPr>
            <p:ph idx="1"/>
          </p:nvPr>
        </p:nvSpPr>
        <p:spPr>
          <a:xfrm>
            <a:off x="2694624" y="2283294"/>
            <a:ext cx="21320407" cy="9603905"/>
          </a:xfrm>
          <a:solidFill>
            <a:schemeClr val="accent2">
              <a:lumMod val="40000"/>
              <a:lumOff val="60000"/>
            </a:schemeClr>
          </a:solidFill>
        </p:spPr>
        <p:txBody>
          <a:bodyPr anchor="ctr">
            <a:normAutofit/>
          </a:bodyPr>
          <a:lstStyle/>
          <a:p>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Teacher  plays an important part  in students life.</a:t>
            </a:r>
          </a:p>
          <a:p>
            <a:pPr marL="0" indent="0">
              <a:buNone/>
            </a:pPr>
            <a:endParaRPr lang="en-US" sz="3600" b="1" dirty="0">
              <a:latin typeface="Times New Roman" panose="02020603050405020304" pitchFamily="18" charset="0"/>
              <a:cs typeface="Times New Roman" panose="02020603050405020304" pitchFamily="18" charset="0"/>
            </a:endParaRPr>
          </a:p>
          <a:p>
            <a:r>
              <a:rPr lang="en-US" sz="3600" b="1" dirty="0" err="1">
                <a:latin typeface="Times New Roman" panose="02020603050405020304" pitchFamily="18" charset="0"/>
                <a:cs typeface="Times New Roman" panose="02020603050405020304" pitchFamily="18" charset="0"/>
              </a:rPr>
              <a:t>He/She</a:t>
            </a:r>
            <a:r>
              <a:rPr lang="en-US" sz="3600" b="1" dirty="0">
                <a:latin typeface="Times New Roman" panose="02020603050405020304" pitchFamily="18" charset="0"/>
                <a:cs typeface="Times New Roman" panose="02020603050405020304" pitchFamily="18" charset="0"/>
              </a:rPr>
              <a:t> can provide a significant support to silently suffering teen.</a:t>
            </a:r>
          </a:p>
          <a:p>
            <a:pPr marL="0" indent="0">
              <a:buNone/>
            </a:pP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Early identification of students  having mental health issues and timely help can preserve a precious life.</a:t>
            </a:r>
          </a:p>
          <a:p>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Learning and Providing Mental Health First Aid is need of an hour.</a:t>
            </a:r>
          </a:p>
          <a:p>
            <a:pPr marL="0" indent="0">
              <a:buNone/>
            </a:pP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Every teen should be made resilient by encouraging self help strategies.</a:t>
            </a:r>
          </a:p>
          <a:p>
            <a:endParaRPr lang="en-US" sz="4800" dirty="0"/>
          </a:p>
          <a:p>
            <a:pPr marL="0" indent="0">
              <a:buNone/>
            </a:pPr>
            <a:endParaRPr lang="en-US" sz="4800" dirty="0"/>
          </a:p>
          <a:p>
            <a:endParaRPr lang="en-IN" sz="4800" dirty="0"/>
          </a:p>
        </p:txBody>
      </p:sp>
      <p:pic>
        <p:nvPicPr>
          <p:cNvPr id="15" name="Picture 14">
            <a:extLst>
              <a:ext uri="{FF2B5EF4-FFF2-40B4-BE49-F238E27FC236}">
                <a16:creationId xmlns:a16="http://schemas.microsoft.com/office/drawing/2014/main" id="{4204EAB5-97AF-D025-13B1-761C09660D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031119" y="2294071"/>
            <a:ext cx="5470561" cy="3978392"/>
          </a:xfrm>
          <a:prstGeom prst="rect">
            <a:avLst/>
          </a:prstGeom>
        </p:spPr>
      </p:pic>
    </p:spTree>
    <p:extLst>
      <p:ext uri="{BB962C8B-B14F-4D97-AF65-F5344CB8AC3E}">
        <p14:creationId xmlns:p14="http://schemas.microsoft.com/office/powerpoint/2010/main" val="2547910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0B8D2C-EE2D-BBBB-BA8E-8792E64C0371}"/>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49FC29D-65F9-8EC1-8F6E-79541934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95DD0EF7-820B-15C5-6255-CDA548FE7F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57D38649-F71C-A74F-DF70-4513379EF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8EFBC91A-13BC-C981-68D8-DC5E2F6F4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6A26F59-BE30-AB50-FE80-E39A4D1ED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05FB568E-8AB5-8051-0B48-8CEBD76B0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DC01D5D8-901F-70FB-E2CA-F3EB58A2B7F9}"/>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736670E8-381C-347F-0EE9-BE2D4F6CCA3D}"/>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2" name="TextBox 1">
            <a:extLst>
              <a:ext uri="{FF2B5EF4-FFF2-40B4-BE49-F238E27FC236}">
                <a16:creationId xmlns:a16="http://schemas.microsoft.com/office/drawing/2014/main" id="{5B140FF0-1F33-F4F6-DCA5-B532A5C76D92}"/>
              </a:ext>
            </a:extLst>
          </p:cNvPr>
          <p:cNvSpPr txBox="1"/>
          <p:nvPr/>
        </p:nvSpPr>
        <p:spPr>
          <a:xfrm>
            <a:off x="1285667" y="3538047"/>
            <a:ext cx="8179175" cy="6291018"/>
          </a:xfrm>
          <a:prstGeom prst="rect">
            <a:avLst/>
          </a:prstGeom>
          <a:noFill/>
        </p:spPr>
        <p:txBody>
          <a:bodyPr wrap="square">
            <a:spAutoFit/>
          </a:bodyPr>
          <a:lstStyle/>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endParaRPr kumimoji="0" lang="en-US" sz="24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endParaRPr>
          </a:p>
          <a:p>
            <a:pPr marL="0" marR="0" lvl="0" indent="0" algn="l" defTabSz="330200" rtl="0" eaLnBrk="1" fontAlgn="auto" latinLnBrk="0" hangingPunct="1">
              <a:lnSpc>
                <a:spcPct val="90000"/>
              </a:lnSpc>
              <a:spcBef>
                <a:spcPts val="2400"/>
              </a:spcBef>
              <a:spcAft>
                <a:spcPts val="400"/>
              </a:spcAft>
              <a:buClr>
                <a:srgbClr val="E48312"/>
              </a:buClr>
              <a:buSzPct val="100000"/>
              <a:buFontTx/>
              <a:buNone/>
              <a:tabLst/>
              <a:defRPr sz="2160"/>
            </a:pPr>
            <a:r>
              <a:rPr kumimoji="0" lang="en-US" sz="24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Teachers are Important Gatekeepers in Preventing Suicide</a:t>
            </a:r>
          </a:p>
          <a:p>
            <a:pPr marL="0" marR="0" lvl="0" indent="0" algn="l" defTabSz="330200" rtl="0" eaLnBrk="1" fontAlgn="auto" latinLnBrk="0" hangingPunct="1">
              <a:lnSpc>
                <a:spcPct val="90000"/>
              </a:lnSpc>
              <a:spcBef>
                <a:spcPts val="2400"/>
              </a:spcBef>
              <a:spcAft>
                <a:spcPts val="400"/>
              </a:spcAft>
              <a:buClr>
                <a:srgbClr val="E48312"/>
              </a:buClr>
              <a:buSzPct val="100000"/>
              <a:buFontTx/>
              <a:buNone/>
              <a:tabLst/>
              <a:defRPr sz="2160"/>
            </a:pPr>
            <a:r>
              <a:rPr kumimoji="0" lang="en-US" sz="24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 Gatekeeper Trainings are available at:</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4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www.zerosuicidealliance.com</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4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NIMHANS </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4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www.nimhans.co.in</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4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Suicide Prevention India- </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4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www.spif.in</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endParaRPr kumimoji="0" lang="en-US" sz="24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3EB2BDDC-4590-36A1-2D23-B168C0382105}"/>
              </a:ext>
            </a:extLst>
          </p:cNvPr>
          <p:cNvPicPr>
            <a:picLocks noChangeAspect="1"/>
          </p:cNvPicPr>
          <p:nvPr/>
        </p:nvPicPr>
        <p:blipFill>
          <a:blip r:embed="rId5"/>
          <a:stretch>
            <a:fillRect/>
          </a:stretch>
        </p:blipFill>
        <p:spPr>
          <a:xfrm>
            <a:off x="14165180" y="5884466"/>
            <a:ext cx="7010400" cy="2521597"/>
          </a:xfrm>
          <a:prstGeom prst="rect">
            <a:avLst/>
          </a:prstGeom>
        </p:spPr>
      </p:pic>
      <p:sp>
        <p:nvSpPr>
          <p:cNvPr id="7" name="TextBox 6">
            <a:extLst>
              <a:ext uri="{FF2B5EF4-FFF2-40B4-BE49-F238E27FC236}">
                <a16:creationId xmlns:a16="http://schemas.microsoft.com/office/drawing/2014/main" id="{2F3875B7-9249-DF99-96F1-764E1E1E077E}"/>
              </a:ext>
            </a:extLst>
          </p:cNvPr>
          <p:cNvSpPr txBox="1"/>
          <p:nvPr/>
        </p:nvSpPr>
        <p:spPr>
          <a:xfrm>
            <a:off x="12330152" y="9432757"/>
            <a:ext cx="10448551" cy="2833661"/>
          </a:xfrm>
          <a:prstGeom prst="rect">
            <a:avLst/>
          </a:prstGeom>
          <a:noFill/>
        </p:spPr>
        <p:txBody>
          <a:bodyPr wrap="square">
            <a:spAutoFit/>
          </a:bodyPr>
          <a:lstStyle/>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4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Emergency Referral:  </a:t>
            </a:r>
            <a:r>
              <a:rPr kumimoji="0" lang="en-US" sz="24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When immediate threat to life</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4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Urgent Mental Health Referral</a:t>
            </a:r>
            <a:r>
              <a:rPr kumimoji="0" lang="en-US" sz="24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 within 48-72 hours, in patients with low risk.</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a:p>
            <a:pPr marL="182880" marR="0" lvl="0" indent="-182880" algn="l" defTabSz="330200" rtl="0" eaLnBrk="1" fontAlgn="auto" latinLnBrk="0" hangingPunct="1">
              <a:lnSpc>
                <a:spcPct val="90000"/>
              </a:lnSpc>
              <a:spcBef>
                <a:spcPts val="2400"/>
              </a:spcBef>
              <a:spcAft>
                <a:spcPts val="400"/>
              </a:spcAft>
              <a:buClr>
                <a:srgbClr val="E48312"/>
              </a:buClr>
              <a:buSzPct val="100000"/>
              <a:buFont typeface="Calibri" panose="020F0502020204030204" pitchFamily="34" charset="0"/>
              <a:buChar char=" "/>
              <a:tabLst/>
              <a:defRPr sz="2160"/>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Contact Helpline Number- 14416- National number; </a:t>
            </a:r>
          </a:p>
          <a:p>
            <a:pPr marL="0" marR="0" lvl="0" indent="0" algn="l" defTabSz="330200" rtl="0" eaLnBrk="1" fontAlgn="auto" latinLnBrk="0" hangingPunct="1">
              <a:lnSpc>
                <a:spcPct val="90000"/>
              </a:lnSpc>
              <a:spcBef>
                <a:spcPts val="2400"/>
              </a:spcBef>
              <a:spcAft>
                <a:spcPts val="400"/>
              </a:spcAft>
              <a:buClr>
                <a:srgbClr val="E48312"/>
              </a:buClr>
              <a:buSzPct val="100000"/>
              <a:buFontTx/>
              <a:buNone/>
              <a:tabLst/>
              <a:defRPr sz="2160"/>
            </a:pPr>
            <a:r>
              <a:rPr kumimoji="0" lang="en-US" sz="24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All cases of Suicidal ideation or attempts, should be taken very seriously , and require referral to a mental health specialist</a:t>
            </a:r>
            <a:r>
              <a:rPr kumimoji="0" lang="en-US" sz="24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a:t>
            </a:r>
          </a:p>
        </p:txBody>
      </p:sp>
      <p:pic>
        <p:nvPicPr>
          <p:cNvPr id="8" name="Picture 7">
            <a:extLst>
              <a:ext uri="{FF2B5EF4-FFF2-40B4-BE49-F238E27FC236}">
                <a16:creationId xmlns:a16="http://schemas.microsoft.com/office/drawing/2014/main" id="{0C514608-6BD9-6EB4-79C3-6A515D56D1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7696" y="9599177"/>
            <a:ext cx="5647315" cy="2553350"/>
          </a:xfrm>
          <a:prstGeom prst="rect">
            <a:avLst/>
          </a:prstGeom>
        </p:spPr>
      </p:pic>
      <p:sp>
        <p:nvSpPr>
          <p:cNvPr id="9" name="Content Placeholder 2">
            <a:extLst>
              <a:ext uri="{FF2B5EF4-FFF2-40B4-BE49-F238E27FC236}">
                <a16:creationId xmlns:a16="http://schemas.microsoft.com/office/drawing/2014/main" id="{E1E71262-7F45-0DBD-542C-D6D7BB5BD241}"/>
              </a:ext>
            </a:extLst>
          </p:cNvPr>
          <p:cNvSpPr txBox="1">
            <a:spLocks/>
          </p:cNvSpPr>
          <p:nvPr/>
        </p:nvSpPr>
        <p:spPr>
          <a:xfrm>
            <a:off x="2694625" y="1953513"/>
            <a:ext cx="18737627" cy="1230689"/>
          </a:xfrm>
          <a:prstGeom prst="rect">
            <a:avLst/>
          </a:prstGeom>
          <a:solidFill>
            <a:srgbClr val="00B0F0"/>
          </a:solidFill>
          <a:ln>
            <a:solidFill>
              <a:schemeClr val="tx1"/>
            </a:solidFill>
          </a:ln>
        </p:spPr>
        <p:txBody>
          <a:bodyPr vert="horz" lIns="91440" tIns="45720" rIns="91440" bIns="45720" rtlCol="0" anchor="ctr">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highlight>
                <a:srgbClr val="FFFFFF"/>
              </a:highlight>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endParaRPr lang="en-US" sz="2800" dirty="0">
              <a:highlight>
                <a:srgbClr val="FFFFFF"/>
              </a:highlight>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endParaRPr lang="en-US" sz="2800" dirty="0">
              <a:highlight>
                <a:srgbClr val="FFFFFF"/>
              </a:highlight>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en-US" sz="4400" dirty="0">
                <a:highlight>
                  <a:srgbClr val="FFFFFF"/>
                </a:highlight>
                <a:latin typeface="Times New Roman" panose="02020603050405020304" pitchFamily="18" charset="0"/>
                <a:cs typeface="Times New Roman" panose="02020603050405020304" pitchFamily="18" charset="0"/>
              </a:rPr>
              <a:t>RESOURCE          MATERIAL</a:t>
            </a:r>
          </a:p>
          <a:p>
            <a:pPr marL="0" indent="0">
              <a:buFont typeface="Arial" panose="020B0604020202020204" pitchFamily="34" charset="0"/>
              <a:buNone/>
            </a:pPr>
            <a:endParaRPr lang="en-US" sz="4000" dirty="0">
              <a:highlight>
                <a:srgbClr val="FFFFFF"/>
              </a:highlight>
              <a:latin typeface="+mj-lt"/>
              <a:cs typeface="Times New Roman" panose="02020603050405020304" pitchFamily="18" charset="0"/>
            </a:endParaRPr>
          </a:p>
          <a:p>
            <a:pPr marL="0" indent="0">
              <a:buFont typeface="Arial" panose="020B0604020202020204" pitchFamily="34" charset="0"/>
              <a:buNone/>
            </a:pPr>
            <a:endParaRPr lang="en-US" sz="4000" dirty="0">
              <a:highlight>
                <a:srgbClr val="FFFFFF"/>
              </a:highlight>
              <a:latin typeface="+mj-lt"/>
              <a:cs typeface="Times New Roman" panose="02020603050405020304" pitchFamily="18" charset="0"/>
            </a:endParaRPr>
          </a:p>
          <a:p>
            <a:pPr marL="0" indent="0">
              <a:buFont typeface="Arial" panose="020B0604020202020204" pitchFamily="34" charset="0"/>
              <a:buNone/>
            </a:pPr>
            <a:r>
              <a:rPr lang="en-US" sz="4000" dirty="0">
                <a:highlight>
                  <a:srgbClr val="FFFFFF"/>
                </a:highlight>
                <a:latin typeface="+mj-lt"/>
                <a:cs typeface="Times New Roman" panose="02020603050405020304" pitchFamily="18" charset="0"/>
              </a:rPr>
              <a:t>.</a:t>
            </a:r>
            <a:endParaRPr lang="en-IN" sz="4000" dirty="0">
              <a:latin typeface="+mj-lt"/>
              <a:cs typeface="Times New Roman" panose="02020603050405020304" pitchFamily="18" charset="0"/>
            </a:endParaRPr>
          </a:p>
        </p:txBody>
      </p:sp>
      <p:sp>
        <p:nvSpPr>
          <p:cNvPr id="10" name="TextBox 9">
            <a:extLst>
              <a:ext uri="{FF2B5EF4-FFF2-40B4-BE49-F238E27FC236}">
                <a16:creationId xmlns:a16="http://schemas.microsoft.com/office/drawing/2014/main" id="{92B51167-36C0-DC82-F71E-E58222967F98}"/>
              </a:ext>
            </a:extLst>
          </p:cNvPr>
          <p:cNvSpPr txBox="1"/>
          <p:nvPr/>
        </p:nvSpPr>
        <p:spPr>
          <a:xfrm>
            <a:off x="12854610" y="3710965"/>
            <a:ext cx="10243723" cy="707886"/>
          </a:xfrm>
          <a:prstGeom prst="rect">
            <a:avLst/>
          </a:prstGeom>
          <a:solidFill>
            <a:schemeClr val="accent5">
              <a:lumMod val="20000"/>
              <a:lumOff val="80000"/>
            </a:schemeClr>
          </a:solidFill>
        </p:spPr>
        <p:txBody>
          <a:bodyPr wrap="square" rtlCol="0">
            <a:spAutoFit/>
          </a:bodyPr>
          <a:lstStyle/>
          <a:p>
            <a:r>
              <a:rPr lang="en-US" sz="4000" dirty="0">
                <a:highlight>
                  <a:srgbClr val="FFFFFF"/>
                </a:highlight>
                <a:latin typeface="Times New Roman" panose="02020603050405020304" pitchFamily="18" charset="0"/>
                <a:cs typeface="Times New Roman" panose="02020603050405020304" pitchFamily="18" charset="0"/>
              </a:rPr>
              <a:t>MHFA   https://www.mhfaindia.com</a:t>
            </a:r>
            <a:endParaRPr lang="en-IN" sz="4000" dirty="0"/>
          </a:p>
        </p:txBody>
      </p:sp>
      <p:pic>
        <p:nvPicPr>
          <p:cNvPr id="11" name="Picture 10">
            <a:extLst>
              <a:ext uri="{FF2B5EF4-FFF2-40B4-BE49-F238E27FC236}">
                <a16:creationId xmlns:a16="http://schemas.microsoft.com/office/drawing/2014/main" id="{EEA41F15-C6EB-8976-295E-F3F35B9EEA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1473" y="4976821"/>
            <a:ext cx="3657601" cy="3200393"/>
          </a:xfrm>
          <a:prstGeom prst="rect">
            <a:avLst/>
          </a:prstGeom>
        </p:spPr>
      </p:pic>
    </p:spTree>
    <p:extLst>
      <p:ext uri="{BB962C8B-B14F-4D97-AF65-F5344CB8AC3E}">
        <p14:creationId xmlns:p14="http://schemas.microsoft.com/office/powerpoint/2010/main" val="2736243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CC388A-7278-5A53-D4BB-114C48AC5BF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9A731F6-4E58-064A-0F24-D4EA74A9F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8912AF62-3E69-A31C-B483-9B3CCAEB56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9476D70C-4069-2CA3-5D79-D6390D93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2F0DC2CA-D62A-8517-C366-D66C201C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D0EDC62-5670-2BE0-AE6F-79B742D80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AFE6EFB2-09F6-29C8-5702-DD7C41B6D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11F358AD-98A4-4908-8899-C69CE78E711E}"/>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17D04DB7-D235-8934-26F4-23AE624E4ABC}"/>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2" name="Content Placeholder 4">
            <a:extLst>
              <a:ext uri="{FF2B5EF4-FFF2-40B4-BE49-F238E27FC236}">
                <a16:creationId xmlns:a16="http://schemas.microsoft.com/office/drawing/2014/main" id="{F8A48DF2-E798-027F-6630-9EE7B23C603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357696" y="2063244"/>
            <a:ext cx="21095862" cy="10922504"/>
          </a:xfrm>
          <a:solidFill>
            <a:srgbClr val="00B0F0"/>
          </a:solidFill>
        </p:spPr>
      </p:pic>
    </p:spTree>
    <p:extLst>
      <p:ext uri="{BB962C8B-B14F-4D97-AF65-F5344CB8AC3E}">
        <p14:creationId xmlns:p14="http://schemas.microsoft.com/office/powerpoint/2010/main" val="233378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F3A6AC-1AC4-4A82-32E9-3219BE57ACF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0A4569D-B952-C400-07A5-2109C75A4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54A6B385-332F-3AE9-6809-5FFF5F68D1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2075A8A5-A896-A541-1614-5F5C712B9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47361CF0-3738-71F3-C807-56A5D8F56A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312623C1-6AFF-C919-D49B-D4A43D914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2B04883A-C319-A6BD-58EC-2A3A0C3A3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C61CD1CE-755F-719C-5983-0DD00B8F3B0F}"/>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23A19214-7E97-3F5B-A1EB-194AFDAFE77C}"/>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2" name="Title 1">
            <a:extLst>
              <a:ext uri="{FF2B5EF4-FFF2-40B4-BE49-F238E27FC236}">
                <a16:creationId xmlns:a16="http://schemas.microsoft.com/office/drawing/2014/main" id="{23AC8A82-22BE-326A-7546-A12FCB9F9743}"/>
              </a:ext>
            </a:extLst>
          </p:cNvPr>
          <p:cNvSpPr>
            <a:spLocks noGrp="1"/>
          </p:cNvSpPr>
          <p:nvPr>
            <p:ph type="title"/>
          </p:nvPr>
        </p:nvSpPr>
        <p:spPr>
          <a:xfrm>
            <a:off x="6842234" y="513347"/>
            <a:ext cx="8150773" cy="850232"/>
          </a:xfrm>
          <a:solidFill>
            <a:srgbClr val="00B0F0"/>
          </a:solidFill>
        </p:spPr>
        <p:txBody>
          <a:bodyPr anchor="b">
            <a:normAutofit/>
          </a:bodyPr>
          <a:lstStyle/>
          <a:p>
            <a:pPr algn="ctr"/>
            <a:r>
              <a:rPr lang="en-US" sz="4400" dirty="0">
                <a:latin typeface="Times New Roman" panose="02020603050405020304" pitchFamily="18" charset="0"/>
                <a:cs typeface="Times New Roman" panose="02020603050405020304" pitchFamily="18" charset="0"/>
              </a:rPr>
              <a:t>M</a:t>
            </a:r>
            <a:r>
              <a:rPr lang="en-IN" sz="4400" dirty="0">
                <a:latin typeface="Times New Roman" panose="02020603050405020304" pitchFamily="18" charset="0"/>
                <a:cs typeface="Times New Roman" panose="02020603050405020304" pitchFamily="18" charset="0"/>
              </a:rPr>
              <a:t>CQ</a:t>
            </a:r>
          </a:p>
        </p:txBody>
      </p:sp>
      <p:sp>
        <p:nvSpPr>
          <p:cNvPr id="3" name="Content Placeholder 2">
            <a:extLst>
              <a:ext uri="{FF2B5EF4-FFF2-40B4-BE49-F238E27FC236}">
                <a16:creationId xmlns:a16="http://schemas.microsoft.com/office/drawing/2014/main" id="{6FA7835D-09D0-10BB-1881-794CC4FC64FE}"/>
              </a:ext>
            </a:extLst>
          </p:cNvPr>
          <p:cNvSpPr>
            <a:spLocks noGrp="1"/>
          </p:cNvSpPr>
          <p:nvPr>
            <p:ph idx="1"/>
          </p:nvPr>
        </p:nvSpPr>
        <p:spPr>
          <a:xfrm>
            <a:off x="2694625" y="2113577"/>
            <a:ext cx="19449758" cy="10230823"/>
          </a:xfrm>
          <a:noFill/>
          <a:ln>
            <a:solidFill>
              <a:schemeClr val="tx1"/>
            </a:solidFill>
          </a:ln>
        </p:spPr>
        <p:txBody>
          <a:bodyPr anchor="ctr">
            <a:normAutofit fontScale="55000" lnSpcReduction="20000"/>
          </a:bodyPr>
          <a:lstStyle/>
          <a:p>
            <a:pPr marL="0" indent="0">
              <a:buNone/>
            </a:pPr>
            <a:endParaRPr lang="en-IN" sz="2800" dirty="0"/>
          </a:p>
          <a:p>
            <a:pPr marL="0" indent="0">
              <a:buNone/>
            </a:pPr>
            <a:r>
              <a:rPr lang="en-IN" sz="6000" b="1" dirty="0">
                <a:latin typeface="Times New Roman" panose="02020603050405020304" pitchFamily="18" charset="0"/>
                <a:cs typeface="Times New Roman" panose="02020603050405020304" pitchFamily="18" charset="0"/>
              </a:rPr>
              <a:t>MCQ I</a:t>
            </a:r>
          </a:p>
          <a:p>
            <a:pPr marL="0" indent="0">
              <a:buNone/>
            </a:pPr>
            <a:r>
              <a:rPr lang="en-IN" sz="6000" dirty="0">
                <a:latin typeface="Times New Roman" panose="02020603050405020304" pitchFamily="18" charset="0"/>
                <a:cs typeface="Times New Roman" panose="02020603050405020304" pitchFamily="18" charset="0"/>
              </a:rPr>
              <a:t> </a:t>
            </a:r>
            <a:r>
              <a:rPr lang="en-IN" sz="5100" dirty="0">
                <a:latin typeface="Times New Roman" panose="02020603050405020304" pitchFamily="18" charset="0"/>
                <a:cs typeface="Times New Roman" panose="02020603050405020304" pitchFamily="18" charset="0"/>
              </a:rPr>
              <a:t>A Person in the Red Spectrum of Mental Health has the following features:</a:t>
            </a:r>
          </a:p>
          <a:p>
            <a:pPr marL="0" indent="0">
              <a:buNone/>
            </a:pPr>
            <a:r>
              <a:rPr lang="en-IN" sz="5100" dirty="0">
                <a:latin typeface="Times New Roman" panose="02020603050405020304" pitchFamily="18" charset="0"/>
                <a:cs typeface="Times New Roman" panose="02020603050405020304" pitchFamily="18" charset="0"/>
              </a:rPr>
              <a:t>1.Worries all the time</a:t>
            </a:r>
          </a:p>
          <a:p>
            <a:pPr marL="0" indent="0">
              <a:buNone/>
            </a:pPr>
            <a:r>
              <a:rPr lang="en-IN" sz="5100" dirty="0">
                <a:latin typeface="Times New Roman" panose="02020603050405020304" pitchFamily="18" charset="0"/>
                <a:cs typeface="Times New Roman" panose="02020603050405020304" pitchFamily="18" charset="0"/>
              </a:rPr>
              <a:t>2. Has Anxiety or Depression</a:t>
            </a:r>
          </a:p>
          <a:p>
            <a:pPr marL="0" indent="0">
              <a:buNone/>
            </a:pPr>
            <a:r>
              <a:rPr lang="en-IN" sz="5100" dirty="0">
                <a:latin typeface="Times New Roman" panose="02020603050405020304" pitchFamily="18" charset="0"/>
                <a:cs typeface="Times New Roman" panose="02020603050405020304" pitchFamily="18" charset="0"/>
              </a:rPr>
              <a:t>3. Needs Emergency Attention and help</a:t>
            </a:r>
          </a:p>
          <a:p>
            <a:pPr marL="0" indent="0">
              <a:buNone/>
            </a:pPr>
            <a:r>
              <a:rPr lang="en-IN" sz="5100" dirty="0">
                <a:latin typeface="Times New Roman" panose="02020603050405020304" pitchFamily="18" charset="0"/>
                <a:cs typeface="Times New Roman" panose="02020603050405020304" pitchFamily="18" charset="0"/>
              </a:rPr>
              <a:t>4. All of the above.</a:t>
            </a:r>
          </a:p>
          <a:p>
            <a:pPr marL="0" indent="0">
              <a:buNone/>
            </a:pPr>
            <a:endParaRPr lang="en-IN" sz="5100" dirty="0">
              <a:latin typeface="Times New Roman" panose="02020603050405020304" pitchFamily="18" charset="0"/>
              <a:cs typeface="Times New Roman" panose="02020603050405020304" pitchFamily="18" charset="0"/>
            </a:endParaRPr>
          </a:p>
          <a:p>
            <a:pPr marL="0" indent="0">
              <a:buNone/>
            </a:pPr>
            <a:r>
              <a:rPr lang="en-IN" sz="5100" b="1" dirty="0">
                <a:latin typeface="Times New Roman" panose="02020603050405020304" pitchFamily="18" charset="0"/>
                <a:cs typeface="Times New Roman" panose="02020603050405020304" pitchFamily="18" charset="0"/>
              </a:rPr>
              <a:t>MCQ2</a:t>
            </a:r>
          </a:p>
          <a:p>
            <a:pPr marL="0" indent="0">
              <a:buNone/>
            </a:pPr>
            <a:r>
              <a:rPr lang="en-IN" sz="5100" dirty="0">
                <a:latin typeface="Times New Roman" panose="02020603050405020304" pitchFamily="18" charset="0"/>
                <a:cs typeface="Times New Roman" panose="02020603050405020304" pitchFamily="18" charset="0"/>
              </a:rPr>
              <a:t>The Major features of Depression are: (any two)</a:t>
            </a:r>
          </a:p>
          <a:p>
            <a:pPr marL="514350" indent="-514350">
              <a:buAutoNum type="arabicPeriod"/>
            </a:pPr>
            <a:r>
              <a:rPr lang="en-IN" sz="5100" dirty="0">
                <a:latin typeface="Times New Roman" panose="02020603050405020304" pitchFamily="18" charset="0"/>
                <a:cs typeface="Times New Roman" panose="02020603050405020304" pitchFamily="18" charset="0"/>
              </a:rPr>
              <a:t>Loss of interest in previously pleasurable activities.</a:t>
            </a:r>
          </a:p>
          <a:p>
            <a:pPr marL="514350" indent="-514350">
              <a:buAutoNum type="arabicPeriod"/>
            </a:pPr>
            <a:r>
              <a:rPr lang="en-IN" sz="5100" dirty="0">
                <a:latin typeface="Times New Roman" panose="02020603050405020304" pitchFamily="18" charset="0"/>
                <a:cs typeface="Times New Roman" panose="02020603050405020304" pitchFamily="18" charset="0"/>
              </a:rPr>
              <a:t>Feeling of extreme sadness on most of the days.</a:t>
            </a:r>
          </a:p>
          <a:p>
            <a:pPr marL="514350" indent="-514350">
              <a:buAutoNum type="arabicPeriod"/>
            </a:pPr>
            <a:r>
              <a:rPr lang="en-IN" sz="5100" dirty="0">
                <a:latin typeface="Times New Roman" panose="02020603050405020304" pitchFamily="18" charset="0"/>
                <a:cs typeface="Times New Roman" panose="02020603050405020304" pitchFamily="18" charset="0"/>
              </a:rPr>
              <a:t>Feeling elated and happy</a:t>
            </a:r>
          </a:p>
          <a:p>
            <a:pPr marL="514350" indent="-514350">
              <a:buAutoNum type="arabicPeriod"/>
            </a:pPr>
            <a:r>
              <a:rPr lang="en-IN" sz="5100" dirty="0">
                <a:latin typeface="Times New Roman" panose="02020603050405020304" pitchFamily="18" charset="0"/>
                <a:cs typeface="Times New Roman" panose="02020603050405020304" pitchFamily="18" charset="0"/>
              </a:rPr>
              <a:t>Having good relationships.</a:t>
            </a:r>
          </a:p>
          <a:p>
            <a:pPr marL="514350" indent="-514350">
              <a:buAutoNum type="arabicPeriod"/>
            </a:pPr>
            <a:endParaRPr lang="en-IN" sz="5100" dirty="0">
              <a:latin typeface="Times New Roman" panose="02020603050405020304" pitchFamily="18" charset="0"/>
              <a:cs typeface="Times New Roman" panose="02020603050405020304" pitchFamily="18" charset="0"/>
            </a:endParaRPr>
          </a:p>
          <a:p>
            <a:pPr marL="0" indent="0">
              <a:buNone/>
            </a:pPr>
            <a:r>
              <a:rPr lang="en-IN" sz="5100" b="1" dirty="0">
                <a:latin typeface="Times New Roman" panose="02020603050405020304" pitchFamily="18" charset="0"/>
                <a:cs typeface="Times New Roman" panose="02020603050405020304" pitchFamily="18" charset="0"/>
              </a:rPr>
              <a:t>MCQ 3 Answer True or False:</a:t>
            </a:r>
          </a:p>
          <a:p>
            <a:pPr marL="514350" indent="-514350">
              <a:buAutoNum type="arabicPeriod"/>
            </a:pPr>
            <a:r>
              <a:rPr lang="en-IN" sz="5100" dirty="0">
                <a:latin typeface="Times New Roman" panose="02020603050405020304" pitchFamily="18" charset="0"/>
                <a:cs typeface="Times New Roman" panose="02020603050405020304" pitchFamily="18" charset="0"/>
              </a:rPr>
              <a:t>It can be dangerous to talk about suicide and its plans to a person who is depressed and giving cues about suicidal ideation. T/F</a:t>
            </a:r>
          </a:p>
          <a:p>
            <a:pPr marL="514350" indent="-514350">
              <a:buAutoNum type="arabicPeriod"/>
            </a:pPr>
            <a:r>
              <a:rPr lang="en-IN" sz="5100" dirty="0">
                <a:latin typeface="Times New Roman" panose="02020603050405020304" pitchFamily="18" charset="0"/>
                <a:cs typeface="Times New Roman" panose="02020603050405020304" pitchFamily="18" charset="0"/>
              </a:rPr>
              <a:t>It is better to show disbelief, and laugh away, when a friend talks about planning to self-harm or die. T/F</a:t>
            </a:r>
          </a:p>
          <a:p>
            <a:pPr marL="514350" indent="-514350">
              <a:buAutoNum type="arabicPeriod"/>
            </a:pPr>
            <a:endParaRPr lang="en-IN" sz="5100" dirty="0">
              <a:latin typeface="Times New Roman" panose="02020603050405020304" pitchFamily="18" charset="0"/>
              <a:cs typeface="Times New Roman" panose="02020603050405020304" pitchFamily="18" charset="0"/>
            </a:endParaRPr>
          </a:p>
          <a:p>
            <a:pPr marL="0" indent="0">
              <a:buNone/>
            </a:pPr>
            <a:endParaRPr lang="en-IN" sz="4000" dirty="0"/>
          </a:p>
        </p:txBody>
      </p:sp>
    </p:spTree>
    <p:extLst>
      <p:ext uri="{BB962C8B-B14F-4D97-AF65-F5344CB8AC3E}">
        <p14:creationId xmlns:p14="http://schemas.microsoft.com/office/powerpoint/2010/main" val="3817222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F24583-62D8-C5FE-951D-2483FEA89D0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7F604CE-8D03-CB96-3FFD-4FA74DF4B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00B83D74-DCBC-2F9B-6C37-6899AC29A5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9DECB391-5A8D-A95C-EE8C-2AC4FE88E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0EF85D26-126F-CC77-F85E-0537C63DA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FF0600F9-0DC3-5197-8CBF-58CC6661A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C3D3EDE5-01CE-AD31-103A-64800B795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F3E50696-95A5-8F16-2266-75DABE7EBDD6}"/>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BF9E8CAC-1A51-C860-6224-7740D93B949A}"/>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2" name="Title 1">
            <a:extLst>
              <a:ext uri="{FF2B5EF4-FFF2-40B4-BE49-F238E27FC236}">
                <a16:creationId xmlns:a16="http://schemas.microsoft.com/office/drawing/2014/main" id="{4A7D61B3-6298-E387-3016-1B5722BE9353}"/>
              </a:ext>
            </a:extLst>
          </p:cNvPr>
          <p:cNvSpPr>
            <a:spLocks noGrp="1"/>
          </p:cNvSpPr>
          <p:nvPr>
            <p:ph type="title"/>
          </p:nvPr>
        </p:nvSpPr>
        <p:spPr>
          <a:xfrm>
            <a:off x="6842234" y="513347"/>
            <a:ext cx="8150773" cy="850232"/>
          </a:xfrm>
          <a:solidFill>
            <a:srgbClr val="00B0F0"/>
          </a:solidFill>
        </p:spPr>
        <p:txBody>
          <a:bodyPr anchor="b">
            <a:normAutofit/>
          </a:bodyPr>
          <a:lstStyle/>
          <a:p>
            <a:pPr algn="ctr"/>
            <a:r>
              <a:rPr lang="en-US" sz="4400" dirty="0">
                <a:latin typeface="Times New Roman" panose="02020603050405020304" pitchFamily="18" charset="0"/>
                <a:cs typeface="Times New Roman" panose="02020603050405020304" pitchFamily="18" charset="0"/>
              </a:rPr>
              <a:t>M</a:t>
            </a:r>
            <a:r>
              <a:rPr lang="en-IN" sz="4400" dirty="0">
                <a:latin typeface="Times New Roman" panose="02020603050405020304" pitchFamily="18" charset="0"/>
                <a:cs typeface="Times New Roman" panose="02020603050405020304" pitchFamily="18" charset="0"/>
              </a:rPr>
              <a:t>CQ</a:t>
            </a:r>
          </a:p>
        </p:txBody>
      </p:sp>
      <p:sp>
        <p:nvSpPr>
          <p:cNvPr id="22" name="Title 1">
            <a:extLst>
              <a:ext uri="{FF2B5EF4-FFF2-40B4-BE49-F238E27FC236}">
                <a16:creationId xmlns:a16="http://schemas.microsoft.com/office/drawing/2014/main" id="{50F68A16-30D4-FF72-2E85-C4887018D543}"/>
              </a:ext>
            </a:extLst>
          </p:cNvPr>
          <p:cNvSpPr txBox="1">
            <a:spLocks/>
          </p:cNvSpPr>
          <p:nvPr/>
        </p:nvSpPr>
        <p:spPr>
          <a:xfrm>
            <a:off x="4521200" y="482599"/>
            <a:ext cx="15443200" cy="1508901"/>
          </a:xfrm>
          <a:prstGeom prst="rect">
            <a:avLst/>
          </a:prstGeom>
          <a:solidFill>
            <a:srgbClr val="00B0F0"/>
          </a:solidFill>
        </p:spPr>
        <p:txBody>
          <a:bodyPr vert="horz" lIns="91440" tIns="45720" rIns="91440" bIns="45720" rtlCol="0" anchor="b">
            <a:norm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US" sz="4400" b="1">
                <a:latin typeface="Times New Roman" panose="02020603050405020304" pitchFamily="18" charset="0"/>
                <a:cs typeface="Times New Roman" panose="02020603050405020304" pitchFamily="18" charset="0"/>
              </a:rPr>
              <a:t>MCQ </a:t>
            </a:r>
            <a:endParaRPr lang="en-IN" sz="4400" b="1" dirty="0">
              <a:latin typeface="Times New Roman" panose="02020603050405020304" pitchFamily="18" charset="0"/>
              <a:cs typeface="Times New Roman" panose="02020603050405020304" pitchFamily="18" charset="0"/>
            </a:endParaRPr>
          </a:p>
        </p:txBody>
      </p:sp>
      <p:sp>
        <p:nvSpPr>
          <p:cNvPr id="23" name="Content Placeholder 2">
            <a:extLst>
              <a:ext uri="{FF2B5EF4-FFF2-40B4-BE49-F238E27FC236}">
                <a16:creationId xmlns:a16="http://schemas.microsoft.com/office/drawing/2014/main" id="{86905226-AAD9-2377-1E97-92E2ACF2A540}"/>
              </a:ext>
            </a:extLst>
          </p:cNvPr>
          <p:cNvSpPr txBox="1">
            <a:spLocks/>
          </p:cNvSpPr>
          <p:nvPr/>
        </p:nvSpPr>
        <p:spPr>
          <a:xfrm>
            <a:off x="2434913" y="2236889"/>
            <a:ext cx="19699502" cy="8757552"/>
          </a:xfrm>
          <a:prstGeom prst="rect">
            <a:avLst/>
          </a:prstGeom>
          <a:noFill/>
          <a:ln>
            <a:solidFill>
              <a:schemeClr val="tx1"/>
            </a:solidFill>
          </a:ln>
        </p:spPr>
        <p:txBody>
          <a:bodyPr vert="horz" lIns="91440" tIns="45720" rIns="91440" bIns="45720" rtlCol="0" anchor="ct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endParaRPr lang="en-US" sz="4800" b="1"/>
          </a:p>
          <a:p>
            <a:pPr marL="0" indent="0">
              <a:buFont typeface="Arial" panose="020B0604020202020204" pitchFamily="34" charset="0"/>
              <a:buNone/>
            </a:pPr>
            <a:r>
              <a:rPr lang="en-US" sz="3200" b="1">
                <a:latin typeface="Times New Roman" panose="02020603050405020304" pitchFamily="18" charset="0"/>
                <a:cs typeface="Times New Roman" panose="02020603050405020304" pitchFamily="18" charset="0"/>
              </a:rPr>
              <a:t>MCQ 4 MHFA covers all except</a:t>
            </a:r>
          </a:p>
          <a:p>
            <a:pPr marL="914400" indent="-914400">
              <a:buFont typeface="+mj-lt"/>
              <a:buAutoNum type="arabicPeriod"/>
            </a:pPr>
            <a:r>
              <a:rPr lang="en-US" sz="3200">
                <a:highlight>
                  <a:srgbClr val="FFFFFF"/>
                </a:highlight>
                <a:latin typeface="Times New Roman" panose="02020603050405020304" pitchFamily="18" charset="0"/>
                <a:cs typeface="Times New Roman" panose="02020603050405020304" pitchFamily="18" charset="0"/>
              </a:rPr>
              <a:t>Mental health first aid is the first and immediate assistance</a:t>
            </a:r>
          </a:p>
          <a:p>
            <a:pPr marL="914400" indent="-914400">
              <a:buFont typeface="+mj-lt"/>
              <a:buAutoNum type="arabicPeriod"/>
            </a:pPr>
            <a:r>
              <a:rPr lang="en-US" sz="3200">
                <a:highlight>
                  <a:srgbClr val="FFFFFF"/>
                </a:highlight>
                <a:latin typeface="Times New Roman" panose="02020603050405020304" pitchFamily="18" charset="0"/>
                <a:cs typeface="Times New Roman" panose="02020603050405020304" pitchFamily="18" charset="0"/>
              </a:rPr>
              <a:t>It is given till the appropriate help received or  crisis resolved.</a:t>
            </a:r>
          </a:p>
          <a:p>
            <a:pPr marL="914400" indent="-914400">
              <a:buFont typeface="+mj-lt"/>
              <a:buAutoNum type="arabicPeriod"/>
            </a:pPr>
            <a:r>
              <a:rPr lang="en-US" sz="3200">
                <a:highlight>
                  <a:srgbClr val="FFFFFF"/>
                </a:highlight>
                <a:latin typeface="Times New Roman" panose="02020603050405020304" pitchFamily="18" charset="0"/>
                <a:cs typeface="Times New Roman" panose="02020603050405020304" pitchFamily="18" charset="0"/>
              </a:rPr>
              <a:t>It is substitute of counselling or support or treatment.</a:t>
            </a:r>
          </a:p>
          <a:p>
            <a:pPr marL="0" indent="0">
              <a:buFont typeface="Arial" panose="020B0604020202020204" pitchFamily="34" charset="0"/>
              <a:buNone/>
            </a:pPr>
            <a:r>
              <a:rPr lang="en-IN" sz="3200">
                <a:latin typeface="Times New Roman" panose="02020603050405020304" pitchFamily="18" charset="0"/>
                <a:cs typeface="Times New Roman" panose="02020603050405020304" pitchFamily="18" charset="0"/>
              </a:rPr>
              <a:t>4        Help the person who is experiencing mental health issue</a:t>
            </a:r>
            <a:r>
              <a:rPr lang="en-US" sz="3200">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endParaRPr lang="en-US" sz="32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b="1">
                <a:latin typeface="Times New Roman" panose="02020603050405020304" pitchFamily="18" charset="0"/>
                <a:cs typeface="Times New Roman" panose="02020603050405020304" pitchFamily="18" charset="0"/>
              </a:rPr>
              <a:t>MCQ 5 What should not to say to depressed person</a:t>
            </a:r>
          </a:p>
          <a:p>
            <a:pPr marL="914400" indent="-914400">
              <a:buFont typeface="+mj-lt"/>
              <a:buAutoNum type="arabicPeriod"/>
            </a:pPr>
            <a:r>
              <a:rPr lang="en-US" sz="3200">
                <a:latin typeface="Times New Roman" panose="02020603050405020304" pitchFamily="18" charset="0"/>
                <a:cs typeface="Times New Roman" panose="02020603050405020304" pitchFamily="18" charset="0"/>
              </a:rPr>
              <a:t>You are not alone .</a:t>
            </a:r>
          </a:p>
          <a:p>
            <a:pPr marL="914400" indent="-914400">
              <a:buFont typeface="+mj-lt"/>
              <a:buAutoNum type="arabicPeriod"/>
            </a:pPr>
            <a:r>
              <a:rPr lang="en-US" sz="3200">
                <a:latin typeface="Times New Roman" panose="02020603050405020304" pitchFamily="18" charset="0"/>
                <a:cs typeface="Times New Roman" panose="02020603050405020304" pitchFamily="18" charset="0"/>
              </a:rPr>
              <a:t>You are important to us.</a:t>
            </a:r>
          </a:p>
          <a:p>
            <a:pPr marL="914400" indent="-914400">
              <a:buFont typeface="+mj-lt"/>
              <a:buAutoNum type="arabicPeriod"/>
            </a:pPr>
            <a:r>
              <a:rPr lang="en-US" sz="3200">
                <a:latin typeface="Times New Roman" panose="02020603050405020304" pitchFamily="18" charset="0"/>
                <a:cs typeface="Times New Roman" panose="02020603050405020304" pitchFamily="18" charset="0"/>
              </a:rPr>
              <a:t>Stop feeling sorry for yourself</a:t>
            </a:r>
          </a:p>
          <a:p>
            <a:pPr marL="914400" indent="-914400">
              <a:buFont typeface="+mj-lt"/>
              <a:buAutoNum type="arabicPeriod"/>
            </a:pPr>
            <a:r>
              <a:rPr lang="en-US" sz="3200">
                <a:latin typeface="Times New Roman" panose="02020603050405020304" pitchFamily="18" charset="0"/>
                <a:cs typeface="Times New Roman" panose="02020603050405020304" pitchFamily="18" charset="0"/>
              </a:rPr>
              <a:t>Do you want a hug</a:t>
            </a:r>
          </a:p>
          <a:p>
            <a:pPr marL="0" indent="0">
              <a:buFont typeface="Arial" panose="020B0604020202020204" pitchFamily="34" charset="0"/>
              <a:buNone/>
            </a:pPr>
            <a:endParaRPr lang="en-US" sz="4000"/>
          </a:p>
          <a:p>
            <a:pPr marL="0" indent="0">
              <a:buFont typeface="Arial" panose="020B0604020202020204" pitchFamily="34" charset="0"/>
              <a:buNone/>
            </a:pPr>
            <a:endParaRPr lang="en-IN" sz="4000" dirty="0"/>
          </a:p>
        </p:txBody>
      </p:sp>
    </p:spTree>
    <p:extLst>
      <p:ext uri="{BB962C8B-B14F-4D97-AF65-F5344CB8AC3E}">
        <p14:creationId xmlns:p14="http://schemas.microsoft.com/office/powerpoint/2010/main" val="245080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386" y="1346614"/>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20772652" y="1535868"/>
            <a:ext cx="1800000" cy="18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13" name="Picture 12">
            <a:extLst>
              <a:ext uri="{FF2B5EF4-FFF2-40B4-BE49-F238E27FC236}">
                <a16:creationId xmlns:a16="http://schemas.microsoft.com/office/drawing/2014/main" id="{B7882089-1305-FE9D-0B35-E35BF0A2D803}"/>
              </a:ext>
            </a:extLst>
          </p:cNvPr>
          <p:cNvPicPr>
            <a:picLocks noChangeAspect="1"/>
          </p:cNvPicPr>
          <p:nvPr/>
        </p:nvPicPr>
        <p:blipFill>
          <a:blip r:embed="rId4"/>
          <a:stretch>
            <a:fillRect/>
          </a:stretch>
        </p:blipFill>
        <p:spPr>
          <a:xfrm>
            <a:off x="3344779" y="2208073"/>
            <a:ext cx="17427874" cy="9453294"/>
          </a:xfrm>
          <a:prstGeom prst="rect">
            <a:avLst/>
          </a:prstGeom>
        </p:spPr>
      </p:pic>
    </p:spTree>
    <p:extLst>
      <p:ext uri="{BB962C8B-B14F-4D97-AF65-F5344CB8AC3E}">
        <p14:creationId xmlns:p14="http://schemas.microsoft.com/office/powerpoint/2010/main" val="1505130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09BFFA-1462-A159-11C1-495366972D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36C0DE-F693-D94A-95D7-43ACC49C1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4B803C6B-ADA1-E216-400E-2FA884C51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2BDDBCAD-76C0-69F3-9A8A-367113878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280C7116-2E84-C7DB-46DB-1DC94D0430C8}"/>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11" name="Title 10">
            <a:extLst>
              <a:ext uri="{FF2B5EF4-FFF2-40B4-BE49-F238E27FC236}">
                <a16:creationId xmlns:a16="http://schemas.microsoft.com/office/drawing/2014/main" id="{CE12BBAE-7D4F-2E2E-8EFB-D2720B928E2A}"/>
              </a:ext>
            </a:extLst>
          </p:cNvPr>
          <p:cNvSpPr>
            <a:spLocks noGrp="1"/>
          </p:cNvSpPr>
          <p:nvPr>
            <p:ph type="ctrTitle"/>
          </p:nvPr>
        </p:nvSpPr>
        <p:spPr/>
        <p:txBody>
          <a:bodyPr>
            <a:normAutofit/>
          </a:bodyPr>
          <a:lstStyle/>
          <a:p>
            <a:r>
              <a:rPr lang="en-IN" sz="16000" b="1" dirty="0">
                <a:latin typeface="Times New Roman" panose="02020603050405020304" pitchFamily="18" charset="0"/>
                <a:cs typeface="Times New Roman" panose="02020603050405020304" pitchFamily="18" charset="0"/>
              </a:rPr>
              <a:t>T –Teach Module</a:t>
            </a:r>
            <a:endParaRPr lang="en-IN" sz="16000" dirty="0"/>
          </a:p>
        </p:txBody>
      </p:sp>
      <p:sp>
        <p:nvSpPr>
          <p:cNvPr id="15" name="Subtitle 14">
            <a:extLst>
              <a:ext uri="{FF2B5EF4-FFF2-40B4-BE49-F238E27FC236}">
                <a16:creationId xmlns:a16="http://schemas.microsoft.com/office/drawing/2014/main" id="{6E9E7F5A-7C82-34B1-D35A-A222E21C6A1E}"/>
              </a:ext>
            </a:extLst>
          </p:cNvPr>
          <p:cNvSpPr>
            <a:spLocks noGrp="1"/>
          </p:cNvSpPr>
          <p:nvPr>
            <p:ph type="subTitle" idx="1"/>
          </p:nvPr>
        </p:nvSpPr>
        <p:spPr/>
        <p:txBody>
          <a:bodyPr/>
          <a:lstStyle/>
          <a:p>
            <a:pPr algn="l"/>
            <a:r>
              <a:rPr lang="en-IN" b="1" dirty="0">
                <a:latin typeface="Times New Roman" panose="02020603050405020304" pitchFamily="18" charset="0"/>
                <a:cs typeface="Times New Roman" panose="02020603050405020304" pitchFamily="18" charset="0"/>
              </a:rPr>
              <a:t>Dr Shubhada </a:t>
            </a:r>
            <a:r>
              <a:rPr lang="en-IN" b="1" dirty="0" err="1">
                <a:latin typeface="Times New Roman" panose="02020603050405020304" pitchFamily="18" charset="0"/>
                <a:cs typeface="Times New Roman" panose="02020603050405020304" pitchFamily="18" charset="0"/>
              </a:rPr>
              <a:t>Khirwadkar</a:t>
            </a:r>
            <a:r>
              <a:rPr lang="en-IN" b="1" dirty="0">
                <a:latin typeface="Times New Roman" panose="02020603050405020304" pitchFamily="18" charset="0"/>
                <a:cs typeface="Times New Roman" panose="02020603050405020304" pitchFamily="18" charset="0"/>
              </a:rPr>
              <a:t>  (National Convenor)</a:t>
            </a:r>
          </a:p>
          <a:p>
            <a:pPr algn="l"/>
            <a:r>
              <a:rPr lang="en-IN" b="1" dirty="0">
                <a:latin typeface="Times New Roman" panose="02020603050405020304" pitchFamily="18" charset="0"/>
                <a:cs typeface="Times New Roman" panose="02020603050405020304" pitchFamily="18" charset="0"/>
              </a:rPr>
              <a:t>Dr Swati Ghate (Academic editor)</a:t>
            </a:r>
          </a:p>
          <a:p>
            <a:pPr algn="l"/>
            <a:r>
              <a:rPr lang="en-IN" b="1" dirty="0">
                <a:latin typeface="Times New Roman" panose="02020603050405020304" pitchFamily="18" charset="0"/>
                <a:cs typeface="Times New Roman" panose="02020603050405020304" pitchFamily="18" charset="0"/>
              </a:rPr>
              <a:t>Dr Nishikant Kotwal  (National Co-ordinator)</a:t>
            </a:r>
          </a:p>
          <a:p>
            <a:endParaRPr lang="en-IN" dirty="0"/>
          </a:p>
        </p:txBody>
      </p:sp>
      <p:pic>
        <p:nvPicPr>
          <p:cNvPr id="2" name="Picture 1" descr="Pedicriticon Pune 2023">
            <a:extLst>
              <a:ext uri="{FF2B5EF4-FFF2-40B4-BE49-F238E27FC236}">
                <a16:creationId xmlns:a16="http://schemas.microsoft.com/office/drawing/2014/main" id="{0DBA4ED1-E8DB-AE94-61F2-DF7FF0B30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E0B696C8-B72A-1280-2DC1-9AEBBEB60849}"/>
              </a:ext>
            </a:extLst>
          </p:cNvPr>
          <p:cNvPicPr>
            <a:picLocks noChangeAspect="1"/>
          </p:cNvPicPr>
          <p:nvPr/>
        </p:nvPicPr>
        <p:blipFill>
          <a:blip r:embed="rId3"/>
          <a:stretch>
            <a:fillRect/>
          </a:stretch>
        </p:blipFill>
        <p:spPr>
          <a:xfrm>
            <a:off x="21038828" y="1400400"/>
            <a:ext cx="1800000" cy="1800000"/>
          </a:xfrm>
          <a:prstGeom prst="rect">
            <a:avLst/>
          </a:prstGeom>
        </p:spPr>
      </p:pic>
    </p:spTree>
    <p:extLst>
      <p:ext uri="{BB962C8B-B14F-4D97-AF65-F5344CB8AC3E}">
        <p14:creationId xmlns:p14="http://schemas.microsoft.com/office/powerpoint/2010/main" val="266951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3706E0-DBDF-D6FC-B234-AB34C76D02C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913A3A-FD3E-FF0F-7F17-5F662CB8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91E326B6-F38E-06FE-36E1-4ABC678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151C1F6E-F97E-19A3-0483-014C4C05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5112A62D-F1C6-85DE-350A-CA2566EE7A06}"/>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2" name="Picture 1" descr="Pedicriticon Pune 2023">
            <a:extLst>
              <a:ext uri="{FF2B5EF4-FFF2-40B4-BE49-F238E27FC236}">
                <a16:creationId xmlns:a16="http://schemas.microsoft.com/office/drawing/2014/main" id="{BFDBC12A-EC27-5772-16F2-DC98B9049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6520FED7-992F-1456-C169-D5ECF5421120}"/>
              </a:ext>
            </a:extLst>
          </p:cNvPr>
          <p:cNvPicPr>
            <a:picLocks noChangeAspect="1"/>
          </p:cNvPicPr>
          <p:nvPr/>
        </p:nvPicPr>
        <p:blipFill>
          <a:blip r:embed="rId3"/>
          <a:stretch>
            <a:fillRect/>
          </a:stretch>
        </p:blipFill>
        <p:spPr>
          <a:xfrm>
            <a:off x="21038828" y="1400400"/>
            <a:ext cx="1800000" cy="1800000"/>
          </a:xfrm>
          <a:prstGeom prst="rect">
            <a:avLst/>
          </a:prstGeom>
        </p:spPr>
      </p:pic>
      <p:sp>
        <p:nvSpPr>
          <p:cNvPr id="5" name="Title 4">
            <a:extLst>
              <a:ext uri="{FF2B5EF4-FFF2-40B4-BE49-F238E27FC236}">
                <a16:creationId xmlns:a16="http://schemas.microsoft.com/office/drawing/2014/main" id="{BAFAD4CA-F2C6-B596-6CF5-B10E1593D401}"/>
              </a:ext>
            </a:extLst>
          </p:cNvPr>
          <p:cNvSpPr>
            <a:spLocks noGrp="1"/>
          </p:cNvSpPr>
          <p:nvPr>
            <p:ph type="ctrTitle"/>
          </p:nvPr>
        </p:nvSpPr>
        <p:spPr>
          <a:xfrm>
            <a:off x="3044600" y="1216185"/>
            <a:ext cx="18288000" cy="1984214"/>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8800" b="1" dirty="0">
                <a:latin typeface="Times New Roman" panose="02020603050405020304" pitchFamily="18" charset="0"/>
                <a:cs typeface="Times New Roman" panose="02020603050405020304" pitchFamily="18" charset="0"/>
              </a:rPr>
              <a:t>Topics &amp;Contributors</a:t>
            </a:r>
            <a:endParaRPr lang="en-IN" sz="8800" dirty="0"/>
          </a:p>
        </p:txBody>
      </p:sp>
      <p:sp>
        <p:nvSpPr>
          <p:cNvPr id="8" name="Subtitle 7">
            <a:extLst>
              <a:ext uri="{FF2B5EF4-FFF2-40B4-BE49-F238E27FC236}">
                <a16:creationId xmlns:a16="http://schemas.microsoft.com/office/drawing/2014/main" id="{876F584A-2043-6BDF-D1B4-C8B42FFFFE00}"/>
              </a:ext>
            </a:extLst>
          </p:cNvPr>
          <p:cNvSpPr>
            <a:spLocks noGrp="1"/>
          </p:cNvSpPr>
          <p:nvPr>
            <p:ph type="subTitle" idx="1"/>
          </p:nvPr>
        </p:nvSpPr>
        <p:spPr>
          <a:xfrm>
            <a:off x="2032002" y="3796915"/>
            <a:ext cx="20511248" cy="8487646"/>
          </a:xfrm>
        </p:spPr>
        <p:txBody>
          <a:bodyPr>
            <a:noAutofit/>
          </a:bodyPr>
          <a:lstStyle/>
          <a:p>
            <a:pPr marL="914400" indent="-914400" algn="l">
              <a:lnSpc>
                <a:spcPct val="150000"/>
              </a:lnSpc>
              <a:buFont typeface="+mj-lt"/>
              <a:buAutoNum type="arabicPeriod"/>
              <a:defRPr/>
            </a:pPr>
            <a:r>
              <a:rPr lang="en-IN" sz="4000" b="1" dirty="0">
                <a:solidFill>
                  <a:srgbClr val="222222"/>
                </a:solidFill>
                <a:latin typeface="Times New Roman" panose="02020603050405020304" pitchFamily="18" charset="0"/>
                <a:cs typeface="Times New Roman" panose="02020603050405020304" pitchFamily="18" charset="0"/>
              </a:rPr>
              <a:t>Understanding Adolescent Behaviour: </a:t>
            </a:r>
            <a:r>
              <a:rPr lang="en-IN" sz="4000" b="1" dirty="0">
                <a:solidFill>
                  <a:srgbClr val="7030A0"/>
                </a:solidFill>
                <a:latin typeface="Times New Roman" panose="02020603050405020304" pitchFamily="18" charset="0"/>
                <a:cs typeface="Times New Roman" panose="02020603050405020304" pitchFamily="18" charset="0"/>
              </a:rPr>
              <a:t>Dr Swati Ghate, Dr Poonam Bhatia</a:t>
            </a:r>
          </a:p>
          <a:p>
            <a:pPr marL="914400" indent="-914400" algn="l">
              <a:lnSpc>
                <a:spcPct val="150000"/>
              </a:lnSpc>
              <a:buFont typeface="+mj-lt"/>
              <a:buAutoNum type="arabicPeriod"/>
              <a:defRPr/>
            </a:pPr>
            <a:r>
              <a:rPr lang="en-IN" sz="4000" b="1" dirty="0">
                <a:solidFill>
                  <a:srgbClr val="222222"/>
                </a:solidFill>
                <a:latin typeface="Times New Roman" panose="02020603050405020304" pitchFamily="18" charset="0"/>
                <a:cs typeface="Times New Roman" panose="02020603050405020304" pitchFamily="18" charset="0"/>
              </a:rPr>
              <a:t>Handling Teens with  problematic behaviour: </a:t>
            </a:r>
            <a:r>
              <a:rPr lang="en-IN" sz="4000" b="1" dirty="0">
                <a:solidFill>
                  <a:srgbClr val="7030A0"/>
                </a:solidFill>
                <a:latin typeface="Times New Roman" panose="02020603050405020304" pitchFamily="18" charset="0"/>
                <a:cs typeface="Times New Roman" panose="02020603050405020304" pitchFamily="18" charset="0"/>
              </a:rPr>
              <a:t>Dr Sushma Desai, Dr </a:t>
            </a:r>
            <a:r>
              <a:rPr lang="en-IN" sz="4000" b="1" dirty="0" err="1">
                <a:solidFill>
                  <a:srgbClr val="7030A0"/>
                </a:solidFill>
                <a:latin typeface="Times New Roman" panose="02020603050405020304" pitchFamily="18" charset="0"/>
                <a:cs typeface="Times New Roman" panose="02020603050405020304" pitchFamily="18" charset="0"/>
              </a:rPr>
              <a:t>Ashim</a:t>
            </a:r>
            <a:r>
              <a:rPr lang="en-IN" sz="4000" b="1" dirty="0">
                <a:solidFill>
                  <a:srgbClr val="7030A0"/>
                </a:solidFill>
                <a:latin typeface="Times New Roman" panose="02020603050405020304" pitchFamily="18" charset="0"/>
                <a:cs typeface="Times New Roman" panose="02020603050405020304" pitchFamily="18" charset="0"/>
              </a:rPr>
              <a:t> Ghosh</a:t>
            </a:r>
          </a:p>
          <a:p>
            <a:pPr marL="914400" indent="-914400" algn="l">
              <a:lnSpc>
                <a:spcPct val="150000"/>
              </a:lnSpc>
              <a:buFont typeface="+mj-lt"/>
              <a:buAutoNum type="arabicPeriod"/>
              <a:defRPr/>
            </a:pPr>
            <a:r>
              <a:rPr lang="en-IN" sz="4000" b="1" dirty="0">
                <a:solidFill>
                  <a:srgbClr val="222222"/>
                </a:solidFill>
                <a:latin typeface="Times New Roman" panose="02020603050405020304" pitchFamily="18" charset="0"/>
                <a:cs typeface="Times New Roman" panose="02020603050405020304" pitchFamily="18" charset="0"/>
              </a:rPr>
              <a:t>Dealing with silently suffering Teens(Mental Health Concerns): </a:t>
            </a:r>
            <a:r>
              <a:rPr lang="en-IN" sz="4000" b="1" dirty="0">
                <a:solidFill>
                  <a:srgbClr val="7030A0"/>
                </a:solidFill>
                <a:latin typeface="Times New Roman" panose="02020603050405020304" pitchFamily="18" charset="0"/>
                <a:cs typeface="Times New Roman" panose="02020603050405020304" pitchFamily="18" charset="0"/>
              </a:rPr>
              <a:t>Dr Sunita Manchanda, Dr Geeta Bansal</a:t>
            </a:r>
          </a:p>
          <a:p>
            <a:pPr marL="914400" indent="-914400" algn="l">
              <a:lnSpc>
                <a:spcPct val="150000"/>
              </a:lnSpc>
              <a:buFont typeface="+mj-lt"/>
              <a:buAutoNum type="arabicPeriod"/>
              <a:defRPr/>
            </a:pPr>
            <a:r>
              <a:rPr lang="en-IN" sz="4000" b="1" dirty="0">
                <a:solidFill>
                  <a:srgbClr val="222222"/>
                </a:solidFill>
                <a:latin typeface="Times New Roman" panose="02020603050405020304" pitchFamily="18" charset="0"/>
                <a:cs typeface="Times New Roman" panose="02020603050405020304" pitchFamily="18" charset="0"/>
              </a:rPr>
              <a:t>Dealing with disorders of Learning: </a:t>
            </a:r>
            <a:r>
              <a:rPr lang="en-IN" sz="4000" b="1" dirty="0">
                <a:solidFill>
                  <a:srgbClr val="7030A0"/>
                </a:solidFill>
                <a:latin typeface="Times New Roman" panose="02020603050405020304" pitchFamily="18" charset="0"/>
                <a:cs typeface="Times New Roman" panose="02020603050405020304" pitchFamily="18" charset="0"/>
              </a:rPr>
              <a:t>Dr Newton Luiz, Dr Chitra Sankar</a:t>
            </a:r>
          </a:p>
          <a:p>
            <a:pPr marL="914400" indent="-914400" algn="l">
              <a:lnSpc>
                <a:spcPct val="150000"/>
              </a:lnSpc>
              <a:buFont typeface="+mj-lt"/>
              <a:buAutoNum type="arabicPeriod"/>
              <a:defRPr/>
            </a:pPr>
            <a:r>
              <a:rPr lang="en-IN" sz="4000" b="1" dirty="0">
                <a:solidFill>
                  <a:prstClr val="black"/>
                </a:solidFill>
                <a:latin typeface="Times New Roman" panose="02020603050405020304" pitchFamily="18" charset="0"/>
                <a:cs typeface="Times New Roman" panose="02020603050405020304" pitchFamily="18" charset="0"/>
              </a:rPr>
              <a:t>The good and the bad about  Media: </a:t>
            </a:r>
            <a:r>
              <a:rPr lang="en-IN" sz="4000" b="1" dirty="0">
                <a:solidFill>
                  <a:srgbClr val="7030A0"/>
                </a:solidFill>
                <a:latin typeface="Times New Roman" panose="02020603050405020304" pitchFamily="18" charset="0"/>
                <a:cs typeface="Times New Roman" panose="02020603050405020304" pitchFamily="18" charset="0"/>
              </a:rPr>
              <a:t>Dr Geeta Patil, Dr Prashant </a:t>
            </a:r>
            <a:r>
              <a:rPr lang="en-IN" sz="4000" b="1" dirty="0" err="1">
                <a:solidFill>
                  <a:srgbClr val="7030A0"/>
                </a:solidFill>
                <a:latin typeface="Times New Roman" panose="02020603050405020304" pitchFamily="18" charset="0"/>
                <a:cs typeface="Times New Roman" panose="02020603050405020304" pitchFamily="18" charset="0"/>
              </a:rPr>
              <a:t>Karia</a:t>
            </a:r>
            <a:endParaRPr lang="en-US" sz="4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845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CBB67F-CA9F-2260-7E3F-3D23B418242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12CAEB-CA66-8D6B-F41A-51F32A758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333AFE30-5D2B-C2FB-BFB3-43E2BD2E5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D74BF12E-DB0F-D132-030C-6F11E189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5FB2D1D2-6762-80B6-5198-1A3792FD998F}"/>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2" name="Picture 1" descr="Pedicriticon Pune 2023">
            <a:extLst>
              <a:ext uri="{FF2B5EF4-FFF2-40B4-BE49-F238E27FC236}">
                <a16:creationId xmlns:a16="http://schemas.microsoft.com/office/drawing/2014/main" id="{A764A439-6636-C8EB-45A6-31C0F916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5B50ECB3-CE7C-3615-B22E-CA41E36B485A}"/>
              </a:ext>
            </a:extLst>
          </p:cNvPr>
          <p:cNvPicPr>
            <a:picLocks noChangeAspect="1"/>
          </p:cNvPicPr>
          <p:nvPr/>
        </p:nvPicPr>
        <p:blipFill>
          <a:blip r:embed="rId3"/>
          <a:stretch>
            <a:fillRect/>
          </a:stretch>
        </p:blipFill>
        <p:spPr>
          <a:xfrm>
            <a:off x="21038828" y="1400400"/>
            <a:ext cx="1800000" cy="1800000"/>
          </a:xfrm>
          <a:prstGeom prst="rect">
            <a:avLst/>
          </a:prstGeom>
        </p:spPr>
      </p:pic>
      <p:sp>
        <p:nvSpPr>
          <p:cNvPr id="8" name="Subtitle 7">
            <a:extLst>
              <a:ext uri="{FF2B5EF4-FFF2-40B4-BE49-F238E27FC236}">
                <a16:creationId xmlns:a16="http://schemas.microsoft.com/office/drawing/2014/main" id="{CF15E11A-0640-0D1B-E5F9-A7C5A446DA5F}"/>
              </a:ext>
            </a:extLst>
          </p:cNvPr>
          <p:cNvSpPr>
            <a:spLocks noGrp="1"/>
          </p:cNvSpPr>
          <p:nvPr>
            <p:ph type="subTitle" idx="1"/>
          </p:nvPr>
        </p:nvSpPr>
        <p:spPr>
          <a:xfrm>
            <a:off x="2008094" y="3717909"/>
            <a:ext cx="19686496" cy="8727202"/>
          </a:xfrm>
        </p:spPr>
        <p:txBody>
          <a:bodyPr>
            <a:normAutofit/>
          </a:bodyPr>
          <a:lstStyle/>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Substance</a:t>
            </a:r>
            <a:r>
              <a:rPr lang="en-US" sz="4000" b="1"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abuse - What teachers should know</a:t>
            </a:r>
            <a:r>
              <a:rPr lang="en-US" sz="4000" b="1"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spc="-4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Dr Chitra </a:t>
            </a:r>
            <a:r>
              <a:rPr lang="en-US" sz="4000" b="1" spc="-4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Dinakar</a:t>
            </a:r>
            <a:r>
              <a:rPr lang="en-US" sz="4000" b="1" spc="-4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Dr Shilpa C</a:t>
            </a: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Understanding Teen Sexuality: </a:t>
            </a: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Dr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Himabindu</a:t>
            </a: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Singh, Dr Sushma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Kirtani</a:t>
            </a:r>
            <a:endPar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cs typeface="Times New Roman" panose="02020603050405020304" pitchFamily="18" charset="0"/>
              </a:rPr>
              <a:t>Positive discipline</a:t>
            </a:r>
            <a:r>
              <a:rPr lang="en-US" sz="4000" b="1" dirty="0">
                <a:solidFill>
                  <a:srgbClr val="7030A0"/>
                </a:solidFill>
                <a:latin typeface="Times New Roman" panose="02020603050405020304" pitchFamily="18" charset="0"/>
                <a:cs typeface="Times New Roman" panose="02020603050405020304" pitchFamily="18" charset="0"/>
              </a:rPr>
              <a:t>: Dr Shubhada </a:t>
            </a:r>
            <a:r>
              <a:rPr lang="en-US" sz="4000" b="1" dirty="0" err="1">
                <a:solidFill>
                  <a:srgbClr val="7030A0"/>
                </a:solidFill>
                <a:latin typeface="Times New Roman" panose="02020603050405020304" pitchFamily="18" charset="0"/>
                <a:cs typeface="Times New Roman" panose="02020603050405020304" pitchFamily="18" charset="0"/>
              </a:rPr>
              <a:t>Khirwadkar</a:t>
            </a:r>
            <a:r>
              <a:rPr lang="en-US" sz="4000" b="1" dirty="0">
                <a:solidFill>
                  <a:srgbClr val="7030A0"/>
                </a:solidFill>
                <a:latin typeface="Times New Roman" panose="02020603050405020304" pitchFamily="18" charset="0"/>
                <a:cs typeface="Times New Roman" panose="02020603050405020304" pitchFamily="18" charset="0"/>
              </a:rPr>
              <a:t>, Dr Kalyani Patra</a:t>
            </a: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cs typeface="Times New Roman" panose="02020603050405020304" pitchFamily="18" charset="0"/>
              </a:rPr>
              <a:t>Promote Healthy Life Style: </a:t>
            </a:r>
            <a:r>
              <a:rPr lang="en-US" sz="4000" b="1" dirty="0">
                <a:solidFill>
                  <a:srgbClr val="7030A0"/>
                </a:solidFill>
                <a:latin typeface="Times New Roman" panose="02020603050405020304" pitchFamily="18" charset="0"/>
                <a:cs typeface="Times New Roman" panose="02020603050405020304" pitchFamily="18" charset="0"/>
              </a:rPr>
              <a:t>Dr </a:t>
            </a:r>
            <a:r>
              <a:rPr lang="en-US" sz="4000" b="1" dirty="0" err="1">
                <a:solidFill>
                  <a:srgbClr val="7030A0"/>
                </a:solidFill>
                <a:latin typeface="Times New Roman" panose="02020603050405020304" pitchFamily="18" charset="0"/>
                <a:cs typeface="Times New Roman" panose="02020603050405020304" pitchFamily="18" charset="0"/>
              </a:rPr>
              <a:t>Shamik</a:t>
            </a:r>
            <a:r>
              <a:rPr lang="en-US" sz="4000" b="1" dirty="0">
                <a:solidFill>
                  <a:srgbClr val="7030A0"/>
                </a:solidFill>
                <a:latin typeface="Times New Roman" panose="02020603050405020304" pitchFamily="18" charset="0"/>
                <a:cs typeface="Times New Roman" panose="02020603050405020304" pitchFamily="18" charset="0"/>
              </a:rPr>
              <a:t> Ghosh, Dr Shalini Bhasin</a:t>
            </a: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cs typeface="Times New Roman" panose="02020603050405020304" pitchFamily="18" charset="0"/>
              </a:rPr>
              <a:t>Communication Skills and self help: </a:t>
            </a:r>
            <a:r>
              <a:rPr lang="en-US" sz="4000" b="1" dirty="0">
                <a:solidFill>
                  <a:srgbClr val="7030A0"/>
                </a:solidFill>
                <a:latin typeface="Times New Roman" panose="02020603050405020304" pitchFamily="18" charset="0"/>
                <a:cs typeface="Times New Roman" panose="02020603050405020304" pitchFamily="18" charset="0"/>
              </a:rPr>
              <a:t>Dr Nishikant Kotwal, Dr Chitra Kulkarni</a:t>
            </a: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cs typeface="Times New Roman" panose="02020603050405020304" pitchFamily="18" charset="0"/>
              </a:rPr>
              <a:t>Prevent , Empower , Stand Strong (self defense): </a:t>
            </a:r>
            <a:r>
              <a:rPr lang="en-US" sz="4000" b="1" dirty="0">
                <a:solidFill>
                  <a:srgbClr val="7030A0"/>
                </a:solidFill>
                <a:latin typeface="Times New Roman" panose="02020603050405020304" pitchFamily="18" charset="0"/>
                <a:cs typeface="Times New Roman" panose="02020603050405020304" pitchFamily="18" charset="0"/>
              </a:rPr>
              <a:t>Dr. Jayashree Deshpande</a:t>
            </a:r>
          </a:p>
          <a:p>
            <a:pPr marL="914400" indent="-914400" algn="l">
              <a:buSzPct val="100000"/>
              <a:buFont typeface="+mj-lt"/>
              <a:buAutoNum type="arabicPeriod" startAt="6"/>
            </a:pPr>
            <a:endParaRPr lang="en-IN" sz="4000" dirty="0"/>
          </a:p>
        </p:txBody>
      </p:sp>
      <p:sp>
        <p:nvSpPr>
          <p:cNvPr id="9" name="Title 4">
            <a:extLst>
              <a:ext uri="{FF2B5EF4-FFF2-40B4-BE49-F238E27FC236}">
                <a16:creationId xmlns:a16="http://schemas.microsoft.com/office/drawing/2014/main" id="{3FD3D503-FB3C-44E0-571B-EBB7ADE476AF}"/>
              </a:ext>
            </a:extLst>
          </p:cNvPr>
          <p:cNvSpPr>
            <a:spLocks noGrp="1"/>
          </p:cNvSpPr>
          <p:nvPr>
            <p:ph type="ctrTitle"/>
          </p:nvPr>
        </p:nvSpPr>
        <p:spPr>
          <a:xfrm>
            <a:off x="3044600" y="1216186"/>
            <a:ext cx="18288000" cy="2091112"/>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8800" b="1" dirty="0">
                <a:latin typeface="Times New Roman" panose="02020603050405020304" pitchFamily="18" charset="0"/>
                <a:cs typeface="Times New Roman" panose="02020603050405020304" pitchFamily="18" charset="0"/>
              </a:rPr>
              <a:t>Topics &amp;Contributors</a:t>
            </a:r>
            <a:endParaRPr lang="en-IN" sz="8800" dirty="0"/>
          </a:p>
        </p:txBody>
      </p:sp>
    </p:spTree>
    <p:extLst>
      <p:ext uri="{BB962C8B-B14F-4D97-AF65-F5344CB8AC3E}">
        <p14:creationId xmlns:p14="http://schemas.microsoft.com/office/powerpoint/2010/main" val="124891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EEE036-CB88-BE52-BB24-05A3BC5593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BCDF8D-92C2-AAC7-2A01-567274887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EB430A28-2644-BE1F-A0D1-509D33C57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FE5D7A72-8B0B-6562-0831-43C03C045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56D95CA6-FCCD-B5A5-D897-746DB6CBF700}"/>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2" name="Picture 1" descr="Pedicriticon Pune 2023">
            <a:extLst>
              <a:ext uri="{FF2B5EF4-FFF2-40B4-BE49-F238E27FC236}">
                <a16:creationId xmlns:a16="http://schemas.microsoft.com/office/drawing/2014/main" id="{1694689A-CA23-7A37-25D0-E909763E2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191822DC-3DE3-8060-9285-472C4B1C0CD8}"/>
              </a:ext>
            </a:extLst>
          </p:cNvPr>
          <p:cNvPicPr>
            <a:picLocks noChangeAspect="1"/>
          </p:cNvPicPr>
          <p:nvPr/>
        </p:nvPicPr>
        <p:blipFill>
          <a:blip r:embed="rId3"/>
          <a:stretch>
            <a:fillRect/>
          </a:stretch>
        </p:blipFill>
        <p:spPr>
          <a:xfrm>
            <a:off x="21038828" y="1400400"/>
            <a:ext cx="1800000" cy="1800000"/>
          </a:xfrm>
          <a:prstGeom prst="rect">
            <a:avLst/>
          </a:prstGeom>
        </p:spPr>
      </p:pic>
      <p:sp>
        <p:nvSpPr>
          <p:cNvPr id="17" name="Title 1">
            <a:extLst>
              <a:ext uri="{FF2B5EF4-FFF2-40B4-BE49-F238E27FC236}">
                <a16:creationId xmlns:a16="http://schemas.microsoft.com/office/drawing/2014/main" id="{2C3DE529-4745-FDB1-085D-4D13311A4E46}"/>
              </a:ext>
            </a:extLst>
          </p:cNvPr>
          <p:cNvSpPr txBox="1">
            <a:spLocks/>
          </p:cNvSpPr>
          <p:nvPr/>
        </p:nvSpPr>
        <p:spPr>
          <a:xfrm>
            <a:off x="1676400" y="730251"/>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828800"/>
            <a:r>
              <a:rPr lang="en-US" sz="8800">
                <a:solidFill>
                  <a:sysClr val="windowText" lastClr="000000"/>
                </a:solidFill>
                <a:latin typeface="Calibri Light" panose="020F0302020204030204"/>
              </a:rPr>
              <a:t>                            </a:t>
            </a:r>
            <a:r>
              <a:rPr lang="en-US" sz="8800" b="1">
                <a:solidFill>
                  <a:sysClr val="windowText" lastClr="000000"/>
                </a:solidFill>
                <a:latin typeface="Times New Roman" panose="02020603050405020304" pitchFamily="18" charset="0"/>
                <a:cs typeface="Times New Roman" panose="02020603050405020304" pitchFamily="18" charset="0"/>
              </a:rPr>
              <a:t>Reviewers</a:t>
            </a:r>
            <a:endParaRPr lang="en-US" sz="8800" b="1" dirty="0">
              <a:solidFill>
                <a:sysClr val="windowText" lastClr="000000"/>
              </a:solidFill>
              <a:latin typeface="Times New Roman" panose="02020603050405020304" pitchFamily="18" charset="0"/>
              <a:cs typeface="Times New Roman" panose="02020603050405020304" pitchFamily="18" charset="0"/>
            </a:endParaRPr>
          </a:p>
        </p:txBody>
      </p:sp>
      <p:sp>
        <p:nvSpPr>
          <p:cNvPr id="18" name="Content Placeholder 4">
            <a:extLst>
              <a:ext uri="{FF2B5EF4-FFF2-40B4-BE49-F238E27FC236}">
                <a16:creationId xmlns:a16="http://schemas.microsoft.com/office/drawing/2014/main" id="{2845DEB9-9EDF-63B7-ED1B-8289599416DB}"/>
              </a:ext>
            </a:extLst>
          </p:cNvPr>
          <p:cNvSpPr txBox="1">
            <a:spLocks/>
          </p:cNvSpPr>
          <p:nvPr/>
        </p:nvSpPr>
        <p:spPr>
          <a:xfrm>
            <a:off x="1676400" y="3651250"/>
            <a:ext cx="10363200" cy="870267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Swati </a:t>
            </a:r>
            <a:r>
              <a:rPr lang="en-US" sz="4800" b="1" dirty="0" err="1">
                <a:solidFill>
                  <a:prstClr val="black"/>
                </a:solidFill>
                <a:latin typeface="Times New Roman" panose="02020603050405020304" pitchFamily="18" charset="0"/>
                <a:cs typeface="Times New Roman" panose="02020603050405020304" pitchFamily="18" charset="0"/>
              </a:rPr>
              <a:t>Bhave</a:t>
            </a:r>
            <a:endParaRPr lang="en-US" sz="4800" b="1" dirty="0">
              <a:solidFill>
                <a:prstClr val="black"/>
              </a:solidFill>
              <a:latin typeface="Times New Roman" panose="02020603050405020304" pitchFamily="18" charset="0"/>
              <a:cs typeface="Times New Roman" panose="02020603050405020304" pitchFamily="18" charset="0"/>
            </a:endParaRPr>
          </a:p>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C P Bansal</a:t>
            </a:r>
          </a:p>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a:t>
            </a:r>
            <a:r>
              <a:rPr lang="en-US" sz="4800" b="1" dirty="0" err="1">
                <a:solidFill>
                  <a:prstClr val="black"/>
                </a:solidFill>
                <a:latin typeface="Times New Roman" panose="02020603050405020304" pitchFamily="18" charset="0"/>
                <a:cs typeface="Times New Roman" panose="02020603050405020304" pitchFamily="18" charset="0"/>
              </a:rPr>
              <a:t>Sukanta</a:t>
            </a:r>
            <a:r>
              <a:rPr lang="en-US" sz="4800" b="1" dirty="0">
                <a:solidFill>
                  <a:prstClr val="black"/>
                </a:solidFill>
                <a:latin typeface="Times New Roman" panose="02020603050405020304" pitchFamily="18" charset="0"/>
                <a:cs typeface="Times New Roman" panose="02020603050405020304" pitchFamily="18" charset="0"/>
              </a:rPr>
              <a:t> Chatterjee</a:t>
            </a:r>
          </a:p>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Preeti </a:t>
            </a:r>
            <a:r>
              <a:rPr lang="en-US" sz="4800" b="1" dirty="0" err="1">
                <a:solidFill>
                  <a:prstClr val="black"/>
                </a:solidFill>
                <a:latin typeface="Times New Roman" panose="02020603050405020304" pitchFamily="18" charset="0"/>
                <a:cs typeface="Times New Roman" panose="02020603050405020304" pitchFamily="18" charset="0"/>
              </a:rPr>
              <a:t>Galagali</a:t>
            </a:r>
            <a:endParaRPr lang="en-US" sz="4800" b="1" dirty="0">
              <a:solidFill>
                <a:prstClr val="black"/>
              </a:solidFill>
              <a:latin typeface="Times New Roman" panose="02020603050405020304" pitchFamily="18" charset="0"/>
              <a:cs typeface="Times New Roman" panose="02020603050405020304" pitchFamily="18" charset="0"/>
            </a:endParaRPr>
          </a:p>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Samir Shah</a:t>
            </a:r>
          </a:p>
        </p:txBody>
      </p:sp>
      <p:sp>
        <p:nvSpPr>
          <p:cNvPr id="19" name="Content Placeholder 9">
            <a:extLst>
              <a:ext uri="{FF2B5EF4-FFF2-40B4-BE49-F238E27FC236}">
                <a16:creationId xmlns:a16="http://schemas.microsoft.com/office/drawing/2014/main" id="{A702D25A-FA8F-E778-C2B2-A2B967F53D7A}"/>
              </a:ext>
            </a:extLst>
          </p:cNvPr>
          <p:cNvSpPr txBox="1">
            <a:spLocks/>
          </p:cNvSpPr>
          <p:nvPr/>
        </p:nvSpPr>
        <p:spPr>
          <a:xfrm>
            <a:off x="12344400" y="3651250"/>
            <a:ext cx="10363200" cy="870267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US" sz="4800" b="1" dirty="0">
                <a:solidFill>
                  <a:sysClr val="windowText" lastClr="000000"/>
                </a:solidFill>
                <a:latin typeface="Times New Roman" panose="02020603050405020304" pitchFamily="18" charset="0"/>
                <a:cs typeface="Times New Roman" panose="02020603050405020304" pitchFamily="18" charset="0"/>
              </a:rPr>
              <a:t>Dr Piyali Bhattacharya</a:t>
            </a:r>
          </a:p>
          <a:p>
            <a:pPr marL="457200" indent="-457200" defTabSz="1828800">
              <a:spcBef>
                <a:spcPts val="2000"/>
              </a:spcBef>
            </a:pPr>
            <a:r>
              <a:rPr lang="en-US" sz="4800" b="1" dirty="0">
                <a:solidFill>
                  <a:sysClr val="windowText" lastClr="000000"/>
                </a:solidFill>
                <a:latin typeface="Times New Roman" panose="02020603050405020304" pitchFamily="18" charset="0"/>
                <a:cs typeface="Times New Roman" panose="02020603050405020304" pitchFamily="18" charset="0"/>
              </a:rPr>
              <a:t>Dr Atul </a:t>
            </a:r>
            <a:r>
              <a:rPr lang="en-US" sz="4800" b="1" dirty="0" err="1">
                <a:solidFill>
                  <a:sysClr val="windowText" lastClr="000000"/>
                </a:solidFill>
                <a:latin typeface="Times New Roman" panose="02020603050405020304" pitchFamily="18" charset="0"/>
                <a:cs typeface="Times New Roman" panose="02020603050405020304" pitchFamily="18" charset="0"/>
              </a:rPr>
              <a:t>Kanikar</a:t>
            </a:r>
            <a:endParaRPr lang="en-US" sz="4800" b="1" dirty="0">
              <a:solidFill>
                <a:sysClr val="windowText" lastClr="000000"/>
              </a:solidFill>
              <a:latin typeface="Times New Roman" panose="02020603050405020304" pitchFamily="18" charset="0"/>
              <a:cs typeface="Times New Roman" panose="02020603050405020304" pitchFamily="18" charset="0"/>
            </a:endParaRPr>
          </a:p>
          <a:p>
            <a:pPr marL="457200" indent="-457200" defTabSz="1828800">
              <a:spcBef>
                <a:spcPts val="2000"/>
              </a:spcBef>
            </a:pPr>
            <a:r>
              <a:rPr lang="en-US" sz="4800" b="1" dirty="0">
                <a:solidFill>
                  <a:sysClr val="windowText" lastClr="000000"/>
                </a:solidFill>
                <a:latin typeface="Times New Roman" panose="02020603050405020304" pitchFamily="18" charset="0"/>
                <a:cs typeface="Times New Roman" panose="02020603050405020304" pitchFamily="18" charset="0"/>
              </a:rPr>
              <a:t>Dr Atanu Bhadra</a:t>
            </a:r>
          </a:p>
          <a:p>
            <a:pPr marL="457200" indent="-457200" defTabSz="1828800">
              <a:spcBef>
                <a:spcPts val="2000"/>
              </a:spcBef>
            </a:pPr>
            <a:r>
              <a:rPr lang="en-US" sz="4800" b="1" dirty="0">
                <a:solidFill>
                  <a:sysClr val="windowText" lastClr="000000"/>
                </a:solidFill>
                <a:latin typeface="Times New Roman" panose="02020603050405020304" pitchFamily="18" charset="0"/>
                <a:cs typeface="Times New Roman" panose="02020603050405020304" pitchFamily="18" charset="0"/>
              </a:rPr>
              <a:t>Dr R G Patil</a:t>
            </a:r>
          </a:p>
          <a:p>
            <a:pPr marL="457200" indent="-457200" defTabSz="1828800">
              <a:spcBef>
                <a:spcPts val="2000"/>
              </a:spcBef>
            </a:pPr>
            <a:r>
              <a:rPr lang="en-US" sz="4800" b="1" dirty="0">
                <a:solidFill>
                  <a:sysClr val="windowText" lastClr="000000"/>
                </a:solidFill>
                <a:latin typeface="Times New Roman" panose="02020603050405020304" pitchFamily="18" charset="0"/>
                <a:cs typeface="Times New Roman" panose="02020603050405020304" pitchFamily="18" charset="0"/>
              </a:rPr>
              <a:t>Dr R N Sharma</a:t>
            </a:r>
          </a:p>
          <a:p>
            <a:pPr marL="457200" indent="-457200" defTabSz="1828800">
              <a:spcBef>
                <a:spcPts val="2000"/>
              </a:spcBef>
            </a:pPr>
            <a:endParaRPr lang="en-US" sz="4800" b="1" dirty="0">
              <a:solidFill>
                <a:sysClr val="windowText" lastClr="000000"/>
              </a:solidFill>
              <a:latin typeface="Times New Roman" panose="02020603050405020304" pitchFamily="18" charset="0"/>
              <a:cs typeface="Times New Roman" panose="02020603050405020304" pitchFamily="18" charset="0"/>
            </a:endParaRPr>
          </a:p>
          <a:p>
            <a:pPr marL="0" indent="0" defTabSz="1828800">
              <a:spcBef>
                <a:spcPts val="2000"/>
              </a:spcBef>
              <a:buNone/>
            </a:pPr>
            <a:r>
              <a:rPr lang="en-US" sz="4800" b="1" dirty="0">
                <a:solidFill>
                  <a:sysClr val="windowText" lastClr="000000"/>
                </a:solidFill>
                <a:latin typeface="Times New Roman" panose="02020603050405020304" pitchFamily="18" charset="0"/>
                <a:cs typeface="Times New Roman" panose="02020603050405020304" pitchFamily="18" charset="0"/>
              </a:rPr>
              <a:t> </a:t>
            </a:r>
          </a:p>
          <a:p>
            <a:pPr marL="457200" indent="-457200" defTabSz="1828800">
              <a:spcBef>
                <a:spcPts val="2000"/>
              </a:spcBef>
            </a:pPr>
            <a:endParaRPr lang="en-US" sz="48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85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2" name="Title 1">
            <a:extLst>
              <a:ext uri="{FF2B5EF4-FFF2-40B4-BE49-F238E27FC236}">
                <a16:creationId xmlns:a16="http://schemas.microsoft.com/office/drawing/2014/main" id="{25D3028C-56CB-CA29-AC5F-12E5B933B9E9}"/>
              </a:ext>
            </a:extLst>
          </p:cNvPr>
          <p:cNvSpPr>
            <a:spLocks noGrp="1"/>
          </p:cNvSpPr>
          <p:nvPr>
            <p:ph type="ctrTitle"/>
          </p:nvPr>
        </p:nvSpPr>
        <p:spPr>
          <a:xfrm>
            <a:off x="1418386" y="2017987"/>
            <a:ext cx="21547228" cy="5184494"/>
          </a:xfrm>
        </p:spPr>
        <p:txBody>
          <a:bodyPr anchor="b">
            <a:normAutofit/>
          </a:bodyPr>
          <a:lstStyle/>
          <a:p>
            <a:r>
              <a:rPr lang="en-US" sz="5400" b="1" dirty="0">
                <a:solidFill>
                  <a:srgbClr val="0070C0"/>
                </a:solidFill>
                <a:latin typeface="Times New Roman" panose="02020603050405020304" pitchFamily="18" charset="0"/>
                <a:cs typeface="Times New Roman" panose="02020603050405020304" pitchFamily="18" charset="0"/>
              </a:rPr>
              <a:t>DEALING WITH SILENTLY SUFFERING TEENS </a:t>
            </a:r>
            <a:br>
              <a:rPr lang="en-US" sz="5400" b="1" dirty="0">
                <a:solidFill>
                  <a:srgbClr val="0070C0"/>
                </a:solidFill>
                <a:latin typeface="Times New Roman" panose="02020603050405020304" pitchFamily="18" charset="0"/>
                <a:cs typeface="Times New Roman" panose="02020603050405020304" pitchFamily="18" charset="0"/>
              </a:rPr>
            </a:br>
            <a:br>
              <a:rPr lang="en-US" sz="5400" b="1" dirty="0">
                <a:solidFill>
                  <a:srgbClr val="0070C0"/>
                </a:solidFill>
                <a:latin typeface="Times New Roman" panose="02020603050405020304" pitchFamily="18" charset="0"/>
                <a:cs typeface="Times New Roman" panose="02020603050405020304" pitchFamily="18" charset="0"/>
              </a:rPr>
            </a:br>
            <a:r>
              <a:rPr lang="en-US" sz="5400" b="1" dirty="0">
                <a:solidFill>
                  <a:srgbClr val="0070C0"/>
                </a:solidFill>
                <a:latin typeface="Times New Roman" panose="02020603050405020304" pitchFamily="18" charset="0"/>
                <a:cs typeface="Times New Roman" panose="02020603050405020304" pitchFamily="18" charset="0"/>
              </a:rPr>
              <a:t> (MENTAL HEALTH CONCERNS)</a:t>
            </a:r>
            <a:br>
              <a:rPr lang="en-US" sz="7200" b="1" dirty="0">
                <a:solidFill>
                  <a:srgbClr val="0070C0"/>
                </a:solidFill>
                <a:latin typeface="Times New Roman" panose="02020603050405020304" pitchFamily="18" charset="0"/>
                <a:cs typeface="Times New Roman" panose="02020603050405020304" pitchFamily="18" charset="0"/>
              </a:rPr>
            </a:br>
            <a:endParaRPr lang="en-IN" sz="7200" dirty="0"/>
          </a:p>
        </p:txBody>
      </p:sp>
      <p:sp>
        <p:nvSpPr>
          <p:cNvPr id="3" name="Subtitle 2">
            <a:extLst>
              <a:ext uri="{FF2B5EF4-FFF2-40B4-BE49-F238E27FC236}">
                <a16:creationId xmlns:a16="http://schemas.microsoft.com/office/drawing/2014/main" id="{983961FA-F8F0-8A4D-C722-6C4293BE5E5E}"/>
              </a:ext>
            </a:extLst>
          </p:cNvPr>
          <p:cNvSpPr>
            <a:spLocks noGrp="1"/>
          </p:cNvSpPr>
          <p:nvPr>
            <p:ph type="subTitle" idx="1"/>
          </p:nvPr>
        </p:nvSpPr>
        <p:spPr>
          <a:xfrm>
            <a:off x="2570483" y="7684600"/>
            <a:ext cx="8559071" cy="3026943"/>
          </a:xfrm>
        </p:spPr>
        <p:txBody>
          <a:bodyPr anchor="t">
            <a:normAutofit/>
          </a:bodyPr>
          <a:lstStyle/>
          <a:p>
            <a:pPr algn="l"/>
            <a:endParaRPr lang="en-US" dirty="0"/>
          </a:p>
          <a:p>
            <a:r>
              <a:rPr lang="en-US" b="1" dirty="0">
                <a:latin typeface="Times New Roman" panose="02020603050405020304" pitchFamily="18" charset="0"/>
                <a:cs typeface="Times New Roman" panose="02020603050405020304" pitchFamily="18" charset="0"/>
              </a:rPr>
              <a:t>Dr Sunita Manchanda</a:t>
            </a:r>
          </a:p>
          <a:p>
            <a:r>
              <a:rPr lang="en-US" b="1" dirty="0">
                <a:latin typeface="Times New Roman" panose="02020603050405020304" pitchFamily="18" charset="0"/>
                <a:cs typeface="Times New Roman" panose="02020603050405020304" pitchFamily="18" charset="0"/>
              </a:rPr>
              <a:t>Dr Geeta Bansal</a:t>
            </a:r>
            <a:endParaRPr lang="en-US" dirty="0">
              <a:latin typeface="Times New Roman" panose="02020603050405020304" pitchFamily="18" charset="0"/>
              <a:cs typeface="Times New Roman" panose="02020603050405020304" pitchFamily="18" charset="0"/>
            </a:endParaRP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386" y="1346614"/>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20772652" y="1535868"/>
            <a:ext cx="1800000" cy="18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Tree>
    <p:extLst>
      <p:ext uri="{BB962C8B-B14F-4D97-AF65-F5344CB8AC3E}">
        <p14:creationId xmlns:p14="http://schemas.microsoft.com/office/powerpoint/2010/main" val="39688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2181</TotalTime>
  <Words>6818</Words>
  <Application>Microsoft Office PowerPoint</Application>
  <PresentationFormat>Custom</PresentationFormat>
  <Paragraphs>685</Paragraphs>
  <Slides>37</Slides>
  <Notes>28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Aptos</vt:lpstr>
      <vt:lpstr>Aptos Display</vt:lpstr>
      <vt:lpstr>Arial</vt:lpstr>
      <vt:lpstr>Calibri</vt:lpstr>
      <vt:lpstr>Calibri Light</vt:lpstr>
      <vt:lpstr>Google Sans</vt:lpstr>
      <vt:lpstr>Helvetica</vt:lpstr>
      <vt:lpstr>Helvetica Neue</vt:lpstr>
      <vt:lpstr>Noto Sans Symbols</vt:lpstr>
      <vt:lpstr>Proxima Nova</vt:lpstr>
      <vt:lpstr>Times New Roman</vt:lpstr>
      <vt:lpstr>Wingdings</vt:lpstr>
      <vt:lpstr>1_Office Theme</vt:lpstr>
      <vt:lpstr>2_Office Theme</vt:lpstr>
      <vt:lpstr>T –Teach Module</vt:lpstr>
      <vt:lpstr>PowerPoint Presentation</vt:lpstr>
      <vt:lpstr>Concept</vt:lpstr>
      <vt:lpstr>PowerPoint Presentation</vt:lpstr>
      <vt:lpstr>T –Teach Module</vt:lpstr>
      <vt:lpstr> Topics &amp;Contributors</vt:lpstr>
      <vt:lpstr> Topics &amp;Contributors</vt:lpstr>
      <vt:lpstr>PowerPoint Presentation</vt:lpstr>
      <vt:lpstr>DEALING WITH SILENTLY SUFFERING TEENS    (MENTAL HEALTH CONCERNS) </vt:lpstr>
      <vt:lpstr>LEARNING OBJECTIVES</vt:lpstr>
      <vt:lpstr>PowerPoint Presentation</vt:lpstr>
      <vt:lpstr>The Mental Health Spectrum</vt:lpstr>
      <vt:lpstr>Adolescents Under stress </vt:lpstr>
      <vt:lpstr>PowerPoint Presentation</vt:lpstr>
      <vt:lpstr>Reena Story </vt:lpstr>
      <vt:lpstr>PowerPoint Presentation</vt:lpstr>
      <vt:lpstr>Why do students feel Anxious ? </vt:lpstr>
      <vt:lpstr>       Other Common Anxiety Issues</vt:lpstr>
      <vt:lpstr>Case  Scenario -- 2 Description Showing Collaboration Between Teacher And Parent</vt:lpstr>
      <vt:lpstr>Key Features of Depression</vt:lpstr>
      <vt:lpstr>The Surge In Teen Suicide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TALK TO SOMEONE IN NEED</vt:lpstr>
      <vt:lpstr>PowerPoint Presentation</vt:lpstr>
      <vt:lpstr>  SEEKING  PROFESSIONAL HELP  </vt:lpstr>
      <vt:lpstr>PowerPoint Presentation</vt:lpstr>
      <vt:lpstr>    TAKE HOME MESSAGE</vt:lpstr>
      <vt:lpstr>PowerPoint Presentation</vt:lpstr>
      <vt:lpstr>PowerPoint Presentation</vt:lpstr>
      <vt:lpstr>MCQ</vt:lpstr>
      <vt:lpstr>MCQ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INTERNALISING BEHAVIOURS</dc:title>
  <dc:creator>Geeta Bansal</dc:creator>
  <cp:lastModifiedBy>Dr Kalyani Patra</cp:lastModifiedBy>
  <cp:revision>204</cp:revision>
  <dcterms:modified xsi:type="dcterms:W3CDTF">2025-01-19T14:38:21Z</dcterms:modified>
</cp:coreProperties>
</file>