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1"/>
    <p:sldMasterId id="2147483699" r:id="rId2"/>
  </p:sldMasterIdLst>
  <p:notesMasterIdLst>
    <p:notesMasterId r:id="rId40"/>
  </p:notesMasterIdLst>
  <p:handoutMasterIdLst>
    <p:handoutMasterId r:id="rId41"/>
  </p:handoutMasterIdLst>
  <p:sldIdLst>
    <p:sldId id="1324" r:id="rId3"/>
    <p:sldId id="1219" r:id="rId4"/>
    <p:sldId id="1229" r:id="rId5"/>
    <p:sldId id="1220" r:id="rId6"/>
    <p:sldId id="1230" r:id="rId7"/>
    <p:sldId id="1233" r:id="rId8"/>
    <p:sldId id="1232" r:id="rId9"/>
    <p:sldId id="1234" r:id="rId10"/>
    <p:sldId id="1231" r:id="rId11"/>
    <p:sldId id="1280" r:id="rId12"/>
    <p:sldId id="1282" r:id="rId13"/>
    <p:sldId id="1281" r:id="rId14"/>
    <p:sldId id="1283" r:id="rId15"/>
    <p:sldId id="1177" r:id="rId16"/>
    <p:sldId id="1286" r:id="rId17"/>
    <p:sldId id="1176" r:id="rId18"/>
    <p:sldId id="1285" r:id="rId19"/>
    <p:sldId id="1303" r:id="rId20"/>
    <p:sldId id="1304" r:id="rId21"/>
    <p:sldId id="1305" r:id="rId22"/>
    <p:sldId id="1306" r:id="rId23"/>
    <p:sldId id="1307" r:id="rId24"/>
    <p:sldId id="1308" r:id="rId25"/>
    <p:sldId id="1309" r:id="rId26"/>
    <p:sldId id="1310" r:id="rId27"/>
    <p:sldId id="1311" r:id="rId28"/>
    <p:sldId id="1312" r:id="rId29"/>
    <p:sldId id="1313" r:id="rId30"/>
    <p:sldId id="1314" r:id="rId31"/>
    <p:sldId id="1315" r:id="rId32"/>
    <p:sldId id="1316" r:id="rId33"/>
    <p:sldId id="1317" r:id="rId34"/>
    <p:sldId id="1318" r:id="rId35"/>
    <p:sldId id="1319" r:id="rId36"/>
    <p:sldId id="1320" r:id="rId37"/>
    <p:sldId id="1321" r:id="rId38"/>
    <p:sldId id="1322" r:id="rId39"/>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9+TVRlY0a07M7PSn32lVQ==" hashData="7jB5w0rQ02Yc6q/NmL2GpfwH6EtXNc17TCb/fDJWPxXSg13QqypJgWuAk6jMgoUQ5vwU9sdR/EvyBMapUtWIq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eta Bansal" initials="GB" lastIdx="3" clrIdx="0">
    <p:extLst>
      <p:ext uri="{19B8F6BF-5375-455C-9EA6-DF929625EA0E}">
        <p15:presenceInfo xmlns:p15="http://schemas.microsoft.com/office/powerpoint/2012/main" userId="cc23297c116481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422"/>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86273" autoAdjust="0"/>
  </p:normalViewPr>
  <p:slideViewPr>
    <p:cSldViewPr snapToGrid="0">
      <p:cViewPr varScale="1">
        <p:scale>
          <a:sx n="37" d="100"/>
          <a:sy n="37" d="100"/>
        </p:scale>
        <p:origin x="657" y="12"/>
      </p:cViewPr>
      <p:guideLst/>
    </p:cSldViewPr>
  </p:slideViewPr>
  <p:notesTextViewPr>
    <p:cViewPr>
      <p:scale>
        <a:sx n="125" d="100"/>
        <a:sy n="125" d="100"/>
      </p:scale>
      <p:origin x="0" y="0"/>
    </p:cViewPr>
  </p:notesText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40985B-237A-2991-F005-C4D0CAEFBD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91C7F226-CB8D-3843-04CA-C454E48FBB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D124F6-E247-4623-B74D-FE5AA78C5408}" type="datetimeFigureOut">
              <a:rPr lang="en-IN" smtClean="0"/>
              <a:t>19-01-2025</a:t>
            </a:fld>
            <a:endParaRPr lang="en-IN"/>
          </a:p>
        </p:txBody>
      </p:sp>
      <p:sp>
        <p:nvSpPr>
          <p:cNvPr id="4" name="Footer Placeholder 3">
            <a:extLst>
              <a:ext uri="{FF2B5EF4-FFF2-40B4-BE49-F238E27FC236}">
                <a16:creationId xmlns:a16="http://schemas.microsoft.com/office/drawing/2014/main" id="{9EBB675A-8B66-D136-89BC-0A2C60326E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1A4214EB-8919-6D48-19B5-5F1E0413E2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BB0B46-BC53-4C2C-910A-33896508AFCE}" type="slidenum">
              <a:rPr lang="en-IN" smtClean="0"/>
              <a:t>‹#›</a:t>
            </a:fld>
            <a:endParaRPr lang="en-IN"/>
          </a:p>
        </p:txBody>
      </p:sp>
    </p:spTree>
    <p:extLst>
      <p:ext uri="{BB962C8B-B14F-4D97-AF65-F5344CB8AC3E}">
        <p14:creationId xmlns:p14="http://schemas.microsoft.com/office/powerpoint/2010/main" val="3414863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86EA-91E9-76AC-0B1B-2B1DA0061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AC0F9-9768-BC7C-A53F-42A8AD90E7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9F755A-1197-E266-70D8-3E2052B0A5E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972923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BA443-B155-FE2F-DB38-DBB26D940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3D340-3A9E-FE7B-FDEA-E36123A17F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A67412-E621-7F46-AC9F-68DE5DBE7723}"/>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216905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E861E-6699-9330-41AB-2038494DC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B797B-65B2-9FEA-F653-1D58AAE5AB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B757E2-E532-9598-D98E-DCD45C2F8424}"/>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658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6E87-5208-B536-CBA8-7546B3273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64A9A-1B12-11E9-4602-6A7A4C96F3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16E802-0BFB-5CC1-99E0-597A13819500}"/>
              </a:ext>
            </a:extLst>
          </p:cNvPr>
          <p:cNvSpPr>
            <a:spLocks noGrp="1"/>
          </p:cNvSpPr>
          <p:nvPr>
            <p:ph type="body" idx="1"/>
          </p:nvPr>
        </p:nvSpPr>
        <p:spPr/>
        <p:txBody>
          <a:bodyPr/>
          <a:lstStyle/>
          <a:p>
            <a:pPr algn="just">
              <a:buFont typeface="Arial" pitchFamily="34" charset="0"/>
              <a:buChar char="•"/>
            </a:pPr>
            <a:r>
              <a:rPr lang="en-US" altLang="en-US" sz="2400" dirty="0">
                <a:latin typeface="Times New Roman" panose="02020603050405020304" pitchFamily="18" charset="0"/>
                <a:cs typeface="Times New Roman" panose="02020603050405020304" pitchFamily="18" charset="0"/>
              </a:rPr>
              <a:t>There is a lack of Comprehensive knowledge about sexuality in Teens</a:t>
            </a:r>
          </a:p>
          <a:p>
            <a:pPr algn="just">
              <a:buFont typeface="Arial" pitchFamily="34" charset="0"/>
              <a:buChar char="•"/>
            </a:pPr>
            <a:r>
              <a:rPr lang="en-US" altLang="en-US" sz="2400" dirty="0">
                <a:latin typeface="Times New Roman" panose="02020603050405020304" pitchFamily="18" charset="0"/>
                <a:cs typeface="Times New Roman" panose="02020603050405020304" pitchFamily="18" charset="0"/>
              </a:rPr>
              <a:t> Parents also have poor knowledge and skills to communicate with Teens</a:t>
            </a:r>
          </a:p>
          <a:p>
            <a:pPr algn="just">
              <a:buFont typeface="Arial" pitchFamily="34" charset="0"/>
              <a:buChar char="•"/>
            </a:pPr>
            <a:r>
              <a:rPr lang="en-US" altLang="en-US" sz="2400" dirty="0">
                <a:latin typeface="Times New Roman" panose="02020603050405020304" pitchFamily="18" charset="0"/>
                <a:cs typeface="Times New Roman" panose="02020603050405020304" pitchFamily="18" charset="0"/>
              </a:rPr>
              <a:t> Teachers need training to impart sexuality education in a healthy  professional way.</a:t>
            </a:r>
          </a:p>
          <a:p>
            <a:endParaRPr lang="en-US" dirty="0"/>
          </a:p>
          <a:p>
            <a:endParaRPr lang="en-IN" dirty="0"/>
          </a:p>
        </p:txBody>
      </p:sp>
    </p:spTree>
    <p:extLst>
      <p:ext uri="{BB962C8B-B14F-4D97-AF65-F5344CB8AC3E}">
        <p14:creationId xmlns:p14="http://schemas.microsoft.com/office/powerpoint/2010/main" val="318526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A7CF-F3F3-518F-7C69-EAC2CD9D2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DB694-8529-7DDB-638D-98740D32BD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22A7D4-D756-22EC-9119-06EB8A4524E8}"/>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69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DDC28-B0A8-8850-17D0-C16286539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A8111-28B9-70C7-B867-52C62107EB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C055D6-EAC0-DA03-4CFB-0CE7AB007563}"/>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29255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FC63-5885-0CA4-C433-579D88CC6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6C580-EA43-F7CB-648B-DAC409A8AB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00B000-6ED3-52CA-1C77-3DBF092D2D7A}"/>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525669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20CDB-24B1-6B73-2B7C-87044B535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2F085-5DB5-7ACE-3D25-988E58A231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CAD918-C466-248F-E791-E3C8F77C4243}"/>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748634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D7B27-CB07-F20E-77C8-D16D33872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53C73-744C-0404-CF31-CF67D48358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92EDE1-A389-8274-EA94-FEABAB3FFCD7}"/>
              </a:ext>
            </a:extLst>
          </p:cNvPr>
          <p:cNvSpPr>
            <a:spLocks noGrp="1"/>
          </p:cNvSpPr>
          <p:nvPr>
            <p:ph type="body" idx="1"/>
          </p:nvPr>
        </p:nvSpPr>
        <p:spPr/>
        <p:txBody>
          <a:bodyPr/>
          <a:lstStyle/>
          <a:p>
            <a:r>
              <a:rPr lang="en-US" b="1" dirty="0"/>
              <a:t>A little about each of these: </a:t>
            </a:r>
          </a:p>
          <a:p>
            <a:endParaRPr lang="en-US" dirty="0"/>
          </a:p>
          <a:p>
            <a:r>
              <a:rPr lang="en-US" b="1" dirty="0"/>
              <a:t>Social anxiety disorder:</a:t>
            </a:r>
          </a:p>
          <a:p>
            <a:r>
              <a:rPr lang="en-US" dirty="0"/>
              <a:t>It’s normal to worry about social or performance situations.</a:t>
            </a:r>
          </a:p>
          <a:p>
            <a:endParaRPr lang="en-US" dirty="0"/>
          </a:p>
          <a:p>
            <a:r>
              <a:rPr lang="en-US" dirty="0"/>
              <a:t>But,  Social anxiety disorder, also known as social phobia, is when a person has an intense fear or dread of social situations. This can happen before, during or after an event.</a:t>
            </a:r>
          </a:p>
          <a:p>
            <a:endParaRPr lang="en-US" dirty="0"/>
          </a:p>
          <a:p>
            <a:r>
              <a:rPr lang="en-US" b="1" dirty="0"/>
              <a:t>For example: </a:t>
            </a:r>
          </a:p>
          <a:p>
            <a:endParaRPr lang="en-US" dirty="0"/>
          </a:p>
          <a:p>
            <a:r>
              <a:rPr lang="en-US" dirty="0"/>
              <a:t>Speaking in public or in groups</a:t>
            </a:r>
          </a:p>
          <a:p>
            <a:r>
              <a:rPr lang="en-US" dirty="0"/>
              <a:t>Meeting new people or strangers</a:t>
            </a:r>
          </a:p>
          <a:p>
            <a:r>
              <a:rPr lang="en-US" dirty="0"/>
              <a:t>Dating</a:t>
            </a:r>
          </a:p>
          <a:p>
            <a:r>
              <a:rPr lang="en-US" dirty="0"/>
              <a:t>Eating or drinking in public</a:t>
            </a:r>
          </a:p>
          <a:p>
            <a:r>
              <a:rPr lang="en-US" dirty="0"/>
              <a:t>The person may be worried that they will do something or act in a way that is embarrassing.</a:t>
            </a:r>
          </a:p>
          <a:p>
            <a:r>
              <a:rPr lang="en-US" dirty="0"/>
              <a:t> They may also  feel aware of the physical signs of  anxiety, such as:</a:t>
            </a:r>
          </a:p>
          <a:p>
            <a:r>
              <a:rPr lang="en-US" dirty="0"/>
              <a:t>Sweating</a:t>
            </a:r>
          </a:p>
          <a:p>
            <a:r>
              <a:rPr lang="en-US" dirty="0"/>
              <a:t>Racing heartbeat</a:t>
            </a:r>
          </a:p>
          <a:p>
            <a:r>
              <a:rPr lang="en-US" dirty="0"/>
              <a:t>Shaky voice</a:t>
            </a:r>
          </a:p>
          <a:p>
            <a:r>
              <a:rPr lang="en-US" dirty="0"/>
              <a:t>Blushing</a:t>
            </a:r>
          </a:p>
          <a:p>
            <a:r>
              <a:rPr lang="en-US" dirty="0"/>
              <a:t>They may worry that others will notice or judge them and so try to avoid certain situations. </a:t>
            </a:r>
          </a:p>
          <a:p>
            <a:r>
              <a:rPr lang="en-US" dirty="0"/>
              <a:t>They may be aware that their fears aren’t logical , but it’s difficult to control them.</a:t>
            </a:r>
          </a:p>
          <a:p>
            <a:endParaRPr lang="en-US" dirty="0"/>
          </a:p>
          <a:p>
            <a:r>
              <a:rPr lang="en-US" b="1" dirty="0"/>
              <a:t>Panic Disorder:</a:t>
            </a:r>
          </a:p>
          <a:p>
            <a:r>
              <a:rPr lang="en-US" dirty="0"/>
              <a:t> Fear of certain situations can cause panic attacks, for example,</a:t>
            </a:r>
          </a:p>
          <a:p>
            <a:r>
              <a:rPr lang="en-US" dirty="0"/>
              <a:t> </a:t>
            </a:r>
          </a:p>
          <a:p>
            <a:r>
              <a:rPr lang="en-US" dirty="0"/>
              <a:t>Panic disorder symptoms can include:</a:t>
            </a:r>
          </a:p>
          <a:p>
            <a:endParaRPr lang="en-US" dirty="0"/>
          </a:p>
          <a:p>
            <a:r>
              <a:rPr lang="en-US" dirty="0"/>
              <a:t>An overwhelming sense of dread or fear</a:t>
            </a:r>
          </a:p>
          <a:p>
            <a:r>
              <a:rPr lang="en-US" dirty="0"/>
              <a:t>Chest pain or a sensations of  heart  beating irregularly</a:t>
            </a:r>
          </a:p>
          <a:p>
            <a:r>
              <a:rPr lang="en-US" dirty="0"/>
              <a:t>Feeling that the person may be dying or having a heart attack</a:t>
            </a:r>
          </a:p>
          <a:p>
            <a:r>
              <a:rPr lang="en-US" dirty="0"/>
              <a:t>Sweating and hot flushes, or chills and shivering</a:t>
            </a:r>
          </a:p>
          <a:p>
            <a:r>
              <a:rPr lang="en-US" dirty="0"/>
              <a:t>A dry mouth, shortness of breath or feeling of choking</a:t>
            </a:r>
          </a:p>
          <a:p>
            <a:r>
              <a:rPr lang="en-US" dirty="0"/>
              <a:t>Nausea, dizziness and feeling faint</a:t>
            </a:r>
          </a:p>
          <a:p>
            <a:r>
              <a:rPr lang="en-US" dirty="0"/>
              <a:t>Numbness, pins and needles or a tingling sensation in the fingers</a:t>
            </a:r>
          </a:p>
          <a:p>
            <a:r>
              <a:rPr lang="en-US" dirty="0"/>
              <a:t>A need to go to the toilet</a:t>
            </a:r>
          </a:p>
          <a:p>
            <a:r>
              <a:rPr lang="en-US" dirty="0"/>
              <a:t>A churning stomach</a:t>
            </a:r>
          </a:p>
          <a:p>
            <a:r>
              <a:rPr lang="en-US" dirty="0"/>
              <a:t>Ringing in the ears</a:t>
            </a:r>
          </a:p>
          <a:p>
            <a:endParaRPr lang="en-US" dirty="0"/>
          </a:p>
          <a:p>
            <a:r>
              <a:rPr lang="en-US" b="1" dirty="0"/>
              <a:t>Obsessive compulsive disorder (OCD)</a:t>
            </a:r>
          </a:p>
          <a:p>
            <a:r>
              <a:rPr lang="en-US" dirty="0"/>
              <a:t>A person with OCD will have obsessions and/or compulsions. </a:t>
            </a:r>
          </a:p>
          <a:p>
            <a:endParaRPr lang="en-US" dirty="0"/>
          </a:p>
          <a:p>
            <a:r>
              <a:rPr lang="en-US" dirty="0"/>
              <a:t>An obsession is a repeated unwelcome thought or image. These can be difficult to ignore. These thoughts can be disturbing, which can make the person, feel distressed and anxious.</a:t>
            </a:r>
          </a:p>
          <a:p>
            <a:endParaRPr lang="en-US" dirty="0"/>
          </a:p>
          <a:p>
            <a:r>
              <a:rPr lang="en-US" dirty="0"/>
              <a:t>A compulsion is something that the person will  think about or do repeatedly to help relieve anxiety. </a:t>
            </a:r>
          </a:p>
          <a:p>
            <a:r>
              <a:rPr lang="en-US" dirty="0"/>
              <a:t>For example:  Saying a phrase in your head to calm yourself. Or checking that the front door is locked, again and again, for multiple number of times.</a:t>
            </a:r>
          </a:p>
          <a:p>
            <a:endParaRPr lang="en-US" dirty="0"/>
          </a:p>
          <a:p>
            <a:r>
              <a:rPr lang="en-US" dirty="0"/>
              <a:t>The person gets such thoughts and might believe that something bad will happen, to their loved ones, if they don’t do these compulsions. </a:t>
            </a:r>
          </a:p>
          <a:p>
            <a:r>
              <a:rPr lang="en-US" dirty="0"/>
              <a:t>The person  may </a:t>
            </a:r>
            <a:r>
              <a:rPr lang="en-US" dirty="0" err="1"/>
              <a:t>realise</a:t>
            </a:r>
            <a:r>
              <a:rPr lang="en-US" dirty="0"/>
              <a:t> that their  thinking and </a:t>
            </a:r>
            <a:r>
              <a:rPr lang="en-US" dirty="0" err="1"/>
              <a:t>behaviour</a:t>
            </a:r>
            <a:r>
              <a:rPr lang="en-US" dirty="0"/>
              <a:t> is not logical but they  still find it very difficult to stop.</a:t>
            </a:r>
          </a:p>
          <a:p>
            <a:endParaRPr lang="en-US" dirty="0"/>
          </a:p>
          <a:p>
            <a:r>
              <a:rPr lang="en-US" dirty="0"/>
              <a:t>There are different types of OCD including:</a:t>
            </a:r>
          </a:p>
          <a:p>
            <a:endParaRPr lang="en-US" dirty="0"/>
          </a:p>
          <a:p>
            <a:r>
              <a:rPr lang="en-US" dirty="0"/>
              <a:t>Contamination – An impulse to clean or wash because they  perceive something as contaminated.</a:t>
            </a:r>
          </a:p>
          <a:p>
            <a:r>
              <a:rPr lang="en-US" dirty="0"/>
              <a:t>Checking – The constant need to check things in their  environment to prevent damage,  for </a:t>
            </a:r>
            <a:r>
              <a:rPr lang="en-US" dirty="0" err="1"/>
              <a:t>eg</a:t>
            </a:r>
            <a:r>
              <a:rPr lang="en-US" dirty="0"/>
              <a:t> - fire, leaks or locks.</a:t>
            </a:r>
          </a:p>
          <a:p>
            <a:r>
              <a:rPr lang="en-US" dirty="0"/>
              <a:t>Intrusive thoughts – Repetitive thoughts which may be horrific and upsetting</a:t>
            </a:r>
          </a:p>
          <a:p>
            <a:r>
              <a:rPr lang="en-US" dirty="0"/>
              <a:t>Hoarding – Not feeling able to throw away useless or worn out items</a:t>
            </a:r>
          </a:p>
          <a:p>
            <a:endParaRPr lang="en-US" dirty="0"/>
          </a:p>
          <a:p>
            <a:endParaRPr lang="en-US" dirty="0"/>
          </a:p>
          <a:p>
            <a:r>
              <a:rPr lang="en-US" b="1" dirty="0"/>
              <a:t>Phobias</a:t>
            </a:r>
          </a:p>
          <a:p>
            <a:r>
              <a:rPr lang="en-US" dirty="0"/>
              <a:t>A phobia is an overwhelming fear of an object, place, situation, feeling or animal.</a:t>
            </a:r>
          </a:p>
          <a:p>
            <a:endParaRPr lang="en-US" dirty="0"/>
          </a:p>
          <a:p>
            <a:r>
              <a:rPr lang="en-US" dirty="0"/>
              <a:t>Phobias are  a more intense feeling than fear. </a:t>
            </a:r>
          </a:p>
          <a:p>
            <a:r>
              <a:rPr lang="en-US" dirty="0"/>
              <a:t>They develop when a person has heightened feelings of danger towards a situation or object. </a:t>
            </a:r>
          </a:p>
          <a:p>
            <a:r>
              <a:rPr lang="en-US" dirty="0"/>
              <a:t>Someone with a phobia may avoid the thing that’s causing them anxiety.</a:t>
            </a:r>
          </a:p>
          <a:p>
            <a:endParaRPr lang="en-US" dirty="0"/>
          </a:p>
          <a:p>
            <a:r>
              <a:rPr lang="en-US" dirty="0"/>
              <a:t>Common examples of phobias include:</a:t>
            </a:r>
          </a:p>
          <a:p>
            <a:endParaRPr lang="en-US" dirty="0"/>
          </a:p>
          <a:p>
            <a:r>
              <a:rPr lang="en-US" dirty="0"/>
              <a:t>Animals – Such spiders, snakes or rodents</a:t>
            </a:r>
          </a:p>
          <a:p>
            <a:r>
              <a:rPr lang="en-US" dirty="0"/>
              <a:t>Environmental – Such as heights and germs</a:t>
            </a:r>
          </a:p>
          <a:p>
            <a:r>
              <a:rPr lang="en-US" dirty="0"/>
              <a:t>Situational – Such as going to the dentist</a:t>
            </a:r>
          </a:p>
          <a:p>
            <a:r>
              <a:rPr lang="en-US" dirty="0"/>
              <a:t>Body – Such as blood or being sick</a:t>
            </a:r>
          </a:p>
          <a:p>
            <a:r>
              <a:rPr lang="en-US" dirty="0"/>
              <a:t>Sexual – Such as performance anxiety</a:t>
            </a:r>
          </a:p>
          <a:p>
            <a:endParaRPr lang="en-US" dirty="0"/>
          </a:p>
          <a:p>
            <a:endParaRPr lang="en-US" dirty="0"/>
          </a:p>
          <a:p>
            <a:endParaRPr lang="en-US" dirty="0"/>
          </a:p>
          <a:p>
            <a:endParaRPr lang="en-US" dirty="0"/>
          </a:p>
          <a:p>
            <a:endParaRPr lang="en-US" dirty="0"/>
          </a:p>
          <a:p>
            <a:endParaRPr lang="en-US" dirty="0"/>
          </a:p>
          <a:p>
            <a:r>
              <a:rPr lang="en-US" b="1" dirty="0"/>
              <a:t>GAD (</a:t>
            </a:r>
            <a:r>
              <a:rPr lang="en-US" b="1" dirty="0" err="1"/>
              <a:t>Generalised</a:t>
            </a:r>
            <a:r>
              <a:rPr lang="en-US" b="1" dirty="0"/>
              <a:t> Anxiety Disorder) is </a:t>
            </a:r>
            <a:r>
              <a:rPr lang="en-US" dirty="0"/>
              <a:t>the most common type of anxiety disorder. The main symptom of GAD is excessive worrying about different activities and events.  The person may feel anxious a lot of the time. Might feel ‘on edge’ and hyper-alert to their surroundings.</a:t>
            </a:r>
          </a:p>
          <a:p>
            <a:endParaRPr lang="en-US" dirty="0"/>
          </a:p>
          <a:p>
            <a:r>
              <a:rPr lang="en-US" dirty="0"/>
              <a:t>GAD can affect their day-to-day life, in many areas, for example;</a:t>
            </a:r>
          </a:p>
          <a:p>
            <a:endParaRPr lang="en-US" dirty="0"/>
          </a:p>
          <a:p>
            <a:r>
              <a:rPr lang="en-US" dirty="0"/>
              <a:t>The ability to work or hold down employment.</a:t>
            </a:r>
          </a:p>
          <a:p>
            <a:r>
              <a:rPr lang="en-US" dirty="0"/>
              <a:t>Travel, or leave the house.</a:t>
            </a:r>
          </a:p>
          <a:p>
            <a:r>
              <a:rPr lang="en-US" dirty="0"/>
              <a:t>Energy, sleep or concentration.</a:t>
            </a:r>
          </a:p>
          <a:p>
            <a:r>
              <a:rPr lang="en-US" dirty="0"/>
              <a:t>They  might also have physical symptoms, such as muscle tension and sweating.</a:t>
            </a:r>
          </a:p>
          <a:p>
            <a:endParaRPr lang="en-US" dirty="0"/>
          </a:p>
          <a:p>
            <a:r>
              <a:rPr lang="en-US" dirty="0"/>
              <a:t>It is common to have other conditions such as depression or other anxiety disorders  along with GAD.</a:t>
            </a:r>
          </a:p>
          <a:p>
            <a:endParaRPr lang="en-US" dirty="0"/>
          </a:p>
          <a:p>
            <a:r>
              <a:rPr lang="en-US" dirty="0"/>
              <a:t>GAD can be difficult to diagnose because it doesn’t have some of the unique symptoms of other anxiety disorders. </a:t>
            </a:r>
          </a:p>
          <a:p>
            <a:r>
              <a:rPr lang="en-US" dirty="0"/>
              <a:t> A doctor is likely to diagnose GAD if the person has felt anxious for most days over six months and it has had a negative impact on multiple areas of their life.</a:t>
            </a:r>
          </a:p>
          <a:p>
            <a:endParaRPr lang="en-US" dirty="0"/>
          </a:p>
          <a:p>
            <a:endParaRPr lang="en-US" dirty="0"/>
          </a:p>
          <a:p>
            <a:r>
              <a:rPr lang="en-US" dirty="0"/>
              <a:t>Animals – Such spiders, snakes or rodents</a:t>
            </a:r>
          </a:p>
          <a:p>
            <a:r>
              <a:rPr lang="en-US" dirty="0"/>
              <a:t>Environmental – Such as heights and germs</a:t>
            </a:r>
          </a:p>
          <a:p>
            <a:r>
              <a:rPr lang="en-US" dirty="0"/>
              <a:t>Situational – Such as going to the dentist</a:t>
            </a:r>
          </a:p>
          <a:p>
            <a:r>
              <a:rPr lang="en-US" dirty="0"/>
              <a:t>Body – Such as blood or being sick</a:t>
            </a:r>
          </a:p>
          <a:p>
            <a:r>
              <a:rPr lang="en-US" dirty="0"/>
              <a:t>Sexual – Such as performance anxiety</a:t>
            </a:r>
          </a:p>
          <a:p>
            <a:endParaRPr lang="en-US" dirty="0"/>
          </a:p>
          <a:p>
            <a:r>
              <a:rPr lang="en-US" b="1" dirty="0"/>
              <a:t>Agoraphobia </a:t>
            </a:r>
            <a:r>
              <a:rPr lang="en-US" dirty="0"/>
              <a:t>is a fear of being in situations where escape might be difficult. Or situations where help wouldn’t be available if things go wrong. </a:t>
            </a:r>
          </a:p>
          <a:p>
            <a:r>
              <a:rPr lang="en-US" dirty="0"/>
              <a:t>For Example, This could be:</a:t>
            </a:r>
          </a:p>
          <a:p>
            <a:endParaRPr lang="en-US" dirty="0"/>
          </a:p>
          <a:p>
            <a:r>
              <a:rPr lang="en-US" dirty="0"/>
              <a:t>Leaving home</a:t>
            </a:r>
          </a:p>
          <a:p>
            <a:r>
              <a:rPr lang="en-US" dirty="0"/>
              <a:t>Being in public spaces</a:t>
            </a:r>
          </a:p>
          <a:p>
            <a:r>
              <a:rPr lang="en-US" dirty="0"/>
              <a:t>Using public transport</a:t>
            </a:r>
          </a:p>
          <a:p>
            <a:r>
              <a:rPr lang="en-US" dirty="0"/>
              <a:t>Being in crowded spaces</a:t>
            </a:r>
          </a:p>
          <a:p>
            <a:r>
              <a:rPr lang="en-US" dirty="0"/>
              <a:t>These situations affect the  daily routine, of the person, as they  actively start avoiding them  for fear of getting  distressed, panicked or anxious.</a:t>
            </a:r>
          </a:p>
          <a:p>
            <a:endParaRPr lang="en-US" dirty="0"/>
          </a:p>
          <a:p>
            <a:r>
              <a:rPr lang="en-US" b="1" dirty="0"/>
              <a:t>Post-traumatic stress disorder (PTSD)</a:t>
            </a:r>
          </a:p>
          <a:p>
            <a:r>
              <a:rPr lang="en-US" dirty="0"/>
              <a:t>PTSD is caused by a threatening situation, such as a car crash or abuse. The affected person can feel anxious for months or years after the event, even if they themselves weren’t physically harmed at the time.</a:t>
            </a:r>
          </a:p>
          <a:p>
            <a:r>
              <a:rPr lang="en-US" dirty="0"/>
              <a:t>They get Nightmares, or Flashes of recall about the event, and get up with symptoms of panic or anxiety.</a:t>
            </a:r>
          </a:p>
          <a:p>
            <a:r>
              <a:rPr lang="en-US" dirty="0"/>
              <a:t>They start avoiding the place, the persons involved, or even the persons who may remind them of the episode.</a:t>
            </a:r>
          </a:p>
          <a:p>
            <a:endParaRPr lang="en-US" dirty="0"/>
          </a:p>
          <a:p>
            <a:endParaRPr lang="en-US" dirty="0"/>
          </a:p>
          <a:p>
            <a:endParaRPr lang="en-US" dirty="0"/>
          </a:p>
          <a:p>
            <a:endParaRPr lang="en-IN" dirty="0"/>
          </a:p>
          <a:p>
            <a:endParaRPr lang="en-IN" dirty="0"/>
          </a:p>
        </p:txBody>
      </p:sp>
    </p:spTree>
    <p:extLst>
      <p:ext uri="{BB962C8B-B14F-4D97-AF65-F5344CB8AC3E}">
        <p14:creationId xmlns:p14="http://schemas.microsoft.com/office/powerpoint/2010/main" val="427258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3F43A-B4A4-76D6-CF8A-2ED323BD8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1CBCB-1532-CFBE-DBCE-9A2AAA5909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32C1E4-3942-1886-CFDF-02810F5A53B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42225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52DCB-63A7-55FC-0DDA-DC1B423E5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B5C27-FFF3-C3C0-8831-3970BFBC38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8EFB24-E75C-551B-B45B-039D525DBB94}"/>
              </a:ext>
            </a:extLst>
          </p:cNvPr>
          <p:cNvSpPr>
            <a:spLocks noGrp="1"/>
          </p:cNvSpPr>
          <p:nvPr>
            <p:ph type="body" idx="1"/>
          </p:nvPr>
        </p:nvSpPr>
        <p:spPr/>
        <p: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Sexual assault does not involve penetration where an object or part of a body is inserted into the child. Penetration is more serious offence and dealt with separately under POCSO.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Any act done with sexual intent on a child involving physical contact is also sexual assault. Whoever commits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Sexual assault the imprisonment is for 3 years which may extend to 5 years and shall also be liable to fine.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Penetrative sexual assault (PSA) is penetrating his penis to any extent into the vagina, mouth, anus or urethra of a child or make the child do so with him or any other person. Applying one’s mouth or penetrating any object is also PSA.</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punishment for same is 7 years with an extent to life imprisonment as well as fine. Aggravated sexual assault is the offence. Sexual assault or PSA committed by certain person in certain circumstances it is called aggravated. It is more serious &amp; punishment is greater. If committed by Police officers, armed forces, staff of hospitals, educational or religious institution.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Offense also caused by dangerous weapon to harm or kill the child, caused disability, offence committed on mentally or physically disabled child or on a pregnant child.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Punishment is 5 years imprisonment and extended to 7 years and payment of fine. The punishment for aggravated PSA is 20 Years of rigorous imprisonment which can extend to life imprisonment as well as payment of fine.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AGGRAVATED SEXUAL ASSAULT:</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Police officer commits sexual assault on a child within the limits of police station or where he is appointed, or a member of armed forces, securities commits SA on the child where the person  is deployed like jail, remand home, education institution, religious institution.</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Punishment is for 5 years and may extend to 7 years and shall be liable to fine.</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10010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AB06-0F22-8508-5AFE-ACAB44B7B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9273F-91CC-99DE-5953-5520EC36C6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4E76E26-9829-4EF0-666B-0A64E5A64909}"/>
              </a:ext>
            </a:extLst>
          </p:cNvPr>
          <p:cNvSpPr>
            <a:spLocks noGrp="1"/>
          </p:cNvSpPr>
          <p:nvPr>
            <p:ph type="body" idx="1"/>
          </p:nvPr>
        </p:nvSpPr>
        <p:spPr/>
        <p:txBody>
          <a:bodyPr/>
          <a:lstStyle/>
          <a:p>
            <a:pPr marL="342900" indent="-342900" eaLnBrk="1" fontAlgn="auto" hangingPunct="1">
              <a:lnSpc>
                <a:spcPct val="110000"/>
              </a:lnSpc>
              <a:spcBef>
                <a:spcPts val="0"/>
              </a:spcBef>
              <a:spcAft>
                <a:spcPts val="0"/>
              </a:spcAft>
              <a:buClr>
                <a:schemeClr val="accent1">
                  <a:lumMod val="75000"/>
                </a:schemeClr>
              </a:buClr>
              <a:buSzPct val="100000"/>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Puberty is the process where an adolescent reaches sexual maturity and become capable of reproduction.</a:t>
            </a:r>
          </a:p>
          <a:p>
            <a:pPr marL="342900" indent="-342900" eaLnBrk="1" fontAlgn="auto" hangingPunct="1">
              <a:lnSpc>
                <a:spcPct val="110000"/>
              </a:lnSpc>
              <a:spcBef>
                <a:spcPts val="0"/>
              </a:spcBef>
              <a:spcAft>
                <a:spcPts val="0"/>
              </a:spcAft>
              <a:buClr>
                <a:schemeClr val="accent1">
                  <a:lumMod val="75000"/>
                </a:schemeClr>
              </a:buClr>
              <a:buSzPct val="100000"/>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Puberty begins between 8 – 13 yr in females and 9 -14 yr in males</a:t>
            </a:r>
          </a:p>
          <a:p>
            <a:pPr>
              <a:lnSpc>
                <a:spcPct val="107000"/>
              </a:lnSpc>
              <a:spcAft>
                <a:spcPts val="800"/>
              </a:spcAft>
            </a:pPr>
            <a:r>
              <a:rPr lang="en-US" sz="2400" dirty="0">
                <a:latin typeface="Times New Roman" panose="02020603050405020304" pitchFamily="18" charset="0"/>
                <a:cs typeface="Times New Roman" panose="02020603050405020304" pitchFamily="18" charset="0"/>
              </a:rPr>
              <a:t>Puberty is considered early if it starts before 8 yrs in girls or before 9 yrs in boys.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Puberty is the word derived from Latin word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Pubertum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(age  of maturity). It describes physical changes to sexual maturation.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Onset of puberty is associated with high GNRH pulsing which precedes rise in sex hormones LH &amp; FSH. LH stimulates Leydig cells in male testes to produce testosterone between 9 to 14 years. In females both LH/FSH contribute to the development of secondary Sexual characters.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Testosterone also is responsible for Pubertal growth spurt, deepening of voice, closure of epiphyseal plates, enlargement of penis, testes and muscle growth.</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Puberty is also marked by a period when adrenal androgen also increases and is called as adrenarche which occurs around 6 years. Estrogens acts on ductal and stromal tissue and development of breasts takes place. As estrogen dominates throughout puberty 40% of the boys develop gynecomastia.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DHEA &amp; DHEAS both result in the production of pubic and axillary hair growth. They act on the hair follicles causing thickening and darkening of pubic hair.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eaLnBrk="1" fontAlgn="auto" hangingPunct="1">
              <a:lnSpc>
                <a:spcPct val="110000"/>
              </a:lnSpc>
              <a:spcBef>
                <a:spcPts val="0"/>
              </a:spcBef>
              <a:spcAft>
                <a:spcPts val="0"/>
              </a:spcAft>
              <a:buClr>
                <a:schemeClr val="accent1">
                  <a:lumMod val="75000"/>
                </a:schemeClr>
              </a:buClr>
              <a:buSzPct val="100000"/>
              <a:buFont typeface="Wingdings" panose="05000000000000000000" pitchFamily="2" charset="2"/>
              <a:buChar char="Ø"/>
              <a:defRPr/>
            </a:pPr>
            <a:endParaRPr lang="en-US" sz="2400" dirty="0">
              <a:latin typeface="Times New Roman" panose="02020603050405020304" pitchFamily="18" charset="0"/>
              <a:cs typeface="Times New Roman" panose="02020603050405020304" pitchFamily="18" charset="0"/>
            </a:endParaRPr>
          </a:p>
          <a:p>
            <a:pPr marL="342900" indent="-342900" eaLnBrk="1" fontAlgn="auto" hangingPunct="1">
              <a:lnSpc>
                <a:spcPct val="110000"/>
              </a:lnSpc>
              <a:spcBef>
                <a:spcPts val="0"/>
              </a:spcBef>
              <a:spcAft>
                <a:spcPts val="0"/>
              </a:spcAft>
              <a:buClr>
                <a:schemeClr val="accent1">
                  <a:lumMod val="75000"/>
                </a:schemeClr>
              </a:buClr>
              <a:buSzPct val="100000"/>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Puberty is considered late if there are no signs of puberty by 13 yrs in girls and 14 yrs in boys.</a:t>
            </a:r>
          </a:p>
          <a:p>
            <a:pPr marL="342900" indent="-342900" eaLnBrk="1" fontAlgn="auto" hangingPunct="1">
              <a:lnSpc>
                <a:spcPct val="110000"/>
              </a:lnSpc>
              <a:spcBef>
                <a:spcPts val="0"/>
              </a:spcBef>
              <a:spcAft>
                <a:spcPts val="0"/>
              </a:spcAft>
              <a:buClr>
                <a:schemeClr val="accent1">
                  <a:lumMod val="75000"/>
                </a:schemeClr>
              </a:buClr>
              <a:buSzPct val="100000"/>
              <a:buFont typeface="Wingdings" panose="05000000000000000000" pitchFamily="2" charset="2"/>
              <a:buChar char="Ø"/>
              <a:defRPr/>
            </a:pPr>
            <a:endParaRPr lang="en-US" sz="2400" dirty="0">
              <a:latin typeface="Times New Roman" panose="02020603050405020304" pitchFamily="18" charset="0"/>
              <a:cs typeface="Times New Roman" panose="02020603050405020304" pitchFamily="18" charset="0"/>
            </a:endParaRPr>
          </a:p>
          <a:p>
            <a:endParaRPr lang="en-US" dirty="0"/>
          </a:p>
          <a:p>
            <a:endParaRPr lang="en-IN" dirty="0"/>
          </a:p>
        </p:txBody>
      </p:sp>
    </p:spTree>
    <p:extLst>
      <p:ext uri="{BB962C8B-B14F-4D97-AF65-F5344CB8AC3E}">
        <p14:creationId xmlns:p14="http://schemas.microsoft.com/office/powerpoint/2010/main" val="2727061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8B4A9-CC35-7095-713A-D18ABCB85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7BE21-6384-2DE4-514C-53EDB11AE6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5DB126-8FD4-250A-195E-7F40097A50D9}"/>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15316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5A1A4-D1B4-F623-C7E4-7B3C0683E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69DBB-A871-E96B-7B8A-F67C3A1027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73F88B-09BE-A7A9-AFB1-41F214054C3A}"/>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84646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8A64-59CA-936B-9514-DC9DBF11B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8D7D4-1724-65D5-C885-E364417A1D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1692E3-DF34-7734-6226-9FDA4BE8E80B}"/>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640138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B2A55-ED31-ACE0-8350-985A04FBA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07EEA-DF4E-D860-D2C7-058034D51E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D6534E-17FD-334A-5EBA-B7966DC7102B}"/>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77615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1E3D8-B264-1358-6EFC-4544AF6D0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E475A-4824-0776-1A25-7E3C455605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95091F-F7D0-9DC7-D299-4A72C4FD6E46}"/>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044963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C651-8929-52D5-576B-431C7E5A7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AE7FF-A808-C2D8-DAEA-B03CCF9E237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A859B4-D72F-5B55-0F83-F43696B56BAD}"/>
              </a:ext>
            </a:extLst>
          </p:cNvPr>
          <p:cNvSpPr>
            <a:spLocks noGrp="1"/>
          </p:cNvSpPr>
          <p:nvPr>
            <p:ph type="body" idx="1"/>
          </p:nvPr>
        </p:nvSpPr>
        <p:spPr/>
        <p:txBody>
          <a:bodyPr/>
          <a:lstStyle/>
          <a:p>
            <a:r>
              <a:rPr lang="en-US" dirty="0"/>
              <a:t>SJPU :special juvenile police unit</a:t>
            </a:r>
          </a:p>
          <a:p>
            <a:r>
              <a:rPr lang="en-US" dirty="0"/>
              <a:t>CWC: child welfare committee</a:t>
            </a:r>
            <a:endParaRPr lang="en-IN" dirty="0"/>
          </a:p>
          <a:p>
            <a:endParaRPr lang="en-IN" dirty="0"/>
          </a:p>
        </p:txBody>
      </p:sp>
    </p:spTree>
    <p:extLst>
      <p:ext uri="{BB962C8B-B14F-4D97-AF65-F5344CB8AC3E}">
        <p14:creationId xmlns:p14="http://schemas.microsoft.com/office/powerpoint/2010/main" val="1099471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57739-600B-EB82-3AB3-ADC93FC8E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D7A70-DF81-4424-7F5D-3FD9C1023F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C0E31B3-CB6A-4A0D-0D13-2DA7AF91FF3A}"/>
              </a:ext>
            </a:extLst>
          </p:cNvPr>
          <p:cNvSpPr>
            <a:spLocks noGrp="1"/>
          </p:cNvSpPr>
          <p:nvPr>
            <p:ph type="body" idx="1"/>
          </p:nvPr>
        </p:nvSpPr>
        <p:spPr/>
        <p:txBody>
          <a:bodyPr/>
          <a:lstStyle/>
          <a:p>
            <a:pPr eaLnBrk="1" fontAlgn="auto" hangingPunct="1">
              <a:spcAft>
                <a:spcPts val="0"/>
              </a:spcAft>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If sexual offence has occurred or might occur against a child any person can report to the special Juvenile Police Unit or Local Police. Child needs to be placed under care and protection within 24 hours. They must inform CWC &amp; special court.</a:t>
            </a:r>
          </a:p>
          <a:p>
            <a:pPr eaLnBrk="1" fontAlgn="auto" hangingPunct="1">
              <a:spcAft>
                <a:spcPts val="0"/>
              </a:spcAft>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When offence under POCSO is registered the statement of the child is recorded by Magistrate or police in presence of parents or any person whom the child trusts.</a:t>
            </a:r>
          </a:p>
          <a:p>
            <a:pPr eaLnBrk="1" fontAlgn="auto" hangingPunct="1">
              <a:spcAft>
                <a:spcPts val="0"/>
              </a:spcAft>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Medical examination  to be done ASAP at the very first instance when it comes to light without formal recording of complaint or FIR.</a:t>
            </a:r>
          </a:p>
          <a:p>
            <a:pPr eaLnBrk="1" fontAlgn="auto" hangingPunct="1">
              <a:spcAft>
                <a:spcPts val="0"/>
              </a:spcAft>
              <a:buFont typeface="Wingdings" panose="05000000000000000000" pitchFamily="2" charset="2"/>
              <a:buChar char="Ø"/>
              <a:defRPr/>
            </a:pPr>
            <a:r>
              <a:rPr lang="en-US" sz="2400" dirty="0">
                <a:latin typeface="Times New Roman" panose="02020603050405020304" pitchFamily="18" charset="0"/>
                <a:cs typeface="Times New Roman" panose="02020603050405020304" pitchFamily="18" charset="0"/>
              </a:rPr>
              <a:t>Girl child to be examined by a women doctor</a:t>
            </a:r>
          </a:p>
          <a:p>
            <a:pPr>
              <a:lnSpc>
                <a:spcPct val="107000"/>
              </a:lnSpc>
              <a:spcAft>
                <a:spcPts val="800"/>
              </a:spcAft>
            </a:pPr>
            <a:r>
              <a:rPr lang="en-US" sz="2400" dirty="0">
                <a:latin typeface="Times New Roman" panose="02020603050405020304" pitchFamily="18" charset="0"/>
                <a:cs typeface="Times New Roman" panose="02020603050405020304" pitchFamily="18" charset="0"/>
              </a:rPr>
              <a:t>Examination to be done only in the presence of parents or some other person child has trust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Trial of Cases to be tried in special court with special public prosecutors.</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Trial to be held in camera and without revealing the identity of the child.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Use of Translator or interpreter is allowed to record the statement of the child.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Cases under POCSO to be disposed of within one year from the date of the offense is reported.</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Aft>
                <a:spcPts val="0"/>
              </a:spcAft>
              <a:buFont typeface="Wingdings" panose="05000000000000000000" pitchFamily="2" charset="2"/>
              <a:buChar char="Ø"/>
              <a:defRPr/>
            </a:pPr>
            <a:endParaRPr lang="en-US" sz="2400" dirty="0">
              <a:latin typeface="Times New Roman" panose="02020603050405020304" pitchFamily="18" charset="0"/>
              <a:cs typeface="Times New Roman" panose="02020603050405020304" pitchFamily="18" charset="0"/>
            </a:endParaRPr>
          </a:p>
          <a:p>
            <a:pPr eaLnBrk="1" fontAlgn="auto" hangingPunct="1">
              <a:spcAft>
                <a:spcPts val="0"/>
              </a:spcAft>
              <a:buFont typeface="Wingdings" panose="05000000000000000000" pitchFamily="2" charset="2"/>
              <a:buChar char="Ø"/>
              <a:defRPr/>
            </a:pPr>
            <a:endParaRPr lang="en-US" sz="2400" dirty="0">
              <a:latin typeface="Times New Roman" panose="02020603050405020304" pitchFamily="18" charset="0"/>
              <a:cs typeface="Times New Roman" panose="02020603050405020304" pitchFamily="18" charset="0"/>
            </a:endParaRPr>
          </a:p>
          <a:p>
            <a:pPr eaLnBrk="1" fontAlgn="auto" hangingPunct="1">
              <a:spcAft>
                <a:spcPts val="0"/>
              </a:spcAft>
              <a:buFont typeface="Wingdings" panose="05000000000000000000" pitchFamily="2" charset="2"/>
              <a:buChar char="Ø"/>
              <a:defRPr/>
            </a:pPr>
            <a:endParaRPr lang="en-US" sz="2400" dirty="0">
              <a:latin typeface="Times New Roman" panose="02020603050405020304" pitchFamily="18" charset="0"/>
              <a:cs typeface="Times New Roman" panose="02020603050405020304" pitchFamily="18" charset="0"/>
            </a:endParaRPr>
          </a:p>
          <a:p>
            <a:endParaRPr lang="en-US" dirty="0"/>
          </a:p>
          <a:p>
            <a:endParaRPr lang="en-IN" dirty="0"/>
          </a:p>
        </p:txBody>
      </p:sp>
    </p:spTree>
    <p:extLst>
      <p:ext uri="{BB962C8B-B14F-4D97-AF65-F5344CB8AC3E}">
        <p14:creationId xmlns:p14="http://schemas.microsoft.com/office/powerpoint/2010/main" val="2348793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546E-3C41-30B0-3F6B-CA02EBB56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6D8D6-928C-9FE8-E63F-E00D453835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266DB7-26FD-1C62-8673-9B319B2A125B}"/>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71105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A0EB-EB13-3F1A-07FE-5AD425215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0DC2C-BA4F-9012-9DDB-C9EC707790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9B63C9-B2D0-6798-DB75-C633AA426479}"/>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8922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F5EEC-FDCE-F4E4-0D58-2F2FB5B4E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380D2-197E-3409-460A-EFAC3C29A7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71576C-62E4-1891-18D8-2BD442F6A857}"/>
              </a:ext>
            </a:extLst>
          </p:cNvPr>
          <p:cNvSpPr>
            <a:spLocks noGrp="1"/>
          </p:cNvSpPr>
          <p:nvPr>
            <p:ph type="body" idx="1"/>
          </p:nvPr>
        </p:nvSpPr>
        <p:spPr/>
        <p:txBody>
          <a:bodyPr/>
          <a:lstStyle/>
          <a:p>
            <a:r>
              <a:rPr lang="en-US" dirty="0"/>
              <a:t>The  GNRH pulses from hypothalamus acts on pituitary to release FSH and LH</a:t>
            </a:r>
          </a:p>
          <a:p>
            <a:pPr>
              <a:lnSpc>
                <a:spcPct val="107000"/>
              </a:lnSpc>
              <a:spcAft>
                <a:spcPts val="800"/>
              </a:spcAft>
            </a:pPr>
            <a:r>
              <a:rPr lang="en-US" dirty="0"/>
              <a:t>This in turn acts on ovaries and testes to release sex hormones  estrogen and testosterone necessary for sexual maturation .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Neurotransmitters GABA and kiss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Peptin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inhibit the release of GNRH. As the individual matures hypothalamus becomes less sensitive to this inhibition and eventually shifts towards pulsatile surges.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274769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D719-04E8-F5DE-6C6E-D5D05B67B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F18AD-619A-EDB6-02A8-3EC55DD615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9CBC0E-A086-DB30-C007-585535B7B832}"/>
              </a:ext>
            </a:extLst>
          </p:cNvPr>
          <p:cNvSpPr>
            <a:spLocks noGrp="1"/>
          </p:cNvSpPr>
          <p:nvPr>
            <p:ph type="body" idx="1"/>
          </p:nvPr>
        </p:nvSpPr>
        <p:spPr/>
        <p:txBody>
          <a:bodyPr/>
          <a:lstStyle/>
          <a:p>
            <a:r>
              <a:rPr lang="en-US" dirty="0"/>
              <a:t>Generally, two years after breast development, menstruation starts. </a:t>
            </a:r>
          </a:p>
          <a:p>
            <a:endParaRPr lang="en-US" dirty="0"/>
          </a:p>
          <a:p>
            <a:r>
              <a:rPr lang="en-US" dirty="0"/>
              <a:t>Increase in height precedes    </a:t>
            </a: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Thelarche: Physical Changes - Refers to breast growth, first sign of puberty in girls occurs around 9 to 10 years. Increase in Estrogen causes the lactiferous duct system to develop. Increase in progesterone causes lobular alveoli at the end of lactiferous ducts to increase in number.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Pubarche – 6 months after breast development (Breast Bud) growth of Pubic hair (Pubarche) starts. Initially they are light, sparse and straight but will become coarse thick and dark throughout the course of puberty.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years after pubarche axillary hair will begin to grow, a secondary sexual characteristic mediated by testosterone.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Menarche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Females first menstrual period caused by increased in FSH and LH. Occurs 1.5 to 3 years after the thelarche. uterine endometrium goes through cycles of proliferation and regression due to fluctuation of plasma estradiol levels. At a certain point estrogen is withdrawn results in menarche. First ovulation takes place after 6 to 9 months of menarche due to an immature positive feedback mechanism of estrogen.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For Boys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Increase in testicular size is first sign of puberty in boys. Increase LH stimulates the synthesis of testosterone by Leydig cells and increased FSH stimulation production of sperms by Sertoli cells.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Increase in testicular size causes the scrotal skin to become darker &amp; thinner.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Boys experience ejaculation one years after testicles begin to grow. First ejaculation does not automatically signal an ability to Procreate.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Fertility on an average is achieved one year after the first ejaculation.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IN" dirty="0"/>
          </a:p>
        </p:txBody>
      </p:sp>
    </p:spTree>
    <p:extLst>
      <p:ext uri="{BB962C8B-B14F-4D97-AF65-F5344CB8AC3E}">
        <p14:creationId xmlns:p14="http://schemas.microsoft.com/office/powerpoint/2010/main" val="61701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Sequence of events is fixed. Age may vary. </a:t>
            </a:r>
          </a:p>
          <a:p>
            <a:pPr>
              <a:lnSpc>
                <a:spcPct val="107000"/>
              </a:lnSpc>
              <a:spcAft>
                <a:spcPts val="800"/>
              </a:spcAft>
            </a:pPr>
            <a:r>
              <a:rPr lang="en-US" dirty="0"/>
              <a:t>The tanner charts are shown by the doctors to the teens to assess their pubertal stage. They can thus certain  diagnose medical conditions.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Tanner scale is a scale of physical development as children transition into adolescence and then adulthood: It focuses on size of the breasts, genitals, testicular volume and growth of pubic Tanner Staging or SMR Scoring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female’s normal onset of puberty is from 8 to 13. breast bud develops under the areola and is called the thelarche and represent entry into tanners stage 2.</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Thelarche is followed in 1 to 1.5 years by onset of pubarche (Pubic and axillary hair).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Menarche comes by 2.5 years of Thelarche (Tanner 2/3) also breast development (Tanner 2/3) and girls experience peak height velocity.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males’ puberty ranges from 9 to 14 when testicular volume reaches 4 ml (Tanner stage 2) Tanner 3 – genital development.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Increase in peak height velocity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spermarche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counter part of menarche in female occurs in tanner Stage - 4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IN" dirty="0"/>
          </a:p>
        </p:txBody>
      </p:sp>
    </p:spTree>
    <p:extLst>
      <p:ext uri="{BB962C8B-B14F-4D97-AF65-F5344CB8AC3E}">
        <p14:creationId xmlns:p14="http://schemas.microsoft.com/office/powerpoint/2010/main" val="767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2EAA-28FD-0882-1A9F-39FF5A3D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E7F9F-D39A-9078-EA9E-6EE7A9D68D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836D34-1AF0-54BA-E71D-9DECBFA295F2}"/>
              </a:ext>
            </a:extLst>
          </p:cNvPr>
          <p:cNvSpPr>
            <a:spLocks noGrp="1"/>
          </p:cNvSpPr>
          <p:nvPr>
            <p:ph type="body" idx="1"/>
          </p:nvPr>
        </p:nvSpPr>
        <p:spPr/>
        <p:txBody>
          <a:bodyPr/>
          <a:lstStyle/>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Boys: increase in lean muscle mass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Changes in body composition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Growth spurt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In Girls: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Growth spurt</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Changes in body composition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Increase in fat mass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Adolescent growth is from distal to proximal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Gawky look and myopia with need for spectacles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Increase in weight and height</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boys: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Growth of testes, penis, scrotum,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spermarche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or first ejaculation (11 to 15 yrs)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broader shoulder, voice change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dev. Of pubic hair, face, underarms.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girls: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Growth spurt</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Widening of hips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Acne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Increase muscle strength</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Growth of uterus</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Menarche</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3634834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Precocious Puberty: Appearance of secondary sexual characteristics prior to the age of 8 years in girls and nine years in boys.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types : central where there activation of HPG axis.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More common in girls, mostly idiopathic can also be due to neoplasm, radiation, genetic, head trauma.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Peripheral precocious puberty. There is no activation of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HPGAxis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There is increase in sex steroids.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Delayed Puberty: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 boys considered a period longer than 4 years between the first signs of testicular enlargement and the end of puberty or absence of testicular growth by 14 years. In girls delayed puberty is considered by absence of breast growth by 13 years of age or more than 4 years between thelarche and menarche.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Premature breast development: Most common pubertal disorder in girls. It denotes isolated breast development before 8 years in girls who do not manifest other signs of pubertal development. This is prevalent during first two years of life. Majority cases are idiopathic. Enlargement involves only one breast, both breasts asymmetrically or both breasts symmetrically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There should be no significant changes in nipples or areola, no pubic or axillary hair. The vulva, labia Majora, Labia Minora or vagina remain prepubertal. Rest all puberty &amp; menarche &amp; pattern of adolescent sexual development remain normal.</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It is benign, no investigation or therapy is necessary parental reassurance must. Follow up till 3 to 6 months and close monitoring of other pubertal events and growth is indicated. One needs to keep central precocious puberty in mind.</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Breast development in Adolescent Boys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Enlargement of the male breast. It is a benign condition and source of significant embarrassment &amp; psychological distress. No treatment. observation and reassurance are mainstay of therapy as condition resolves naturally. It is a glandular proliferation in the male breast and can occur in males of all ages.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Gynecomastia may present as early as 10 Years &amp; peaks at 13 to 14 years. Decline by 17 years and 10% of boys have persistent Gynecomastia at puberty transient proliferation of ducts &amp; surrounding tissue occurs. Due to greater physiological effects of estrogen on breast tissue seen as a normal physiological phenomenon at tanner 3-4 pubic hair &amp; testicular volume of 5 to 10 ml.</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Pubertal Gynecomastia is self-limited in 75 to 90% of adolescents and regresses over 1 to 3 years.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image issues slide 4:  It is the perception of his body regarding its 	 physical appearance, competence, and biological integrity. On stage phenomena where the adolescent feels he is constantly watched by the world around makes him highly conscious about his looks and style. He desires body to fit in his peer group. He is exposed to increased media influence, body shaming and bullying and adolescent high initially makes him feel low about his short comings.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image distortion: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cause of persistent worry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Focus goes off at home or academics.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Affects daily routine and interpersonal relationship</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Negative body image is linked to various mental health issues such as low self-esteem, depression, anxiety and substance use. Disturbance of body image is a core component of anorexia nervosa, bulimia, body dysmorphic disorder, suicide.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Early puberty in girls and late puberty in boys increase the risk. Neurodevelopmental immaturity makes them susceptible to body image issues and poor coping skills leading to excessive preoccupation and dissatisfaction with body image.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DISSATISFACTION: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Girls 35% to 81%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Boys 16% to 55%</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Girls worry for                Boys worry for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Body build</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Muscularity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Height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Genitalia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Thinning of hair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Weight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Breasts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Complexion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Buttocks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Excessive hair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With this girl show social anxiety, depressive behavior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Eating disorders’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Boys go on work out spree or indulges in substance abuse.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HIGH RISK FACTORS: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Female gender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High BMI</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Media consumption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Lack of physical activity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Poor self esteem</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Perfectionism</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Poor parental attachment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Peer influence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SYMPTOMS: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Low self esteem</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Low mood</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Irritability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Low motivation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Low confidence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school refusal</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academic drop</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interpersonal conflict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RED FLAG SIGNS: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Looks for imperfections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Cover face, use excessive cosmetics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Wear scarfs, caps, bulky clothes to mask the body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Unhealthy weight control measures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DISSATISFACTION: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Is a precursor of major psychopathologies like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dysmorphic disorder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Anorexia nervosa/bulimia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Depression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Anxiety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Suicidality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Substance abuse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MANAGEMENT: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CBT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Positive focus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Pharmacotherapy</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KEY MESSAGES: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Body image issues are common</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Family, society, media are major contributors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They are associated with major psychiatric disorders.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STRESS IN ADOLESCENTS: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Adolescence is a period of storm and they have heightened stress response. They have immature prefrontal cortex and limbic system. Brain is responsive to glucocorticoids. High  o levels of ACTH and cortisol as a response to stress than any other age.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little bit of stress is normal. Distress is the stress that negatively affects you. Eustress is the stress that has positive effect on you and energizes and motivates the  teen .It gives positive outlook and makes us capable of overcoming obstacles and sickness.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EFFECTS OF STRESS: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Sleep issues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Tiredness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Conflicts with family members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Irritable /argumentative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Anorexia</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Binge eating</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Excess junk food</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Deterioration of grades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Lack of interest in studies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Addictions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STRESS MANAGEMENT:</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Healthy life style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Role of parents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Relaxation technique</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Stress management tools </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STRESS MANAGEMENT TOOLS: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Grounding</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Unhooking</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Acting on values</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Being kind</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Making room</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389955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4C962-1F61-E749-8F41-A90A8BC1E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BAC19-2B0C-3CE2-17BE-00982337F9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E6B4F9-807C-128A-5088-0EDBD7743B1F}"/>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39922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FECE-716E-EDF9-B6EF-8FC0B1225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7359F-BAB8-85E5-0EB0-3EDB525E34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6872D1B-60A7-0C65-F608-FA056C734A0B}"/>
              </a:ext>
            </a:extLst>
          </p:cNvPr>
          <p:cNvSpPr>
            <a:spLocks noGrp="1"/>
          </p:cNvSpPr>
          <p:nvPr>
            <p:ph type="body" idx="1"/>
          </p:nvPr>
        </p:nvSpPr>
        <p:spPr/>
        <p:txBody>
          <a:bodyPr/>
          <a:lstStyle/>
          <a:p>
            <a:pPr>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30% of girls facing violence, </a:t>
            </a:r>
            <a:r>
              <a:rPr lang="en-GB" altLang="en-US" dirty="0">
                <a:latin typeface="Times New Roman" panose="02020603050405020304" pitchFamily="18" charset="0"/>
                <a:cs typeface="Times New Roman" panose="02020603050405020304" pitchFamily="18" charset="0"/>
              </a:rPr>
              <a:t>33% </a:t>
            </a:r>
            <a:r>
              <a:rPr lang="en-US" altLang="en-US" dirty="0">
                <a:latin typeface="Times New Roman" panose="02020603050405020304" pitchFamily="18" charset="0"/>
                <a:cs typeface="Times New Roman" panose="02020603050405020304" pitchFamily="18" charset="0"/>
              </a:rPr>
              <a:t>School dropouts and not completing higher education</a:t>
            </a:r>
          </a:p>
          <a:p>
            <a:pPr>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a:t>
            </a:r>
            <a:r>
              <a:rPr lang="en-GB" altLang="en-US" dirty="0">
                <a:latin typeface="Times New Roman" panose="02020603050405020304" pitchFamily="18" charset="0"/>
                <a:cs typeface="Times New Roman" panose="02020603050405020304" pitchFamily="18" charset="0"/>
              </a:rPr>
              <a:t>70 to 80% of  girls experience </a:t>
            </a:r>
            <a:r>
              <a:rPr lang="en-US" altLang="en-US" dirty="0">
                <a:latin typeface="Times New Roman" panose="02020603050405020304" pitchFamily="18" charset="0"/>
                <a:cs typeface="Times New Roman" panose="02020603050405020304" pitchFamily="18" charset="0"/>
              </a:rPr>
              <a:t>Eve teasing</a:t>
            </a:r>
            <a:r>
              <a:rPr lang="en-GB" altLang="en-US" dirty="0">
                <a:latin typeface="Times New Roman" panose="02020603050405020304" pitchFamily="18" charset="0"/>
                <a:cs typeface="Times New Roman" panose="02020603050405020304" pitchFamily="18" charset="0"/>
              </a:rPr>
              <a:t> in India.</a:t>
            </a:r>
            <a:endParaRPr lang="en-US" alt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altLang="en-US" dirty="0">
              <a:latin typeface="Times New Roman" panose="02020603050405020304" pitchFamily="18" charset="0"/>
              <a:cs typeface="Times New Roman" panose="02020603050405020304" pitchFamily="18" charset="0"/>
            </a:endParaRPr>
          </a:p>
          <a:p>
            <a:endParaRPr lang="en-US" dirty="0"/>
          </a:p>
          <a:p>
            <a:endParaRPr lang="en-IN" dirty="0"/>
          </a:p>
        </p:txBody>
      </p:sp>
    </p:spTree>
    <p:extLst>
      <p:ext uri="{BB962C8B-B14F-4D97-AF65-F5344CB8AC3E}">
        <p14:creationId xmlns:p14="http://schemas.microsoft.com/office/powerpoint/2010/main" val="251074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97034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95278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09855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userDrawn="1"/>
        </p:nvSpPr>
        <p:spPr>
          <a:xfrm>
            <a:off x="0" y="12985751"/>
            <a:ext cx="24384000" cy="730250"/>
          </a:xfrm>
          <a:prstGeom prst="rect">
            <a:avLst/>
          </a:prstGeom>
        </p:spPr>
        <p:txBody>
          <a:bodyPr vert="horz" lIns="182880" tIns="91440" rIns="182880" bIns="9144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solidFill>
                <a:schemeClr val="bg1">
                  <a:lumMod val="50000"/>
                </a:schemeClr>
              </a:solidFill>
            </a:endParaRPr>
          </a:p>
          <a:p>
            <a:r>
              <a:rPr lang="en-US" sz="360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1942635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userDrawn="1"/>
        </p:nvSpPr>
        <p:spPr>
          <a:xfrm>
            <a:off x="27720" y="12958045"/>
            <a:ext cx="24384000" cy="730250"/>
          </a:xfrm>
          <a:prstGeom prst="rect">
            <a:avLst/>
          </a:prstGeom>
        </p:spPr>
        <p:txBody>
          <a:bodyPr vert="horz" lIns="182880" tIns="91440" rIns="182880" bIns="9144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solidFill>
                <a:schemeClr val="bg1">
                  <a:lumMod val="50000"/>
                </a:schemeClr>
              </a:solidFill>
            </a:endParaRPr>
          </a:p>
          <a:p>
            <a:r>
              <a:rPr lang="en-US" sz="360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1214169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89624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515257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1679576" y="730251"/>
            <a:ext cx="21031200" cy="265112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31465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28335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06860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1289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948566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367438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83777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1676400" y="12712701"/>
            <a:ext cx="5486400" cy="730250"/>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17221200" y="12712701"/>
            <a:ext cx="5486400" cy="730250"/>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6037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24727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0579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1679576" y="730251"/>
            <a:ext cx="21031200" cy="2651126"/>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16680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12176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8496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08840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67903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13578979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12985751"/>
            <a:ext cx="24384000" cy="730250"/>
          </a:xfrm>
          <a:prstGeom prst="rect">
            <a:avLst/>
          </a:prstGeom>
        </p:spPr>
        <p:txBody>
          <a:bodyPr vert="horz" lIns="91440" tIns="45720" rIns="91440" bIns="45720" rtlCol="0" anchor="ctr"/>
          <a:lstStyle>
            <a:lvl1pPr algn="ctr">
              <a:defRPr sz="3600">
                <a:solidFill>
                  <a:schemeClr val="tx1">
                    <a:tint val="82000"/>
                  </a:schemeClr>
                </a:solidFill>
              </a:defRPr>
            </a:lvl1pPr>
          </a:lstStyle>
          <a:p>
            <a:endParaRPr lang="en-US" dirty="0">
              <a:solidFill>
                <a:schemeClr val="bg1">
                  <a:lumMod val="50000"/>
                </a:schemeClr>
              </a:solidFill>
            </a:endParaRPr>
          </a:p>
          <a:p>
            <a:r>
              <a:rPr lang="en-US" dirty="0">
                <a:solidFill>
                  <a:schemeClr val="bg1">
                    <a:lumMod val="50000"/>
                  </a:schemeClr>
                </a:solidFill>
              </a:rPr>
              <a:t>IAP-Adolescent Health Academy: T-TEACH MODULE</a:t>
            </a:r>
          </a:p>
          <a:p>
            <a:endParaRPr lang="en-IN" sz="4000" dirty="0"/>
          </a:p>
        </p:txBody>
      </p:sp>
    </p:spTree>
    <p:extLst>
      <p:ext uri="{BB962C8B-B14F-4D97-AF65-F5344CB8AC3E}">
        <p14:creationId xmlns:p14="http://schemas.microsoft.com/office/powerpoint/2010/main" val="23051253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CAE48-FDBB-763B-870D-81143C70F9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D3028C-56CB-CA29-AC5F-12E5B933B9E9}"/>
              </a:ext>
            </a:extLst>
          </p:cNvPr>
          <p:cNvSpPr>
            <a:spLocks noGrp="1"/>
          </p:cNvSpPr>
          <p:nvPr/>
        </p:nvSpPr>
        <p:spPr>
          <a:xfrm>
            <a:off x="1663700" y="2862599"/>
            <a:ext cx="21031200" cy="5705474"/>
          </a:xfrm>
          <a:prstGeom prst="rect">
            <a:avLst/>
          </a:prstGeom>
          <a:solidFill>
            <a:schemeClr val="bg1"/>
          </a:solidFill>
        </p:spPr>
        <p:txBody>
          <a:bodyPr vert="horz" lIns="182880" tIns="91440" rIns="182880" bIns="9144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800"/>
            <a:r>
              <a:rPr lang="en-IN" sz="16000" b="1" dirty="0">
                <a:solidFill>
                  <a:prstClr val="black"/>
                </a:solidFill>
                <a:latin typeface="Times New Roman" panose="02020603050405020304" pitchFamily="18" charset="0"/>
                <a:cs typeface="Times New Roman" panose="02020603050405020304" pitchFamily="18" charset="0"/>
              </a:rPr>
              <a:t>     T –Teach Module</a:t>
            </a:r>
          </a:p>
        </p:txBody>
      </p:sp>
      <p:sp useBgFill="1">
        <p:nvSpPr>
          <p:cNvPr id="10" name="Rectangle 9">
            <a:extLst>
              <a:ext uri="{FF2B5EF4-FFF2-40B4-BE49-F238E27FC236}">
                <a16:creationId xmlns:a16="http://schemas.microsoft.com/office/drawing/2014/main" id="{854948EE-09E3-D17C-9641-113BCD19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A18360C0-08D5-A47B-47E9-25FA3B0C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4FB9D9DE-674E-3B54-28CB-A353444D7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9A6E2AA9-A243-D3C8-8277-A3BC4069DA36}"/>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DFB4C98A-CA8E-97D7-5E2C-E9CB66F3610B}"/>
              </a:ext>
            </a:extLst>
          </p:cNvPr>
          <p:cNvSpPr>
            <a:spLocks noGrp="1"/>
          </p:cNvSpPr>
          <p:nvPr>
            <p:ph type="ctrTitle"/>
          </p:nvPr>
        </p:nvSpPr>
        <p:spPr/>
        <p:txBody>
          <a:bodyPr>
            <a:normAutofit/>
          </a:bodyPr>
          <a:lstStyle/>
          <a:p>
            <a:r>
              <a:rPr lang="en-IN" sz="16000" b="1" dirty="0">
                <a:latin typeface="Times New Roman" panose="02020603050405020304" pitchFamily="18" charset="0"/>
                <a:cs typeface="Times New Roman" panose="02020603050405020304" pitchFamily="18" charset="0"/>
              </a:rPr>
              <a:t>T –Teach Module</a:t>
            </a:r>
            <a:endParaRPr lang="en-IN" sz="16000" dirty="0"/>
          </a:p>
        </p:txBody>
      </p:sp>
      <p:sp>
        <p:nvSpPr>
          <p:cNvPr id="15" name="Subtitle 14">
            <a:extLst>
              <a:ext uri="{FF2B5EF4-FFF2-40B4-BE49-F238E27FC236}">
                <a16:creationId xmlns:a16="http://schemas.microsoft.com/office/drawing/2014/main" id="{516B5F39-9679-6BA1-DABA-6EC8B0ED0BAA}"/>
              </a:ext>
            </a:extLst>
          </p:cNvPr>
          <p:cNvSpPr>
            <a:spLocks noGrp="1"/>
          </p:cNvSpPr>
          <p:nvPr>
            <p:ph type="subTitle" idx="1"/>
          </p:nvPr>
        </p:nvSpPr>
        <p:spPr>
          <a:xfrm>
            <a:off x="2008095" y="7204076"/>
            <a:ext cx="20535154" cy="3311524"/>
          </a:xfrm>
        </p:spPr>
        <p:txBody>
          <a:bodyPr/>
          <a:lstStyle/>
          <a:p>
            <a:pPr algn="l"/>
            <a:r>
              <a:rPr lang="en-US" b="1" dirty="0"/>
              <a:t> (Teachers’ Training and Empowerment in Adolescent Care and Health) </a:t>
            </a:r>
          </a:p>
          <a:p>
            <a:pPr algn="l"/>
            <a:r>
              <a:rPr lang="en-US" sz="6400" b="1" dirty="0">
                <a:solidFill>
                  <a:srgbClr val="7030A0"/>
                </a:solidFill>
              </a:rPr>
              <a:t>             IAP -AHA’s -Training Module for Teachers</a:t>
            </a:r>
            <a:endParaRPr lang="en-IN" dirty="0"/>
          </a:p>
        </p:txBody>
      </p:sp>
      <p:pic>
        <p:nvPicPr>
          <p:cNvPr id="16" name="Picture 15"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1038828" y="1400400"/>
            <a:ext cx="1800000" cy="1800000"/>
          </a:xfrm>
          <a:prstGeom prst="rect">
            <a:avLst/>
          </a:prstGeom>
        </p:spPr>
      </p:pic>
    </p:spTree>
    <p:extLst>
      <p:ext uri="{BB962C8B-B14F-4D97-AF65-F5344CB8AC3E}">
        <p14:creationId xmlns:p14="http://schemas.microsoft.com/office/powerpoint/2010/main" val="40072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FE31CE-6AD2-57E7-28E0-F2C285AA6F8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28B58B-E7B2-3FB2-D7F7-849573D8D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923FFF72-92EB-4B18-CC9C-F9BF554A1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1E2362FB-74D4-BD26-8AA2-F65D3AB6F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AAE7CEA6-CD3E-F204-C7BF-975DC7FB96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724D8D1-6E6B-9CAD-2DCC-4E68A385F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6572B677-9184-955A-0156-7940A3A08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FE6D69C5-1CDE-ABDD-5FE0-16487CD19B5E}"/>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8C652134-8B5A-6DAF-57FE-A6276FBDE067}"/>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25" name="Title 1">
            <a:extLst>
              <a:ext uri="{FF2B5EF4-FFF2-40B4-BE49-F238E27FC236}">
                <a16:creationId xmlns:a16="http://schemas.microsoft.com/office/drawing/2014/main" id="{73D3B277-EFC1-B980-8357-20A5225BE2B3}"/>
              </a:ext>
            </a:extLst>
          </p:cNvPr>
          <p:cNvSpPr>
            <a:spLocks noGrp="1"/>
          </p:cNvSpPr>
          <p:nvPr>
            <p:ph type="title"/>
          </p:nvPr>
        </p:nvSpPr>
        <p:spPr>
          <a:xfrm>
            <a:off x="6175515" y="1539519"/>
            <a:ext cx="10200288" cy="1158627"/>
          </a:xfrm>
          <a:solidFill>
            <a:srgbClr val="00B0F0"/>
          </a:solidFill>
        </p:spPr>
        <p:txBody>
          <a:bodyPr anchor="b">
            <a:norm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LEARNING OBJECTIVES</a:t>
            </a:r>
            <a:endParaRPr lang="en-IN" sz="44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2B7FFE4-501D-34A2-A11E-B6F8D696D570}"/>
              </a:ext>
            </a:extLst>
          </p:cNvPr>
          <p:cNvPicPr>
            <a:picLocks noChangeAspect="1"/>
          </p:cNvPicPr>
          <p:nvPr/>
        </p:nvPicPr>
        <p:blipFill>
          <a:blip r:embed="rId5"/>
          <a:stretch>
            <a:fillRect/>
          </a:stretch>
        </p:blipFill>
        <p:spPr>
          <a:xfrm>
            <a:off x="1881974" y="2699416"/>
            <a:ext cx="20804605" cy="10768499"/>
          </a:xfrm>
          <a:prstGeom prst="rect">
            <a:avLst/>
          </a:prstGeom>
        </p:spPr>
      </p:pic>
    </p:spTree>
    <p:extLst>
      <p:ext uri="{BB962C8B-B14F-4D97-AF65-F5344CB8AC3E}">
        <p14:creationId xmlns:p14="http://schemas.microsoft.com/office/powerpoint/2010/main" val="77819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29F395-4EAB-BDA3-695C-2A803E870EE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3C8EDA-804C-D183-1AEE-F43C31468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2BE4DFF9-7193-A077-ECAE-AA380C7AF7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376AF025-5413-A6AB-6B69-30D129001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2B7D9D26-AF61-2341-C448-23B606481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15AC830C-EC89-9E3B-EA03-47527327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B9EB89EA-0451-13CC-7E20-0D781C7C7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D1878324-9E92-B9A1-4A6E-C695C58C65BF}"/>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3D5B331A-31EF-D969-2B6A-727307886780}"/>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9" name="Picture 8">
            <a:extLst>
              <a:ext uri="{FF2B5EF4-FFF2-40B4-BE49-F238E27FC236}">
                <a16:creationId xmlns:a16="http://schemas.microsoft.com/office/drawing/2014/main" id="{76372028-3B58-112E-932F-806F38DC738E}"/>
              </a:ext>
            </a:extLst>
          </p:cNvPr>
          <p:cNvPicPr>
            <a:picLocks noChangeAspect="1"/>
          </p:cNvPicPr>
          <p:nvPr/>
        </p:nvPicPr>
        <p:blipFill>
          <a:blip r:embed="rId5"/>
          <a:stretch>
            <a:fillRect/>
          </a:stretch>
        </p:blipFill>
        <p:spPr>
          <a:xfrm>
            <a:off x="2560320" y="1834196"/>
            <a:ext cx="19110959" cy="10128375"/>
          </a:xfrm>
          <a:prstGeom prst="rect">
            <a:avLst/>
          </a:prstGeom>
        </p:spPr>
      </p:pic>
    </p:spTree>
    <p:extLst>
      <p:ext uri="{BB962C8B-B14F-4D97-AF65-F5344CB8AC3E}">
        <p14:creationId xmlns:p14="http://schemas.microsoft.com/office/powerpoint/2010/main" val="327921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BA553D-A1DD-5E16-1552-7C796E6FA40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539C54B-D5ED-65B6-1AD5-A3DBDAEB6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6A3E444-24A8-0435-ECF7-D40BF67371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60C0749-346B-76CE-0BA5-3BD803BB9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74ACBEB3-7A35-CE7C-0A1D-9855E1E6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8274DBE7-5C57-A283-D2AF-16946BD72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37" name="Picture 36">
            <a:extLst>
              <a:ext uri="{FF2B5EF4-FFF2-40B4-BE49-F238E27FC236}">
                <a16:creationId xmlns:a16="http://schemas.microsoft.com/office/drawing/2014/main" id="{D623E114-BDE8-3210-3C3A-5312513CE01A}"/>
              </a:ext>
            </a:extLst>
          </p:cNvPr>
          <p:cNvPicPr>
            <a:picLocks noChangeAspect="1"/>
          </p:cNvPicPr>
          <p:nvPr/>
        </p:nvPicPr>
        <p:blipFill>
          <a:blip r:embed="rId3"/>
          <a:stretch>
            <a:fillRect/>
          </a:stretch>
        </p:blipFill>
        <p:spPr>
          <a:xfrm>
            <a:off x="1706240" y="1"/>
            <a:ext cx="21761903" cy="13690626"/>
          </a:xfrm>
          <a:prstGeom prst="rect">
            <a:avLst/>
          </a:prstGeom>
        </p:spPr>
      </p:pic>
    </p:spTree>
    <p:extLst>
      <p:ext uri="{BB962C8B-B14F-4D97-AF65-F5344CB8AC3E}">
        <p14:creationId xmlns:p14="http://schemas.microsoft.com/office/powerpoint/2010/main" val="244509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DC8300-1B31-E0D4-D4B8-F310C73CD2F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2CE4D3-FD33-2EE2-4B11-5AE13CAD1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BB565EAE-F275-3E25-0FDF-5237662C01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241A9FC2-F11E-DFCC-B91B-C077CF8D8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5603578D-1D30-0535-EEE9-D9FB3E7A2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89C86557-8997-BA23-EC06-DF8CC94D6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6462C034-A512-7389-EC47-23C05AC2B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417" y="-53002"/>
            <a:ext cx="2520000" cy="1739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C7CF8854-D9E3-B48B-23A6-55BE085EEE42}"/>
              </a:ext>
            </a:extLst>
          </p:cNvPr>
          <p:cNvPicPr>
            <a:picLocks noChangeAspect="1"/>
          </p:cNvPicPr>
          <p:nvPr/>
        </p:nvPicPr>
        <p:blipFill>
          <a:blip r:embed="rId4"/>
          <a:stretch>
            <a:fillRect/>
          </a:stretch>
        </p:blipFill>
        <p:spPr>
          <a:xfrm>
            <a:off x="21459583" y="244504"/>
            <a:ext cx="1226996" cy="1158627"/>
          </a:xfrm>
          <a:prstGeom prst="rect">
            <a:avLst/>
          </a:prstGeom>
        </p:spPr>
      </p:pic>
      <p:sp>
        <p:nvSpPr>
          <p:cNvPr id="6" name="Process 4">
            <a:extLst>
              <a:ext uri="{FF2B5EF4-FFF2-40B4-BE49-F238E27FC236}">
                <a16:creationId xmlns:a16="http://schemas.microsoft.com/office/drawing/2014/main" id="{F445F602-5E53-36B1-E6A9-E2A76E4EDEA9}"/>
              </a:ext>
            </a:extLst>
          </p:cNvPr>
          <p:cNvSpPr/>
          <p:nvPr/>
        </p:nvSpPr>
        <p:spPr>
          <a:xfrm>
            <a:off x="6175515" y="12928027"/>
            <a:ext cx="1335819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11" name="Picture 10">
            <a:extLst>
              <a:ext uri="{FF2B5EF4-FFF2-40B4-BE49-F238E27FC236}">
                <a16:creationId xmlns:a16="http://schemas.microsoft.com/office/drawing/2014/main" id="{81CD6749-9BF5-7976-6A2B-F45ED144E25D}"/>
              </a:ext>
            </a:extLst>
          </p:cNvPr>
          <p:cNvPicPr>
            <a:picLocks noChangeAspect="1"/>
          </p:cNvPicPr>
          <p:nvPr/>
        </p:nvPicPr>
        <p:blipFill>
          <a:blip r:embed="rId5"/>
          <a:stretch>
            <a:fillRect/>
          </a:stretch>
        </p:blipFill>
        <p:spPr>
          <a:xfrm>
            <a:off x="4071584" y="1844568"/>
            <a:ext cx="18333719" cy="10408392"/>
          </a:xfrm>
          <a:prstGeom prst="rect">
            <a:avLst/>
          </a:prstGeom>
        </p:spPr>
      </p:pic>
      <p:sp>
        <p:nvSpPr>
          <p:cNvPr id="27" name="Title 1">
            <a:extLst>
              <a:ext uri="{FF2B5EF4-FFF2-40B4-BE49-F238E27FC236}">
                <a16:creationId xmlns:a16="http://schemas.microsoft.com/office/drawing/2014/main" id="{FE550B7A-1A6A-3059-D34D-CD7A51F226FE}"/>
              </a:ext>
            </a:extLst>
          </p:cNvPr>
          <p:cNvSpPr txBox="1"/>
          <p:nvPr/>
        </p:nvSpPr>
        <p:spPr>
          <a:xfrm>
            <a:off x="8440942" y="1596182"/>
            <a:ext cx="7659688" cy="173915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b="1" dirty="0">
                <a:solidFill>
                  <a:schemeClr val="accent4">
                    <a:lumMod val="20000"/>
                    <a:lumOff val="80000"/>
                  </a:schemeClr>
                </a:solidFill>
                <a:latin typeface="Times New Roman" panose="02020603050405020304" pitchFamily="18" charset="0"/>
                <a:cs typeface="Times New Roman" panose="02020603050405020304" pitchFamily="18" charset="0"/>
              </a:rPr>
              <a:t>Stepwise Physical Changes</a:t>
            </a:r>
            <a:endParaRPr lang="en-US" b="1" dirty="0">
              <a:solidFill>
                <a:schemeClr val="accent4">
                  <a:lumMod val="20000"/>
                  <a:lumOff val="80000"/>
                </a:schemeClr>
              </a:solidFill>
            </a:endParaRPr>
          </a:p>
        </p:txBody>
      </p:sp>
      <p:sp>
        <p:nvSpPr>
          <p:cNvPr id="28" name="Title 1">
            <a:extLst>
              <a:ext uri="{FF2B5EF4-FFF2-40B4-BE49-F238E27FC236}">
                <a16:creationId xmlns:a16="http://schemas.microsoft.com/office/drawing/2014/main" id="{6213ADFC-8D45-E5E8-A1D4-C00CDC1B4324}"/>
              </a:ext>
            </a:extLst>
          </p:cNvPr>
          <p:cNvSpPr txBox="1"/>
          <p:nvPr/>
        </p:nvSpPr>
        <p:spPr>
          <a:xfrm>
            <a:off x="6130791" y="3778044"/>
            <a:ext cx="4138613" cy="21000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b="1" dirty="0">
                <a:solidFill>
                  <a:schemeClr val="accent4">
                    <a:lumMod val="20000"/>
                    <a:lumOff val="80000"/>
                  </a:schemeClr>
                </a:solidFill>
                <a:latin typeface="Times New Roman" panose="02020603050405020304" pitchFamily="18" charset="0"/>
                <a:cs typeface="Times New Roman" panose="02020603050405020304" pitchFamily="18" charset="0"/>
              </a:rPr>
              <a:t>Girls</a:t>
            </a:r>
            <a:endParaRPr lang="en-US" b="1" dirty="0">
              <a:solidFill>
                <a:schemeClr val="accent4">
                  <a:lumMod val="20000"/>
                  <a:lumOff val="80000"/>
                </a:schemeClr>
              </a:solidFill>
            </a:endParaRPr>
          </a:p>
        </p:txBody>
      </p:sp>
      <p:sp>
        <p:nvSpPr>
          <p:cNvPr id="30" name="Title 1">
            <a:extLst>
              <a:ext uri="{FF2B5EF4-FFF2-40B4-BE49-F238E27FC236}">
                <a16:creationId xmlns:a16="http://schemas.microsoft.com/office/drawing/2014/main" id="{A41A8402-AA44-EBC8-94ED-60B60243C0E5}"/>
              </a:ext>
            </a:extLst>
          </p:cNvPr>
          <p:cNvSpPr txBox="1"/>
          <p:nvPr/>
        </p:nvSpPr>
        <p:spPr>
          <a:xfrm>
            <a:off x="15729585" y="3869438"/>
            <a:ext cx="4138613" cy="131738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a:solidFill>
                  <a:srgbClr val="FFC000">
                    <a:lumMod val="20000"/>
                    <a:lumOff val="80000"/>
                  </a:srgbClr>
                </a:solidFill>
                <a:latin typeface="Times New Roman" panose="02020603050405020304" pitchFamily="18" charset="0"/>
                <a:cs typeface="Times New Roman" panose="02020603050405020304" pitchFamily="18" charset="0"/>
              </a:rPr>
              <a:t>Boys</a:t>
            </a:r>
            <a:endParaRPr lang="en-US" b="1" dirty="0">
              <a:solidFill>
                <a:srgbClr val="FFC000">
                  <a:lumMod val="20000"/>
                  <a:lumOff val="80000"/>
                </a:srgbClr>
              </a:solidFill>
              <a:latin typeface="Calibri Light"/>
            </a:endParaRPr>
          </a:p>
        </p:txBody>
      </p:sp>
    </p:spTree>
    <p:extLst>
      <p:ext uri="{BB962C8B-B14F-4D97-AF65-F5344CB8AC3E}">
        <p14:creationId xmlns:p14="http://schemas.microsoft.com/office/powerpoint/2010/main" val="75063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28" name="Picture 27">
            <a:extLst>
              <a:ext uri="{FF2B5EF4-FFF2-40B4-BE49-F238E27FC236}">
                <a16:creationId xmlns:a16="http://schemas.microsoft.com/office/drawing/2014/main" id="{5E0BC2B8-85F3-CBB4-8B91-0D112C115090}"/>
              </a:ext>
            </a:extLst>
          </p:cNvPr>
          <p:cNvPicPr>
            <a:picLocks noChangeAspect="1"/>
          </p:cNvPicPr>
          <p:nvPr/>
        </p:nvPicPr>
        <p:blipFill>
          <a:blip r:embed="rId3"/>
          <a:stretch>
            <a:fillRect/>
          </a:stretch>
        </p:blipFill>
        <p:spPr>
          <a:xfrm>
            <a:off x="1371599" y="309919"/>
            <a:ext cx="22010915" cy="13404812"/>
          </a:xfrm>
          <a:prstGeom prst="rect">
            <a:avLst/>
          </a:prstGeom>
        </p:spPr>
      </p:pic>
    </p:spTree>
    <p:extLst>
      <p:ext uri="{BB962C8B-B14F-4D97-AF65-F5344CB8AC3E}">
        <p14:creationId xmlns:p14="http://schemas.microsoft.com/office/powerpoint/2010/main" val="645029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5BEFD67-61FA-F68E-0AB2-78DEE73077A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4F3A604-B117-57A1-CCF6-1AA21EAE7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9124500-1387-BA9D-3C7C-DBC317F734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CEDC4468-C124-76EE-A099-58B55D18B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1E1DA264-E854-6D44-EE53-29FEB7B7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4EACE8CD-EAAD-C447-88DB-DF11F3923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14" name="Picture 13">
            <a:extLst>
              <a:ext uri="{FF2B5EF4-FFF2-40B4-BE49-F238E27FC236}">
                <a16:creationId xmlns:a16="http://schemas.microsoft.com/office/drawing/2014/main" id="{1EBE979B-AE28-B350-26B2-1FBDF54F9D1A}"/>
              </a:ext>
            </a:extLst>
          </p:cNvPr>
          <p:cNvPicPr>
            <a:picLocks noChangeAspect="1"/>
          </p:cNvPicPr>
          <p:nvPr/>
        </p:nvPicPr>
        <p:blipFill>
          <a:blip r:embed="rId3"/>
          <a:stretch>
            <a:fillRect/>
          </a:stretch>
        </p:blipFill>
        <p:spPr>
          <a:xfrm>
            <a:off x="1640245" y="38668"/>
            <a:ext cx="21807623" cy="13714729"/>
          </a:xfrm>
          <a:prstGeom prst="rect">
            <a:avLst/>
          </a:prstGeom>
        </p:spPr>
      </p:pic>
    </p:spTree>
    <p:extLst>
      <p:ext uri="{BB962C8B-B14F-4D97-AF65-F5344CB8AC3E}">
        <p14:creationId xmlns:p14="http://schemas.microsoft.com/office/powerpoint/2010/main" val="44285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23" name="Picture 22">
            <a:extLst>
              <a:ext uri="{FF2B5EF4-FFF2-40B4-BE49-F238E27FC236}">
                <a16:creationId xmlns:a16="http://schemas.microsoft.com/office/drawing/2014/main" id="{568E4BD6-844F-F36B-D5B2-431200E7CC43}"/>
              </a:ext>
            </a:extLst>
          </p:cNvPr>
          <p:cNvPicPr>
            <a:picLocks noChangeAspect="1"/>
          </p:cNvPicPr>
          <p:nvPr/>
        </p:nvPicPr>
        <p:blipFill>
          <a:blip r:embed="rId3"/>
          <a:stretch>
            <a:fillRect/>
          </a:stretch>
        </p:blipFill>
        <p:spPr>
          <a:xfrm>
            <a:off x="1001485" y="0"/>
            <a:ext cx="22381030" cy="13967460"/>
          </a:xfrm>
          <a:prstGeom prst="rect">
            <a:avLst/>
          </a:prstGeom>
        </p:spPr>
      </p:pic>
    </p:spTree>
    <p:extLst>
      <p:ext uri="{BB962C8B-B14F-4D97-AF65-F5344CB8AC3E}">
        <p14:creationId xmlns:p14="http://schemas.microsoft.com/office/powerpoint/2010/main" val="398271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D13CE2-E840-D4F0-2922-8673B8141E3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D8F8E3C-3470-F38A-326F-B61799D32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C203CCF-A4B5-5A11-2BBF-9ABCA57535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EAB7F6A-B49D-18F3-68B8-5BB50BF37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46B8ECFD-29EB-763B-BC4E-A2F6C0F54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F4131A2-F37B-98DB-70A1-14F8CE177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50" name="Picture 49">
            <a:extLst>
              <a:ext uri="{FF2B5EF4-FFF2-40B4-BE49-F238E27FC236}">
                <a16:creationId xmlns:a16="http://schemas.microsoft.com/office/drawing/2014/main" id="{2F399B9F-D3A0-2A18-F73A-BD3A325DEC52}"/>
              </a:ext>
            </a:extLst>
          </p:cNvPr>
          <p:cNvPicPr>
            <a:picLocks noChangeAspect="1"/>
          </p:cNvPicPr>
          <p:nvPr/>
        </p:nvPicPr>
        <p:blipFill>
          <a:blip r:embed="rId3"/>
          <a:stretch>
            <a:fillRect/>
          </a:stretch>
        </p:blipFill>
        <p:spPr>
          <a:xfrm>
            <a:off x="1485900" y="0"/>
            <a:ext cx="22403573" cy="13716000"/>
          </a:xfrm>
          <a:prstGeom prst="rect">
            <a:avLst/>
          </a:prstGeom>
        </p:spPr>
      </p:pic>
    </p:spTree>
    <p:extLst>
      <p:ext uri="{BB962C8B-B14F-4D97-AF65-F5344CB8AC3E}">
        <p14:creationId xmlns:p14="http://schemas.microsoft.com/office/powerpoint/2010/main" val="342737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0BCFCB30-3DA5-656F-6000-B38CBFE39E6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B9E7290-6C7A-D84C-EED4-2F7ACB0E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F2EBD921-A8D1-2447-97CF-8433C7A500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2036A70F-0563-1765-3451-B417F5F5E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C6F7574A-80EE-922A-71E4-4B20F547D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6BDD65E-3730-DA91-81C6-187930C13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34" name="Picture 33">
            <a:extLst>
              <a:ext uri="{FF2B5EF4-FFF2-40B4-BE49-F238E27FC236}">
                <a16:creationId xmlns:a16="http://schemas.microsoft.com/office/drawing/2014/main" id="{91FCB9A7-CF41-DA2E-F949-9BF6BEC519FC}"/>
              </a:ext>
            </a:extLst>
          </p:cNvPr>
          <p:cNvPicPr>
            <a:picLocks noChangeAspect="1"/>
          </p:cNvPicPr>
          <p:nvPr/>
        </p:nvPicPr>
        <p:blipFill>
          <a:blip r:embed="rId3"/>
          <a:stretch>
            <a:fillRect/>
          </a:stretch>
        </p:blipFill>
        <p:spPr>
          <a:xfrm>
            <a:off x="651457" y="182880"/>
            <a:ext cx="22731058" cy="13533120"/>
          </a:xfrm>
          <a:prstGeom prst="rect">
            <a:avLst/>
          </a:prstGeom>
        </p:spPr>
      </p:pic>
    </p:spTree>
    <p:extLst>
      <p:ext uri="{BB962C8B-B14F-4D97-AF65-F5344CB8AC3E}">
        <p14:creationId xmlns:p14="http://schemas.microsoft.com/office/powerpoint/2010/main" val="1972287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0005E1-A94C-EBD2-5231-8C0BE80765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EFE4D26-8E3E-9811-70A6-13F95DC94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7C46A51A-D1A7-EFAE-D289-2DD0A85EDD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4F93210F-5E85-9CE7-B091-D8FC8D43A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932A3B25-445F-7047-3A5F-DFD153423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A5DC39DE-FA0F-D9AF-8EAB-62AA3598F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12" name="Picture 11">
            <a:extLst>
              <a:ext uri="{FF2B5EF4-FFF2-40B4-BE49-F238E27FC236}">
                <a16:creationId xmlns:a16="http://schemas.microsoft.com/office/drawing/2014/main" id="{936AC5AB-5936-D48C-C9B3-91C08AF9A039}"/>
              </a:ext>
            </a:extLst>
          </p:cNvPr>
          <p:cNvPicPr>
            <a:picLocks noChangeAspect="1"/>
          </p:cNvPicPr>
          <p:nvPr/>
        </p:nvPicPr>
        <p:blipFill>
          <a:blip r:embed="rId3"/>
          <a:stretch>
            <a:fillRect/>
          </a:stretch>
        </p:blipFill>
        <p:spPr>
          <a:xfrm>
            <a:off x="1001485" y="0"/>
            <a:ext cx="23382514" cy="13898880"/>
          </a:xfrm>
          <a:prstGeom prst="rect">
            <a:avLst/>
          </a:prstGeom>
        </p:spPr>
      </p:pic>
    </p:spTree>
    <p:extLst>
      <p:ext uri="{BB962C8B-B14F-4D97-AF65-F5344CB8AC3E}">
        <p14:creationId xmlns:p14="http://schemas.microsoft.com/office/powerpoint/2010/main" val="310216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age1image1292286560">
            <a:extLst>
              <a:ext uri="{FF2B5EF4-FFF2-40B4-BE49-F238E27FC236}">
                <a16:creationId xmlns:a16="http://schemas.microsoft.com/office/drawing/2014/main" id="{319BDF79-8635-583B-6F34-E9247E3A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464" y="2435868"/>
            <a:ext cx="17134816" cy="945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9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D97C1A-EE94-2618-9392-0F06F2267D1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8E918B-C807-410B-EF2C-2CE8D6E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A5532E42-222C-41FA-CEA3-9E0C2A770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A96315A4-BB64-C73F-BDE2-35517E63E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41A7B94F-CFA5-39C2-6891-89D178A3D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5D79B050-867A-D703-1494-EC6383F02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919152B7-6287-7745-D2D2-E8D99E1D1FA6}"/>
              </a:ext>
            </a:extLst>
          </p:cNvPr>
          <p:cNvPicPr>
            <a:picLocks noChangeAspect="1"/>
          </p:cNvPicPr>
          <p:nvPr/>
        </p:nvPicPr>
        <p:blipFill>
          <a:blip r:embed="rId3"/>
          <a:stretch>
            <a:fillRect/>
          </a:stretch>
        </p:blipFill>
        <p:spPr>
          <a:xfrm>
            <a:off x="1706241" y="0"/>
            <a:ext cx="21676274" cy="13714730"/>
          </a:xfrm>
          <a:prstGeom prst="rect">
            <a:avLst/>
          </a:prstGeom>
        </p:spPr>
      </p:pic>
    </p:spTree>
    <p:extLst>
      <p:ext uri="{BB962C8B-B14F-4D97-AF65-F5344CB8AC3E}">
        <p14:creationId xmlns:p14="http://schemas.microsoft.com/office/powerpoint/2010/main" val="4026749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58D865-BBD9-E445-4ABE-1FD7B2EA3C8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099F28-0AEE-CF45-F306-3F225C14C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DBA06C0-18CE-9F1D-CC92-691E0B6AD6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A8EA4855-1104-A844-ECFB-B9A48F808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C5D61A66-D7F7-3ED2-B295-693F006E7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EBA8A30E-8464-1259-2564-AAE3822D0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9" name="Picture 8">
            <a:extLst>
              <a:ext uri="{FF2B5EF4-FFF2-40B4-BE49-F238E27FC236}">
                <a16:creationId xmlns:a16="http://schemas.microsoft.com/office/drawing/2014/main" id="{7A824554-635E-2EFC-B4EC-4F0A484D9861}"/>
              </a:ext>
            </a:extLst>
          </p:cNvPr>
          <p:cNvPicPr>
            <a:picLocks noChangeAspect="1"/>
          </p:cNvPicPr>
          <p:nvPr/>
        </p:nvPicPr>
        <p:blipFill>
          <a:blip r:embed="rId3"/>
          <a:stretch>
            <a:fillRect/>
          </a:stretch>
        </p:blipFill>
        <p:spPr>
          <a:xfrm>
            <a:off x="1159057" y="0"/>
            <a:ext cx="22573486" cy="13716000"/>
          </a:xfrm>
          <a:prstGeom prst="rect">
            <a:avLst/>
          </a:prstGeom>
        </p:spPr>
      </p:pic>
    </p:spTree>
    <p:extLst>
      <p:ext uri="{BB962C8B-B14F-4D97-AF65-F5344CB8AC3E}">
        <p14:creationId xmlns:p14="http://schemas.microsoft.com/office/powerpoint/2010/main" val="394184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0DB275-52CF-F5A3-691F-921C40DDC63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3557928-5ED4-76F4-1C21-C05E4167D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F4A3C79-07F9-DCED-F5D9-580F3B2EEE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4E056DB2-FFA0-3BC7-DC17-DD4F000E1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664E6335-4D32-7439-2401-979924A14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A4FF4A0-FC5F-6CC2-045D-652DF4B86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13" name="Picture 12">
            <a:extLst>
              <a:ext uri="{FF2B5EF4-FFF2-40B4-BE49-F238E27FC236}">
                <a16:creationId xmlns:a16="http://schemas.microsoft.com/office/drawing/2014/main" id="{0223DF6E-1D38-A02F-504F-29B3134B544E}"/>
              </a:ext>
            </a:extLst>
          </p:cNvPr>
          <p:cNvPicPr>
            <a:picLocks noChangeAspect="1"/>
          </p:cNvPicPr>
          <p:nvPr/>
        </p:nvPicPr>
        <p:blipFill>
          <a:blip r:embed="rId3"/>
          <a:stretch>
            <a:fillRect/>
          </a:stretch>
        </p:blipFill>
        <p:spPr>
          <a:xfrm>
            <a:off x="1706240" y="320040"/>
            <a:ext cx="22223458" cy="14287500"/>
          </a:xfrm>
          <a:prstGeom prst="rect">
            <a:avLst/>
          </a:prstGeom>
        </p:spPr>
      </p:pic>
    </p:spTree>
    <p:extLst>
      <p:ext uri="{BB962C8B-B14F-4D97-AF65-F5344CB8AC3E}">
        <p14:creationId xmlns:p14="http://schemas.microsoft.com/office/powerpoint/2010/main" val="202425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DD6AC5-8D94-A3E5-FFFC-E1FC2006382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168E97F-4BCB-997F-FACE-AD51AEF60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3679E66F-55B6-B159-A855-929DE39BC2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A0A8FF9-B49F-4E97-5E57-8DAB47D39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89B9658A-DFA6-5E97-E712-42C4176A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8EE25E4F-52FF-0342-36DF-743D27381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8" name="Picture 7">
            <a:extLst>
              <a:ext uri="{FF2B5EF4-FFF2-40B4-BE49-F238E27FC236}">
                <a16:creationId xmlns:a16="http://schemas.microsoft.com/office/drawing/2014/main" id="{2655ABDA-57D7-A028-1014-D1DF1F8659C1}"/>
              </a:ext>
            </a:extLst>
          </p:cNvPr>
          <p:cNvPicPr>
            <a:picLocks noChangeAspect="1"/>
          </p:cNvPicPr>
          <p:nvPr/>
        </p:nvPicPr>
        <p:blipFill>
          <a:blip r:embed="rId3"/>
          <a:stretch>
            <a:fillRect/>
          </a:stretch>
        </p:blipFill>
        <p:spPr>
          <a:xfrm>
            <a:off x="1508761" y="342900"/>
            <a:ext cx="21873754" cy="13373100"/>
          </a:xfrm>
          <a:prstGeom prst="rect">
            <a:avLst/>
          </a:prstGeom>
        </p:spPr>
      </p:pic>
    </p:spTree>
    <p:extLst>
      <p:ext uri="{BB962C8B-B14F-4D97-AF65-F5344CB8AC3E}">
        <p14:creationId xmlns:p14="http://schemas.microsoft.com/office/powerpoint/2010/main" val="1736898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08C78E-3A60-4F21-519F-F32858D5478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ECE01C-8A7C-F20D-CDB0-ACB32201F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E1618BCE-FA04-62FE-15EE-8CAE4C3B52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DA1B0C19-8880-43EB-341B-CF96A689D1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F9A7B4B3-B2D6-391A-84E6-86512EEE6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5E590271-0171-7F15-C9D0-37876563C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9" name="Picture 8">
            <a:extLst>
              <a:ext uri="{FF2B5EF4-FFF2-40B4-BE49-F238E27FC236}">
                <a16:creationId xmlns:a16="http://schemas.microsoft.com/office/drawing/2014/main" id="{4B786571-F372-6851-95D2-E14A33FDCA90}"/>
              </a:ext>
            </a:extLst>
          </p:cNvPr>
          <p:cNvPicPr>
            <a:picLocks noChangeAspect="1"/>
          </p:cNvPicPr>
          <p:nvPr/>
        </p:nvPicPr>
        <p:blipFill>
          <a:blip r:embed="rId3"/>
          <a:stretch>
            <a:fillRect/>
          </a:stretch>
        </p:blipFill>
        <p:spPr>
          <a:xfrm>
            <a:off x="1531620" y="521761"/>
            <a:ext cx="21351239" cy="13194239"/>
          </a:xfrm>
          <a:prstGeom prst="rect">
            <a:avLst/>
          </a:prstGeom>
        </p:spPr>
      </p:pic>
    </p:spTree>
    <p:extLst>
      <p:ext uri="{BB962C8B-B14F-4D97-AF65-F5344CB8AC3E}">
        <p14:creationId xmlns:p14="http://schemas.microsoft.com/office/powerpoint/2010/main" val="962296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B631D-3117-FDDD-B245-BB77770FF5F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32CB98-4EC6-AB85-FEA0-E2F1FACA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5736722B-9A10-DC6E-23DF-A1C8A2AF5F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6FDB10AE-22CB-92DC-9E33-57601B858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63F443CD-4C63-6720-B9AA-43D9D7EB3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F39195BE-0510-F88C-A8BC-59F388125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5" name="Picture 4">
            <a:extLst>
              <a:ext uri="{FF2B5EF4-FFF2-40B4-BE49-F238E27FC236}">
                <a16:creationId xmlns:a16="http://schemas.microsoft.com/office/drawing/2014/main" id="{3DFD3AEC-252B-744A-6CB9-6133C0590601}"/>
              </a:ext>
            </a:extLst>
          </p:cNvPr>
          <p:cNvPicPr>
            <a:picLocks noChangeAspect="1"/>
          </p:cNvPicPr>
          <p:nvPr/>
        </p:nvPicPr>
        <p:blipFill>
          <a:blip r:embed="rId3"/>
          <a:stretch>
            <a:fillRect/>
          </a:stretch>
        </p:blipFill>
        <p:spPr>
          <a:xfrm>
            <a:off x="2357696" y="962008"/>
            <a:ext cx="19534116" cy="12768342"/>
          </a:xfrm>
          <a:prstGeom prst="rect">
            <a:avLst/>
          </a:prstGeom>
        </p:spPr>
      </p:pic>
      <p:pic>
        <p:nvPicPr>
          <p:cNvPr id="8" name="Picture 2" descr="Pedicriticon Pune 2023">
            <a:extLst>
              <a:ext uri="{FF2B5EF4-FFF2-40B4-BE49-F238E27FC236}">
                <a16:creationId xmlns:a16="http://schemas.microsoft.com/office/drawing/2014/main" id="{BB9F90D2-1973-1EBD-B0D0-128FD8ED2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9058" y="269448"/>
            <a:ext cx="3715726" cy="2473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with hands reaching out to a child&#10;&#10;Description automatically generated">
            <a:extLst>
              <a:ext uri="{FF2B5EF4-FFF2-40B4-BE49-F238E27FC236}">
                <a16:creationId xmlns:a16="http://schemas.microsoft.com/office/drawing/2014/main" id="{3BA157DC-2103-A14A-ABD9-2263446F4C94}"/>
              </a:ext>
            </a:extLst>
          </p:cNvPr>
          <p:cNvPicPr>
            <a:picLocks noChangeAspect="1"/>
          </p:cNvPicPr>
          <p:nvPr/>
        </p:nvPicPr>
        <p:blipFill>
          <a:blip r:embed="rId5" cstate="print"/>
          <a:stretch>
            <a:fillRect/>
          </a:stretch>
        </p:blipFill>
        <p:spPr>
          <a:xfrm>
            <a:off x="20619720" y="477303"/>
            <a:ext cx="2058040" cy="2058040"/>
          </a:xfrm>
          <a:prstGeom prst="rect">
            <a:avLst/>
          </a:prstGeom>
        </p:spPr>
      </p:pic>
    </p:spTree>
    <p:extLst>
      <p:ext uri="{BB962C8B-B14F-4D97-AF65-F5344CB8AC3E}">
        <p14:creationId xmlns:p14="http://schemas.microsoft.com/office/powerpoint/2010/main" val="3551416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6119BC-DAC3-6DC1-1673-5CC0CA39B7F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A424A13-0E3D-8404-6C3C-10B9ACD2F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5CC91BD9-B05E-29C3-A9B7-5E1DEFE347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083C6EAB-F5B1-1EB6-841C-79BECD0BE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59B00BFA-F99B-425A-C86F-8158B6360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EDB60B5E-055E-33A9-5182-C8112653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6" name="Picture 5">
            <a:extLst>
              <a:ext uri="{FF2B5EF4-FFF2-40B4-BE49-F238E27FC236}">
                <a16:creationId xmlns:a16="http://schemas.microsoft.com/office/drawing/2014/main" id="{FCEAE4FB-B5E5-1D97-C79E-6AA71557E765}"/>
              </a:ext>
            </a:extLst>
          </p:cNvPr>
          <p:cNvPicPr>
            <a:picLocks noChangeAspect="1"/>
          </p:cNvPicPr>
          <p:nvPr/>
        </p:nvPicPr>
        <p:blipFill>
          <a:blip r:embed="rId3"/>
          <a:stretch>
            <a:fillRect/>
          </a:stretch>
        </p:blipFill>
        <p:spPr>
          <a:xfrm>
            <a:off x="1706241" y="552594"/>
            <a:ext cx="21518702" cy="13508991"/>
          </a:xfrm>
          <a:prstGeom prst="rect">
            <a:avLst/>
          </a:prstGeom>
        </p:spPr>
      </p:pic>
    </p:spTree>
    <p:extLst>
      <p:ext uri="{BB962C8B-B14F-4D97-AF65-F5344CB8AC3E}">
        <p14:creationId xmlns:p14="http://schemas.microsoft.com/office/powerpoint/2010/main" val="191469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BC402B-05AF-A970-EC27-99C4CE4AF3E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8A1DE49-0D4A-1949-BEF0-81817D8BE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D2E7CC30-3276-B9BE-DAD7-9D16FC3D95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B3734BCB-4BA6-37CF-D50F-0C46D0112A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CC7E2739-5C34-0B20-CCDF-6D551A5BA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5A8DDAF-7636-04C6-10E1-A3A34C7E3B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09CB32D3-3AC0-7177-24D4-187A4BFE6FC5}"/>
              </a:ext>
            </a:extLst>
          </p:cNvPr>
          <p:cNvPicPr>
            <a:picLocks noChangeAspect="1"/>
          </p:cNvPicPr>
          <p:nvPr/>
        </p:nvPicPr>
        <p:blipFill>
          <a:blip r:embed="rId3"/>
          <a:stretch>
            <a:fillRect/>
          </a:stretch>
        </p:blipFill>
        <p:spPr>
          <a:xfrm>
            <a:off x="1159057" y="297180"/>
            <a:ext cx="22573486" cy="13418819"/>
          </a:xfrm>
          <a:prstGeom prst="rect">
            <a:avLst/>
          </a:prstGeom>
        </p:spPr>
      </p:pic>
    </p:spTree>
    <p:extLst>
      <p:ext uri="{BB962C8B-B14F-4D97-AF65-F5344CB8AC3E}">
        <p14:creationId xmlns:p14="http://schemas.microsoft.com/office/powerpoint/2010/main" val="3268595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DD508A-EB81-14A2-3B5A-77641765EC5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7BAFD5-C257-DC81-1C4A-977E2AC21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A45B59E7-172B-C4E6-F561-BF70D621EA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82A109F2-EE21-3027-678E-9E911E459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D7087BF8-3B08-B522-F40F-60A439B76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225DB1D6-FA6C-7BDD-827D-BD1F4A713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3CAD29A0-E4C6-D3FA-9580-D358EA600695}"/>
              </a:ext>
            </a:extLst>
          </p:cNvPr>
          <p:cNvPicPr>
            <a:picLocks noChangeAspect="1"/>
          </p:cNvPicPr>
          <p:nvPr/>
        </p:nvPicPr>
        <p:blipFill>
          <a:blip r:embed="rId3"/>
          <a:stretch>
            <a:fillRect/>
          </a:stretch>
        </p:blipFill>
        <p:spPr>
          <a:xfrm>
            <a:off x="1706240" y="0"/>
            <a:ext cx="21518703" cy="13714730"/>
          </a:xfrm>
          <a:prstGeom prst="rect">
            <a:avLst/>
          </a:prstGeom>
        </p:spPr>
      </p:pic>
    </p:spTree>
    <p:extLst>
      <p:ext uri="{BB962C8B-B14F-4D97-AF65-F5344CB8AC3E}">
        <p14:creationId xmlns:p14="http://schemas.microsoft.com/office/powerpoint/2010/main" val="85432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D2C90D-BECB-DEF0-23DA-76D85AEC09E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DAE7BF-92CA-1051-7FA7-93894391A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10749D2E-7678-C565-4549-B59F7A64A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F0E7F534-7A3E-5153-4E26-21F30E185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D4AB3BFE-A496-6BBA-93A9-8FBB57696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086A6DDE-CC16-CB95-53BD-A3B11EFC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9" name="Picture 8">
            <a:extLst>
              <a:ext uri="{FF2B5EF4-FFF2-40B4-BE49-F238E27FC236}">
                <a16:creationId xmlns:a16="http://schemas.microsoft.com/office/drawing/2014/main" id="{736DD8B6-4AC6-541E-6443-02A18D6F6CB6}"/>
              </a:ext>
            </a:extLst>
          </p:cNvPr>
          <p:cNvPicPr>
            <a:picLocks noChangeAspect="1"/>
          </p:cNvPicPr>
          <p:nvPr/>
        </p:nvPicPr>
        <p:blipFill>
          <a:blip r:embed="rId3"/>
          <a:stretch>
            <a:fillRect/>
          </a:stretch>
        </p:blipFill>
        <p:spPr>
          <a:xfrm>
            <a:off x="1159057" y="0"/>
            <a:ext cx="22573486" cy="13716000"/>
          </a:xfrm>
          <a:prstGeom prst="rect">
            <a:avLst/>
          </a:prstGeom>
        </p:spPr>
      </p:pic>
    </p:spTree>
    <p:extLst>
      <p:ext uri="{BB962C8B-B14F-4D97-AF65-F5344CB8AC3E}">
        <p14:creationId xmlns:p14="http://schemas.microsoft.com/office/powerpoint/2010/main" val="407632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E3625-42E1-EEA7-4FAB-4FBD9E10F1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C3A358-77CB-DF66-6B25-D05FE915A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CBDC986D-E4FE-22FF-8762-C01BC150E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7ED37B71-3298-2741-77E3-6ED487E3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AEF47EBF-3CC6-8514-714B-084744965318}"/>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B0C78E81-AB28-8E04-0316-DE3C602C489C}"/>
              </a:ext>
            </a:extLst>
          </p:cNvPr>
          <p:cNvSpPr>
            <a:spLocks noGrp="1"/>
          </p:cNvSpPr>
          <p:nvPr>
            <p:ph type="ctrTitle"/>
          </p:nvPr>
        </p:nvSpPr>
        <p:spPr>
          <a:xfrm>
            <a:off x="3048000" y="2244727"/>
            <a:ext cx="18288000" cy="1663626"/>
          </a:xfrm>
        </p:spPr>
        <p:txBody>
          <a:bodyPr>
            <a:normAutofit fontScale="90000"/>
          </a:bodyPr>
          <a:lstStyle/>
          <a:p>
            <a:r>
              <a:rPr lang="en-US" b="1" dirty="0">
                <a:latin typeface="Times New Roman" panose="02020603050405020304" pitchFamily="18" charset="0"/>
                <a:cs typeface="Times New Roman" panose="02020603050405020304" pitchFamily="18" charset="0"/>
              </a:rPr>
              <a:t>Concept</a:t>
            </a:r>
            <a:endParaRPr lang="en-IN" dirty="0"/>
          </a:p>
        </p:txBody>
      </p:sp>
      <p:sp>
        <p:nvSpPr>
          <p:cNvPr id="15" name="Subtitle 14">
            <a:extLst>
              <a:ext uri="{FF2B5EF4-FFF2-40B4-BE49-F238E27FC236}">
                <a16:creationId xmlns:a16="http://schemas.microsoft.com/office/drawing/2014/main" id="{D8D93E0B-E54F-E7D4-2A85-C196FC60DBEF}"/>
              </a:ext>
            </a:extLst>
          </p:cNvPr>
          <p:cNvSpPr>
            <a:spLocks noGrp="1"/>
          </p:cNvSpPr>
          <p:nvPr>
            <p:ph type="subTitle" idx="1"/>
          </p:nvPr>
        </p:nvSpPr>
        <p:spPr>
          <a:xfrm>
            <a:off x="2151531" y="3999407"/>
            <a:ext cx="19626726" cy="8180726"/>
          </a:xfrm>
        </p:spPr>
        <p:txBody>
          <a:bodyPr>
            <a:normAutofit/>
          </a:bodyPr>
          <a:lstStyle/>
          <a:p>
            <a:pPr algn="just">
              <a:lnSpc>
                <a:spcPct val="100000"/>
              </a:lnSpc>
              <a:buNone/>
            </a:pPr>
            <a:r>
              <a:rPr lang="en-US" sz="4000" b="1" dirty="0">
                <a:latin typeface="Times New Roman" panose="02020603050405020304" pitchFamily="18" charset="0"/>
                <a:cs typeface="Times New Roman" panose="02020603050405020304" pitchFamily="18" charset="0"/>
              </a:rPr>
              <a:t>Adolescence is a crucial stage in an individual's life marked by physical, social, emotional, and cognitive changes. During this period, adolescents require guidance and support from various sources, including teachers.</a:t>
            </a:r>
          </a:p>
          <a:p>
            <a:pPr algn="just">
              <a:lnSpc>
                <a:spcPct val="100000"/>
              </a:lnSpc>
              <a:buNone/>
            </a:pPr>
            <a:endParaRPr lang="en-US" sz="4000" b="1" dirty="0">
              <a:latin typeface="Times New Roman" panose="02020603050405020304" pitchFamily="18" charset="0"/>
              <a:cs typeface="Times New Roman" panose="02020603050405020304" pitchFamily="18" charset="0"/>
            </a:endParaRPr>
          </a:p>
          <a:p>
            <a:pPr algn="just">
              <a:lnSpc>
                <a:spcPct val="100000"/>
              </a:lnSpc>
              <a:buNone/>
            </a:pPr>
            <a:r>
              <a:rPr lang="en-US" sz="4000" b="1" dirty="0">
                <a:latin typeface="Times New Roman" panose="02020603050405020304" pitchFamily="18" charset="0"/>
                <a:cs typeface="Times New Roman" panose="02020603050405020304" pitchFamily="18" charset="0"/>
              </a:rPr>
              <a:t>Teachers, as important stakeholders, play a significant role in the overall development of adolescents and their well being, as they spend a considerable amount of time with them in school settings.</a:t>
            </a:r>
          </a:p>
          <a:p>
            <a:pPr algn="l">
              <a:lnSpc>
                <a:spcPct val="100000"/>
              </a:lnSpc>
            </a:pPr>
            <a:endParaRPr lang="en-US" sz="4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r>
              <a:rPr lang="en-US" sz="4000" b="1" dirty="0">
                <a:solidFill>
                  <a:srgbClr val="00B0F0"/>
                </a:solidFill>
                <a:latin typeface="Times New Roman" panose="02020603050405020304" pitchFamily="18" charset="0"/>
                <a:cs typeface="Times New Roman" panose="02020603050405020304" pitchFamily="18" charset="0"/>
              </a:rPr>
              <a:t>Therefore, it is essential to equip teachers with the necessary skills and</a:t>
            </a:r>
          </a:p>
          <a:p>
            <a:pPr algn="l">
              <a:lnSpc>
                <a:spcPct val="100000"/>
              </a:lnSpc>
            </a:pPr>
            <a:r>
              <a:rPr lang="en-US" sz="4000" b="1" dirty="0">
                <a:solidFill>
                  <a:srgbClr val="00B0F0"/>
                </a:solidFill>
                <a:latin typeface="Times New Roman" panose="02020603050405020304" pitchFamily="18" charset="0"/>
                <a:cs typeface="Times New Roman" panose="02020603050405020304" pitchFamily="18" charset="0"/>
              </a:rPr>
              <a:t>knowledge to effectively support and care for adolescents.</a:t>
            </a:r>
            <a:endParaRPr lang="en-IN" sz="4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endParaRPr lang="en-IN" sz="4000" b="1" dirty="0">
              <a:latin typeface="Times New Roman" panose="02020603050405020304" pitchFamily="18" charset="0"/>
              <a:cs typeface="Times New Roman" panose="02020603050405020304" pitchFamily="18" charset="0"/>
            </a:endParaRPr>
          </a:p>
        </p:txBody>
      </p:sp>
      <p:pic>
        <p:nvPicPr>
          <p:cNvPr id="22" name="Picture 21" descr="Pedicriticon Pune 2023">
            <a:extLst>
              <a:ext uri="{FF2B5EF4-FFF2-40B4-BE49-F238E27FC236}">
                <a16:creationId xmlns:a16="http://schemas.microsoft.com/office/drawing/2014/main" id="{924442C3-21D2-491D-7E38-70339ECB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74" y="1155496"/>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logo with hands reaching out to a child&#10;&#10;Description automatically generated">
            <a:extLst>
              <a:ext uri="{FF2B5EF4-FFF2-40B4-BE49-F238E27FC236}">
                <a16:creationId xmlns:a16="http://schemas.microsoft.com/office/drawing/2014/main" id="{099512AA-A6CA-4FBA-30A6-A71CB730B2C1}"/>
              </a:ext>
            </a:extLst>
          </p:cNvPr>
          <p:cNvPicPr>
            <a:picLocks noChangeAspect="1"/>
          </p:cNvPicPr>
          <p:nvPr/>
        </p:nvPicPr>
        <p:blipFill>
          <a:blip r:embed="rId3"/>
          <a:stretch>
            <a:fillRect/>
          </a:stretch>
        </p:blipFill>
        <p:spPr>
          <a:xfrm>
            <a:off x="20956372" y="1535868"/>
            <a:ext cx="1800000" cy="1800000"/>
          </a:xfrm>
          <a:prstGeom prst="rect">
            <a:avLst/>
          </a:prstGeom>
        </p:spPr>
      </p:pic>
    </p:spTree>
    <p:extLst>
      <p:ext uri="{BB962C8B-B14F-4D97-AF65-F5344CB8AC3E}">
        <p14:creationId xmlns:p14="http://schemas.microsoft.com/office/powerpoint/2010/main" val="205834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C246B2-A59C-0B7F-4912-0AFC4563294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EB559E0-7FC4-FC8F-F1A5-46FC45B19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BA41732C-A323-7F5B-06D3-D4AC9AC366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31F09C92-3B0D-5C93-0A8C-C5C7E87248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6A4373BD-3022-A3E7-BAF2-1F80610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99F6622A-6744-B0FE-2D7A-CFCFA0AA3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10" name="Picture 9">
            <a:extLst>
              <a:ext uri="{FF2B5EF4-FFF2-40B4-BE49-F238E27FC236}">
                <a16:creationId xmlns:a16="http://schemas.microsoft.com/office/drawing/2014/main" id="{0A1AE616-513A-F74A-DF57-7C7067BCAFC0}"/>
              </a:ext>
            </a:extLst>
          </p:cNvPr>
          <p:cNvPicPr>
            <a:picLocks noChangeAspect="1"/>
          </p:cNvPicPr>
          <p:nvPr/>
        </p:nvPicPr>
        <p:blipFill>
          <a:blip r:embed="rId3"/>
          <a:stretch>
            <a:fillRect/>
          </a:stretch>
        </p:blipFill>
        <p:spPr>
          <a:xfrm>
            <a:off x="1159056" y="0"/>
            <a:ext cx="22386743" cy="13714730"/>
          </a:xfrm>
          <a:prstGeom prst="rect">
            <a:avLst/>
          </a:prstGeom>
        </p:spPr>
      </p:pic>
    </p:spTree>
    <p:extLst>
      <p:ext uri="{BB962C8B-B14F-4D97-AF65-F5344CB8AC3E}">
        <p14:creationId xmlns:p14="http://schemas.microsoft.com/office/powerpoint/2010/main" val="2625588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1A9789-9953-C1C4-75CD-E9E55CD35B2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48F714-4425-8EBC-EB6B-930E3737C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907A3D92-DA13-2493-6E56-3BEE5EB90A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9CBD5BE7-3203-3CC7-F05B-ABCDAF9AD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D187AEAA-F178-068A-E9C3-3C7EBE2E1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DD4AFBA8-008F-BF14-8B28-CF6578B38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9" name="Picture 8">
            <a:extLst>
              <a:ext uri="{FF2B5EF4-FFF2-40B4-BE49-F238E27FC236}">
                <a16:creationId xmlns:a16="http://schemas.microsoft.com/office/drawing/2014/main" id="{C3B0FF56-F4FE-D73E-DB99-D536B3408AF6}"/>
              </a:ext>
            </a:extLst>
          </p:cNvPr>
          <p:cNvPicPr>
            <a:picLocks noChangeAspect="1"/>
          </p:cNvPicPr>
          <p:nvPr/>
        </p:nvPicPr>
        <p:blipFill>
          <a:blip r:embed="rId3"/>
          <a:stretch>
            <a:fillRect/>
          </a:stretch>
        </p:blipFill>
        <p:spPr>
          <a:xfrm>
            <a:off x="1417319" y="0"/>
            <a:ext cx="22223457" cy="13714731"/>
          </a:xfrm>
          <a:prstGeom prst="rect">
            <a:avLst/>
          </a:prstGeom>
        </p:spPr>
      </p:pic>
    </p:spTree>
    <p:extLst>
      <p:ext uri="{BB962C8B-B14F-4D97-AF65-F5344CB8AC3E}">
        <p14:creationId xmlns:p14="http://schemas.microsoft.com/office/powerpoint/2010/main" val="401211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D58343-5B9E-A38C-8253-B734114DE22F}"/>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08262F-A1FC-EFAA-AC60-A0F5547E2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54AAE42A-92B4-6F4F-B314-2FD1D16A97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54B93A95-FCC0-807B-FD8F-42488FFE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A00B40DA-4D54-795D-A3A1-46137C437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738EB796-CB82-14E4-95EC-7503CBEF8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1D154B53-DB47-616C-F80F-7CD167C326DF}"/>
              </a:ext>
            </a:extLst>
          </p:cNvPr>
          <p:cNvPicPr>
            <a:picLocks noChangeAspect="1"/>
          </p:cNvPicPr>
          <p:nvPr/>
        </p:nvPicPr>
        <p:blipFill>
          <a:blip r:embed="rId3"/>
          <a:stretch>
            <a:fillRect/>
          </a:stretch>
        </p:blipFill>
        <p:spPr>
          <a:xfrm>
            <a:off x="1706241" y="0"/>
            <a:ext cx="21676274" cy="13944600"/>
          </a:xfrm>
          <a:prstGeom prst="rect">
            <a:avLst/>
          </a:prstGeom>
        </p:spPr>
      </p:pic>
    </p:spTree>
    <p:extLst>
      <p:ext uri="{BB962C8B-B14F-4D97-AF65-F5344CB8AC3E}">
        <p14:creationId xmlns:p14="http://schemas.microsoft.com/office/powerpoint/2010/main" val="1587127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98443-FC71-8C00-3472-934FCCA73FB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EC3CFE-7EF8-BCB2-897E-55B7E0FF2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843155C1-3605-04FA-26FA-3376F4C3FC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75320461-B5E1-0378-D961-8A0BF6497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67A7D419-1A89-6C40-AF4F-BC936A8B7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90A76EFD-66DC-7FB5-C545-F9CC30CB8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CC98F64F-815D-D76D-4345-186A02DADE4A}"/>
              </a:ext>
            </a:extLst>
          </p:cNvPr>
          <p:cNvPicPr>
            <a:picLocks noChangeAspect="1"/>
          </p:cNvPicPr>
          <p:nvPr/>
        </p:nvPicPr>
        <p:blipFill>
          <a:blip r:embed="rId3"/>
          <a:stretch>
            <a:fillRect/>
          </a:stretch>
        </p:blipFill>
        <p:spPr>
          <a:xfrm>
            <a:off x="1159056" y="0"/>
            <a:ext cx="22409603" cy="13716000"/>
          </a:xfrm>
          <a:prstGeom prst="rect">
            <a:avLst/>
          </a:prstGeom>
        </p:spPr>
      </p:pic>
    </p:spTree>
    <p:extLst>
      <p:ext uri="{BB962C8B-B14F-4D97-AF65-F5344CB8AC3E}">
        <p14:creationId xmlns:p14="http://schemas.microsoft.com/office/powerpoint/2010/main" val="3270276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40D7B2D-A22C-0FC4-85E4-CB263011F74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6E7849-91A0-E94B-635D-9E2624D10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5A6AC34D-C814-7C6F-5EDA-9156835DAC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BF85420A-0857-B393-51C2-68BA077AE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D6E0B960-EB60-F1AA-FED8-7D91F6614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CDFCEE09-9727-C51D-9891-A8C86F458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8" name="Picture 7">
            <a:extLst>
              <a:ext uri="{FF2B5EF4-FFF2-40B4-BE49-F238E27FC236}">
                <a16:creationId xmlns:a16="http://schemas.microsoft.com/office/drawing/2014/main" id="{006DCD90-5AE4-2D08-A94F-E43F02E0B686}"/>
              </a:ext>
            </a:extLst>
          </p:cNvPr>
          <p:cNvPicPr>
            <a:picLocks noChangeAspect="1"/>
          </p:cNvPicPr>
          <p:nvPr/>
        </p:nvPicPr>
        <p:blipFill>
          <a:blip r:embed="rId3"/>
          <a:stretch>
            <a:fillRect/>
          </a:stretch>
        </p:blipFill>
        <p:spPr>
          <a:xfrm>
            <a:off x="1001485" y="0"/>
            <a:ext cx="22687044" cy="13714731"/>
          </a:xfrm>
          <a:prstGeom prst="rect">
            <a:avLst/>
          </a:prstGeom>
        </p:spPr>
      </p:pic>
    </p:spTree>
    <p:extLst>
      <p:ext uri="{BB962C8B-B14F-4D97-AF65-F5344CB8AC3E}">
        <p14:creationId xmlns:p14="http://schemas.microsoft.com/office/powerpoint/2010/main" val="2959629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DD87189-A8DC-681C-64CD-371D87964E6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F831AF-13FC-9771-EE99-6AE872AEB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EE27A0C6-5059-5377-5AA0-9D39091EEB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53538546-89EE-B625-CEDD-F7CAABF3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E7CA370A-98F4-4F5A-8F4E-5655DEC51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95AB76D4-7C64-3B6B-6FBC-1A5C85994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53FB9DAE-F3B0-8576-E378-8E813EA4F1D3}"/>
              </a:ext>
            </a:extLst>
          </p:cNvPr>
          <p:cNvPicPr>
            <a:picLocks noChangeAspect="1"/>
          </p:cNvPicPr>
          <p:nvPr/>
        </p:nvPicPr>
        <p:blipFill>
          <a:blip r:embed="rId3"/>
          <a:stretch>
            <a:fillRect/>
          </a:stretch>
        </p:blipFill>
        <p:spPr>
          <a:xfrm>
            <a:off x="1965960" y="0"/>
            <a:ext cx="21602700" cy="13716000"/>
          </a:xfrm>
          <a:prstGeom prst="rect">
            <a:avLst/>
          </a:prstGeom>
        </p:spPr>
      </p:pic>
    </p:spTree>
    <p:extLst>
      <p:ext uri="{BB962C8B-B14F-4D97-AF65-F5344CB8AC3E}">
        <p14:creationId xmlns:p14="http://schemas.microsoft.com/office/powerpoint/2010/main" val="3218270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7745DE-F3C4-B900-AA32-35989FCDE1C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7A31C5-F8DA-6B32-1612-1DA560AA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B5974FC5-DB62-5782-506F-94F766AC2F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AEAB4D5D-01D5-A396-35CF-39A420DD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F903D42D-2892-7EA8-1F26-0CA0E367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600EA1BF-89B4-06CD-3782-D30DDE487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7" name="Picture 6">
            <a:extLst>
              <a:ext uri="{FF2B5EF4-FFF2-40B4-BE49-F238E27FC236}">
                <a16:creationId xmlns:a16="http://schemas.microsoft.com/office/drawing/2014/main" id="{A871B19A-191A-5664-5DB9-3A6426C6A6EA}"/>
              </a:ext>
            </a:extLst>
          </p:cNvPr>
          <p:cNvPicPr>
            <a:picLocks noChangeAspect="1"/>
          </p:cNvPicPr>
          <p:nvPr/>
        </p:nvPicPr>
        <p:blipFill>
          <a:blip r:embed="rId3"/>
          <a:stretch>
            <a:fillRect/>
          </a:stretch>
        </p:blipFill>
        <p:spPr>
          <a:xfrm>
            <a:off x="1432648" y="-205668"/>
            <a:ext cx="21949867" cy="13920399"/>
          </a:xfrm>
          <a:prstGeom prst="rect">
            <a:avLst/>
          </a:prstGeom>
        </p:spPr>
      </p:pic>
    </p:spTree>
    <p:extLst>
      <p:ext uri="{BB962C8B-B14F-4D97-AF65-F5344CB8AC3E}">
        <p14:creationId xmlns:p14="http://schemas.microsoft.com/office/powerpoint/2010/main" val="1150000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59EBE7-3767-CD9F-6C8D-B5B2987E06E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0FBDE7E-0A43-3246-979F-BBEF803E5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4383998" cy="13714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nvGrpSpPr>
          <p:cNvPr id="17" name="Group 16">
            <a:extLst>
              <a:ext uri="{FF2B5EF4-FFF2-40B4-BE49-F238E27FC236}">
                <a16:creationId xmlns:a16="http://schemas.microsoft.com/office/drawing/2014/main" id="{0DD9F319-B29C-6C6A-0CF5-99CF11166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680881" y="5332366"/>
            <a:ext cx="11720102" cy="1055424"/>
            <a:chOff x="6081624" y="1998368"/>
            <a:chExt cx="5613457" cy="782175"/>
          </a:xfrm>
          <a:solidFill>
            <a:schemeClr val="accent4"/>
          </a:solidFill>
        </p:grpSpPr>
        <p:sp>
          <p:nvSpPr>
            <p:cNvPr id="18" name="Rectangle 17">
              <a:extLst>
                <a:ext uri="{FF2B5EF4-FFF2-40B4-BE49-F238E27FC236}">
                  <a16:creationId xmlns:a16="http://schemas.microsoft.com/office/drawing/2014/main" id="{CAC36BE4-9E5A-390B-3613-7F9E0007C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9" name="Rectangle 18">
              <a:extLst>
                <a:ext uri="{FF2B5EF4-FFF2-40B4-BE49-F238E27FC236}">
                  <a16:creationId xmlns:a16="http://schemas.microsoft.com/office/drawing/2014/main" id="{0D755E7F-A8D4-9D6F-78B1-54BA5FEB8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grpSp>
      <p:sp>
        <p:nvSpPr>
          <p:cNvPr id="20" name="Rectangle 19">
            <a:extLst>
              <a:ext uri="{FF2B5EF4-FFF2-40B4-BE49-F238E27FC236}">
                <a16:creationId xmlns:a16="http://schemas.microsoft.com/office/drawing/2014/main" id="{2B08D1CA-DB12-CDAF-FF3B-996B21018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057" y="1845838"/>
            <a:ext cx="22223458" cy="109225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pic>
        <p:nvPicPr>
          <p:cNvPr id="6" name="Picture 5">
            <a:extLst>
              <a:ext uri="{FF2B5EF4-FFF2-40B4-BE49-F238E27FC236}">
                <a16:creationId xmlns:a16="http://schemas.microsoft.com/office/drawing/2014/main" id="{D5650F74-5521-CA05-E053-800C53800C2B}"/>
              </a:ext>
            </a:extLst>
          </p:cNvPr>
          <p:cNvPicPr>
            <a:picLocks noChangeAspect="1"/>
          </p:cNvPicPr>
          <p:nvPr/>
        </p:nvPicPr>
        <p:blipFill>
          <a:blip r:embed="rId3"/>
          <a:stretch>
            <a:fillRect/>
          </a:stretch>
        </p:blipFill>
        <p:spPr>
          <a:xfrm>
            <a:off x="1706240" y="0"/>
            <a:ext cx="21676275" cy="14039939"/>
          </a:xfrm>
          <a:prstGeom prst="rect">
            <a:avLst/>
          </a:prstGeom>
        </p:spPr>
      </p:pic>
    </p:spTree>
    <p:extLst>
      <p:ext uri="{BB962C8B-B14F-4D97-AF65-F5344CB8AC3E}">
        <p14:creationId xmlns:p14="http://schemas.microsoft.com/office/powerpoint/2010/main" val="267865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13" name="Picture 12">
            <a:extLst>
              <a:ext uri="{FF2B5EF4-FFF2-40B4-BE49-F238E27FC236}">
                <a16:creationId xmlns:a16="http://schemas.microsoft.com/office/drawing/2014/main" id="{B7882089-1305-FE9D-0B35-E35BF0A2D803}"/>
              </a:ext>
            </a:extLst>
          </p:cNvPr>
          <p:cNvPicPr>
            <a:picLocks noChangeAspect="1"/>
          </p:cNvPicPr>
          <p:nvPr/>
        </p:nvPicPr>
        <p:blipFill>
          <a:blip r:embed="rId4"/>
          <a:stretch>
            <a:fillRect/>
          </a:stretch>
        </p:blipFill>
        <p:spPr>
          <a:xfrm>
            <a:off x="3344779" y="2208073"/>
            <a:ext cx="17427874" cy="9453294"/>
          </a:xfrm>
          <a:prstGeom prst="rect">
            <a:avLst/>
          </a:prstGeom>
        </p:spPr>
      </p:pic>
    </p:spTree>
    <p:extLst>
      <p:ext uri="{BB962C8B-B14F-4D97-AF65-F5344CB8AC3E}">
        <p14:creationId xmlns:p14="http://schemas.microsoft.com/office/powerpoint/2010/main" val="150513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9BFFA-1462-A159-11C1-495366972D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6C0DE-F693-D94A-95D7-43ACC49C1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4B803C6B-ADA1-E216-400E-2FA884C51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2BDDBCAD-76C0-69F3-9A8A-367113878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280C7116-2E84-C7DB-46DB-1DC94D0430C8}"/>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11" name="Title 10">
            <a:extLst>
              <a:ext uri="{FF2B5EF4-FFF2-40B4-BE49-F238E27FC236}">
                <a16:creationId xmlns:a16="http://schemas.microsoft.com/office/drawing/2014/main" id="{CE12BBAE-7D4F-2E2E-8EFB-D2720B928E2A}"/>
              </a:ext>
            </a:extLst>
          </p:cNvPr>
          <p:cNvSpPr>
            <a:spLocks noGrp="1"/>
          </p:cNvSpPr>
          <p:nvPr>
            <p:ph type="ctrTitle"/>
          </p:nvPr>
        </p:nvSpPr>
        <p:spPr/>
        <p:txBody>
          <a:bodyPr>
            <a:normAutofit/>
          </a:bodyPr>
          <a:lstStyle/>
          <a:p>
            <a:r>
              <a:rPr lang="en-IN" sz="16000" b="1" dirty="0">
                <a:latin typeface="Times New Roman" panose="02020603050405020304" pitchFamily="18" charset="0"/>
                <a:cs typeface="Times New Roman" panose="02020603050405020304" pitchFamily="18" charset="0"/>
              </a:rPr>
              <a:t>T –Teach Module</a:t>
            </a:r>
            <a:endParaRPr lang="en-IN" sz="16000" dirty="0"/>
          </a:p>
        </p:txBody>
      </p:sp>
      <p:sp>
        <p:nvSpPr>
          <p:cNvPr id="15" name="Subtitle 14">
            <a:extLst>
              <a:ext uri="{FF2B5EF4-FFF2-40B4-BE49-F238E27FC236}">
                <a16:creationId xmlns:a16="http://schemas.microsoft.com/office/drawing/2014/main" id="{6E9E7F5A-7C82-34B1-D35A-A222E21C6A1E}"/>
              </a:ext>
            </a:extLst>
          </p:cNvPr>
          <p:cNvSpPr>
            <a:spLocks noGrp="1"/>
          </p:cNvSpPr>
          <p:nvPr>
            <p:ph type="subTitle" idx="1"/>
          </p:nvPr>
        </p:nvSpPr>
        <p:spPr/>
        <p:txBody>
          <a:bodyPr/>
          <a:lstStyle/>
          <a:p>
            <a:pPr algn="l"/>
            <a:r>
              <a:rPr lang="en-IN" b="1" dirty="0">
                <a:latin typeface="Times New Roman" panose="02020603050405020304" pitchFamily="18" charset="0"/>
                <a:cs typeface="Times New Roman" panose="02020603050405020304" pitchFamily="18" charset="0"/>
              </a:rPr>
              <a:t>Dr Shubhada </a:t>
            </a:r>
            <a:r>
              <a:rPr lang="en-IN" b="1" dirty="0" err="1">
                <a:latin typeface="Times New Roman" panose="02020603050405020304" pitchFamily="18" charset="0"/>
                <a:cs typeface="Times New Roman" panose="02020603050405020304" pitchFamily="18" charset="0"/>
              </a:rPr>
              <a:t>Khirwadkar</a:t>
            </a:r>
            <a:r>
              <a:rPr lang="en-IN" b="1" dirty="0">
                <a:latin typeface="Times New Roman" panose="02020603050405020304" pitchFamily="18" charset="0"/>
                <a:cs typeface="Times New Roman" panose="02020603050405020304" pitchFamily="18" charset="0"/>
              </a:rPr>
              <a:t>  (National Convenor)</a:t>
            </a:r>
          </a:p>
          <a:p>
            <a:pPr algn="l"/>
            <a:r>
              <a:rPr lang="en-IN" b="1" dirty="0">
                <a:latin typeface="Times New Roman" panose="02020603050405020304" pitchFamily="18" charset="0"/>
                <a:cs typeface="Times New Roman" panose="02020603050405020304" pitchFamily="18" charset="0"/>
              </a:rPr>
              <a:t>Dr Swati Ghate (Academic editor)</a:t>
            </a:r>
          </a:p>
          <a:p>
            <a:pPr algn="l"/>
            <a:r>
              <a:rPr lang="en-IN" b="1" dirty="0">
                <a:latin typeface="Times New Roman" panose="02020603050405020304" pitchFamily="18" charset="0"/>
                <a:cs typeface="Times New Roman" panose="02020603050405020304" pitchFamily="18" charset="0"/>
              </a:rPr>
              <a:t>Dr Nishikant Kotwal  (National Co-ordinator)</a:t>
            </a:r>
          </a:p>
          <a:p>
            <a:endParaRPr lang="en-IN" dirty="0"/>
          </a:p>
        </p:txBody>
      </p:sp>
      <p:pic>
        <p:nvPicPr>
          <p:cNvPr id="2" name="Picture 1" descr="Pedicriticon Pune 2023">
            <a:extLst>
              <a:ext uri="{FF2B5EF4-FFF2-40B4-BE49-F238E27FC236}">
                <a16:creationId xmlns:a16="http://schemas.microsoft.com/office/drawing/2014/main" id="{0DBA4ED1-E8DB-AE94-61F2-DF7FF0B30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E0B696C8-B72A-1280-2DC1-9AEBBEB60849}"/>
              </a:ext>
            </a:extLst>
          </p:cNvPr>
          <p:cNvPicPr>
            <a:picLocks noChangeAspect="1"/>
          </p:cNvPicPr>
          <p:nvPr/>
        </p:nvPicPr>
        <p:blipFill>
          <a:blip r:embed="rId3"/>
          <a:stretch>
            <a:fillRect/>
          </a:stretch>
        </p:blipFill>
        <p:spPr>
          <a:xfrm>
            <a:off x="21038828" y="1400400"/>
            <a:ext cx="1800000" cy="1800000"/>
          </a:xfrm>
          <a:prstGeom prst="rect">
            <a:avLst/>
          </a:prstGeom>
        </p:spPr>
      </p:pic>
    </p:spTree>
    <p:extLst>
      <p:ext uri="{BB962C8B-B14F-4D97-AF65-F5344CB8AC3E}">
        <p14:creationId xmlns:p14="http://schemas.microsoft.com/office/powerpoint/2010/main" val="26695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706E0-DBDF-D6FC-B234-AB34C76D0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913A3A-FD3E-FF0F-7F17-5F662CB8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91E326B6-F38E-06FE-36E1-4ABC678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151C1F6E-F97E-19A3-0483-014C4C05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112A62D-F1C6-85DE-350A-CA2566EE7A06}"/>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BFDBC12A-EC27-5772-16F2-DC98B9049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6520FED7-992F-1456-C169-D5ECF5421120}"/>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5" name="Title 4">
            <a:extLst>
              <a:ext uri="{FF2B5EF4-FFF2-40B4-BE49-F238E27FC236}">
                <a16:creationId xmlns:a16="http://schemas.microsoft.com/office/drawing/2014/main" id="{BAFAD4CA-F2C6-B596-6CF5-B10E1593D401}"/>
              </a:ext>
            </a:extLst>
          </p:cNvPr>
          <p:cNvSpPr>
            <a:spLocks noGrp="1"/>
          </p:cNvSpPr>
          <p:nvPr>
            <p:ph type="ctrTitle"/>
          </p:nvPr>
        </p:nvSpPr>
        <p:spPr>
          <a:xfrm>
            <a:off x="3044600" y="1216185"/>
            <a:ext cx="18288000" cy="1984214"/>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8800" b="1" dirty="0">
                <a:latin typeface="Times New Roman" panose="02020603050405020304" pitchFamily="18" charset="0"/>
                <a:cs typeface="Times New Roman" panose="02020603050405020304" pitchFamily="18" charset="0"/>
              </a:rPr>
              <a:t>Topics &amp;Contributors</a:t>
            </a:r>
            <a:endParaRPr lang="en-IN" sz="8800" dirty="0"/>
          </a:p>
        </p:txBody>
      </p:sp>
      <p:sp>
        <p:nvSpPr>
          <p:cNvPr id="8" name="Subtitle 7">
            <a:extLst>
              <a:ext uri="{FF2B5EF4-FFF2-40B4-BE49-F238E27FC236}">
                <a16:creationId xmlns:a16="http://schemas.microsoft.com/office/drawing/2014/main" id="{876F584A-2043-6BDF-D1B4-C8B42FFFFE00}"/>
              </a:ext>
            </a:extLst>
          </p:cNvPr>
          <p:cNvSpPr>
            <a:spLocks noGrp="1"/>
          </p:cNvSpPr>
          <p:nvPr>
            <p:ph type="subTitle" idx="1"/>
          </p:nvPr>
        </p:nvSpPr>
        <p:spPr>
          <a:xfrm>
            <a:off x="2032002" y="3796915"/>
            <a:ext cx="20511248" cy="8487646"/>
          </a:xfrm>
        </p:spPr>
        <p:txBody>
          <a:bodyPr>
            <a:noAutofit/>
          </a:bodyPr>
          <a:lstStyle/>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Understanding Adolescent Behaviour: </a:t>
            </a:r>
            <a:r>
              <a:rPr lang="en-IN" sz="4000" b="1" dirty="0">
                <a:solidFill>
                  <a:srgbClr val="7030A0"/>
                </a:solidFill>
                <a:latin typeface="Times New Roman" panose="02020603050405020304" pitchFamily="18" charset="0"/>
                <a:cs typeface="Times New Roman" panose="02020603050405020304" pitchFamily="18" charset="0"/>
              </a:rPr>
              <a:t>Dr Swati Ghate, Dr Poonam Bhatia</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Handling Teens with  problematic behaviour: </a:t>
            </a:r>
            <a:r>
              <a:rPr lang="en-IN" sz="4000" b="1" dirty="0">
                <a:solidFill>
                  <a:srgbClr val="7030A0"/>
                </a:solidFill>
                <a:latin typeface="Times New Roman" panose="02020603050405020304" pitchFamily="18" charset="0"/>
                <a:cs typeface="Times New Roman" panose="02020603050405020304" pitchFamily="18" charset="0"/>
              </a:rPr>
              <a:t>Dr Sushma Desai, Dr </a:t>
            </a:r>
            <a:r>
              <a:rPr lang="en-IN" sz="4000" b="1" dirty="0" err="1">
                <a:solidFill>
                  <a:srgbClr val="7030A0"/>
                </a:solidFill>
                <a:latin typeface="Times New Roman" panose="02020603050405020304" pitchFamily="18" charset="0"/>
                <a:cs typeface="Times New Roman" panose="02020603050405020304" pitchFamily="18" charset="0"/>
              </a:rPr>
              <a:t>Ashim</a:t>
            </a:r>
            <a:r>
              <a:rPr lang="en-IN" sz="4000" b="1" dirty="0">
                <a:solidFill>
                  <a:srgbClr val="7030A0"/>
                </a:solidFill>
                <a:latin typeface="Times New Roman" panose="02020603050405020304" pitchFamily="18" charset="0"/>
                <a:cs typeface="Times New Roman" panose="02020603050405020304" pitchFamily="18" charset="0"/>
              </a:rPr>
              <a:t> Ghosh</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Dealing with silently suffering Teens(Mental Health Concerns): </a:t>
            </a:r>
            <a:r>
              <a:rPr lang="en-IN" sz="4000" b="1" dirty="0">
                <a:solidFill>
                  <a:srgbClr val="7030A0"/>
                </a:solidFill>
                <a:latin typeface="Times New Roman" panose="02020603050405020304" pitchFamily="18" charset="0"/>
                <a:cs typeface="Times New Roman" panose="02020603050405020304" pitchFamily="18" charset="0"/>
              </a:rPr>
              <a:t>Dr Sunita Manchanda, Dr Geeta Bansal</a:t>
            </a:r>
          </a:p>
          <a:p>
            <a:pPr marL="914400" indent="-914400" algn="l">
              <a:lnSpc>
                <a:spcPct val="150000"/>
              </a:lnSpc>
              <a:buFont typeface="+mj-lt"/>
              <a:buAutoNum type="arabicPeriod"/>
              <a:defRPr/>
            </a:pPr>
            <a:r>
              <a:rPr lang="en-IN" sz="4000" b="1" dirty="0">
                <a:solidFill>
                  <a:srgbClr val="222222"/>
                </a:solidFill>
                <a:latin typeface="Times New Roman" panose="02020603050405020304" pitchFamily="18" charset="0"/>
                <a:cs typeface="Times New Roman" panose="02020603050405020304" pitchFamily="18" charset="0"/>
              </a:rPr>
              <a:t>Dealing with disorders of Learning: </a:t>
            </a:r>
            <a:r>
              <a:rPr lang="en-IN" sz="4000" b="1" dirty="0">
                <a:solidFill>
                  <a:srgbClr val="7030A0"/>
                </a:solidFill>
                <a:latin typeface="Times New Roman" panose="02020603050405020304" pitchFamily="18" charset="0"/>
                <a:cs typeface="Times New Roman" panose="02020603050405020304" pitchFamily="18" charset="0"/>
              </a:rPr>
              <a:t>Dr Newton Luiz, Dr Chitra Sankar</a:t>
            </a:r>
          </a:p>
          <a:p>
            <a:pPr marL="914400" indent="-914400" algn="l">
              <a:lnSpc>
                <a:spcPct val="150000"/>
              </a:lnSpc>
              <a:buFont typeface="+mj-lt"/>
              <a:buAutoNum type="arabicPeriod"/>
              <a:defRPr/>
            </a:pPr>
            <a:r>
              <a:rPr lang="en-IN" sz="4000" b="1" dirty="0">
                <a:solidFill>
                  <a:prstClr val="black"/>
                </a:solidFill>
                <a:latin typeface="Times New Roman" panose="02020603050405020304" pitchFamily="18" charset="0"/>
                <a:cs typeface="Times New Roman" panose="02020603050405020304" pitchFamily="18" charset="0"/>
              </a:rPr>
              <a:t>The good and the bad about  Media: </a:t>
            </a:r>
            <a:r>
              <a:rPr lang="en-IN" sz="4000" b="1" dirty="0">
                <a:solidFill>
                  <a:srgbClr val="7030A0"/>
                </a:solidFill>
                <a:latin typeface="Times New Roman" panose="02020603050405020304" pitchFamily="18" charset="0"/>
                <a:cs typeface="Times New Roman" panose="02020603050405020304" pitchFamily="18" charset="0"/>
              </a:rPr>
              <a:t>Dr Geeta Patil, Dr Prashant </a:t>
            </a:r>
            <a:r>
              <a:rPr lang="en-IN" sz="4000" b="1" dirty="0" err="1">
                <a:solidFill>
                  <a:srgbClr val="7030A0"/>
                </a:solidFill>
                <a:latin typeface="Times New Roman" panose="02020603050405020304" pitchFamily="18" charset="0"/>
                <a:cs typeface="Times New Roman" panose="02020603050405020304" pitchFamily="18" charset="0"/>
              </a:rPr>
              <a:t>Karia</a:t>
            </a:r>
            <a:endParaRPr lang="en-US" sz="40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84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CBB67F-CA9F-2260-7E3F-3D23B418242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2CAEB-CA66-8D6B-F41A-51F32A758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333AFE30-5D2B-C2FB-BFB3-43E2BD2E5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D74BF12E-DB0F-D132-030C-6F11E189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FB2D1D2-6762-80B6-5198-1A3792FD998F}"/>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A764A439-6636-C8EB-45A6-31C0F916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5B50ECB3-CE7C-3615-B22E-CA41E36B485A}"/>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8" name="Subtitle 7">
            <a:extLst>
              <a:ext uri="{FF2B5EF4-FFF2-40B4-BE49-F238E27FC236}">
                <a16:creationId xmlns:a16="http://schemas.microsoft.com/office/drawing/2014/main" id="{CF15E11A-0640-0D1B-E5F9-A7C5A446DA5F}"/>
              </a:ext>
            </a:extLst>
          </p:cNvPr>
          <p:cNvSpPr>
            <a:spLocks noGrp="1"/>
          </p:cNvSpPr>
          <p:nvPr>
            <p:ph type="subTitle" idx="1"/>
          </p:nvPr>
        </p:nvSpPr>
        <p:spPr>
          <a:xfrm>
            <a:off x="2008094" y="3717909"/>
            <a:ext cx="19686496" cy="8727202"/>
          </a:xfrm>
        </p:spPr>
        <p:txBody>
          <a:bodyPr>
            <a:normAutofit/>
          </a:bodyPr>
          <a:lstStyle/>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Substance</a:t>
            </a:r>
            <a:r>
              <a:rPr lang="en-US" sz="4000" b="1"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abuse - What teachers should know</a:t>
            </a:r>
            <a:r>
              <a:rPr lang="en-US" sz="4000" b="1" spc="-4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spc="-4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Dr Chitra </a:t>
            </a:r>
            <a:r>
              <a:rPr lang="en-US" sz="4000" b="1" spc="-4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Dinakar</a:t>
            </a:r>
            <a:r>
              <a:rPr lang="en-US" sz="4000" b="1" spc="-4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Dr Shilpa C</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Understanding Teen Sexuality: </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Dr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Himabindu</a:t>
            </a:r>
            <a:r>
              <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Singh, Dr Sushma </a:t>
            </a:r>
            <a:r>
              <a:rPr lang="en-US" sz="40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Kirtani</a:t>
            </a:r>
            <a:endParaRPr lang="en-US" sz="4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Positive discipline</a:t>
            </a:r>
            <a:r>
              <a:rPr lang="en-US" sz="4000" b="1" dirty="0">
                <a:solidFill>
                  <a:srgbClr val="7030A0"/>
                </a:solidFill>
                <a:latin typeface="Times New Roman" panose="02020603050405020304" pitchFamily="18" charset="0"/>
                <a:cs typeface="Times New Roman" panose="02020603050405020304" pitchFamily="18" charset="0"/>
              </a:rPr>
              <a:t>: Dr Shubhada </a:t>
            </a:r>
            <a:r>
              <a:rPr lang="en-US" sz="4000" b="1" dirty="0" err="1">
                <a:solidFill>
                  <a:srgbClr val="7030A0"/>
                </a:solidFill>
                <a:latin typeface="Times New Roman" panose="02020603050405020304" pitchFamily="18" charset="0"/>
                <a:cs typeface="Times New Roman" panose="02020603050405020304" pitchFamily="18" charset="0"/>
              </a:rPr>
              <a:t>Khirwadkar</a:t>
            </a:r>
            <a:r>
              <a:rPr lang="en-US" sz="4000" b="1" dirty="0">
                <a:solidFill>
                  <a:srgbClr val="7030A0"/>
                </a:solidFill>
                <a:latin typeface="Times New Roman" panose="02020603050405020304" pitchFamily="18" charset="0"/>
                <a:cs typeface="Times New Roman" panose="02020603050405020304" pitchFamily="18" charset="0"/>
              </a:rPr>
              <a:t>, Dr Kalyani Patra</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Promote Healthy Life Style: </a:t>
            </a:r>
            <a:r>
              <a:rPr lang="en-US" sz="4000" b="1" dirty="0">
                <a:solidFill>
                  <a:srgbClr val="7030A0"/>
                </a:solidFill>
                <a:latin typeface="Times New Roman" panose="02020603050405020304" pitchFamily="18" charset="0"/>
                <a:cs typeface="Times New Roman" panose="02020603050405020304" pitchFamily="18" charset="0"/>
              </a:rPr>
              <a:t>Dr </a:t>
            </a:r>
            <a:r>
              <a:rPr lang="en-US" sz="4000" b="1" dirty="0" err="1">
                <a:solidFill>
                  <a:srgbClr val="7030A0"/>
                </a:solidFill>
                <a:latin typeface="Times New Roman" panose="02020603050405020304" pitchFamily="18" charset="0"/>
                <a:cs typeface="Times New Roman" panose="02020603050405020304" pitchFamily="18" charset="0"/>
              </a:rPr>
              <a:t>Shamik</a:t>
            </a:r>
            <a:r>
              <a:rPr lang="en-US" sz="4000" b="1" dirty="0">
                <a:solidFill>
                  <a:srgbClr val="7030A0"/>
                </a:solidFill>
                <a:latin typeface="Times New Roman" panose="02020603050405020304" pitchFamily="18" charset="0"/>
                <a:cs typeface="Times New Roman" panose="02020603050405020304" pitchFamily="18" charset="0"/>
              </a:rPr>
              <a:t> Ghosh, Dr Shalini Bhasin</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Communication Skills and self help: </a:t>
            </a:r>
            <a:r>
              <a:rPr lang="en-US" sz="4000" b="1" dirty="0">
                <a:solidFill>
                  <a:srgbClr val="7030A0"/>
                </a:solidFill>
                <a:latin typeface="Times New Roman" panose="02020603050405020304" pitchFamily="18" charset="0"/>
                <a:cs typeface="Times New Roman" panose="02020603050405020304" pitchFamily="18" charset="0"/>
              </a:rPr>
              <a:t>Dr Nishikant Kotwal, Dr Chitra Kulkarni</a:t>
            </a:r>
          </a:p>
          <a:p>
            <a:pPr marL="914400" marR="1052830" indent="-914400" algn="l">
              <a:lnSpc>
                <a:spcPct val="150000"/>
              </a:lnSpc>
              <a:buSzPct val="100000"/>
              <a:buFont typeface="+mj-lt"/>
              <a:buAutoNum type="arabicPeriod" startAt="6"/>
              <a:tabLst>
                <a:tab pos="443230" algn="l"/>
              </a:tabLst>
            </a:pPr>
            <a:r>
              <a:rPr lang="en-US" sz="4000" b="1" dirty="0">
                <a:latin typeface="Times New Roman" panose="02020603050405020304" pitchFamily="18" charset="0"/>
                <a:cs typeface="Times New Roman" panose="02020603050405020304" pitchFamily="18" charset="0"/>
              </a:rPr>
              <a:t>Prevent , Empower , Stand Strong (self defense): </a:t>
            </a:r>
            <a:r>
              <a:rPr lang="en-US" sz="4000" b="1" dirty="0">
                <a:solidFill>
                  <a:srgbClr val="7030A0"/>
                </a:solidFill>
                <a:latin typeface="Times New Roman" panose="02020603050405020304" pitchFamily="18" charset="0"/>
                <a:cs typeface="Times New Roman" panose="02020603050405020304" pitchFamily="18" charset="0"/>
              </a:rPr>
              <a:t>Dr. Jayashree Deshpande</a:t>
            </a:r>
          </a:p>
          <a:p>
            <a:pPr marL="914400" indent="-914400" algn="l">
              <a:buSzPct val="100000"/>
              <a:buFont typeface="+mj-lt"/>
              <a:buAutoNum type="arabicPeriod" startAt="6"/>
            </a:pPr>
            <a:endParaRPr lang="en-IN" sz="4000" dirty="0"/>
          </a:p>
        </p:txBody>
      </p:sp>
      <p:sp>
        <p:nvSpPr>
          <p:cNvPr id="9" name="Title 4">
            <a:extLst>
              <a:ext uri="{FF2B5EF4-FFF2-40B4-BE49-F238E27FC236}">
                <a16:creationId xmlns:a16="http://schemas.microsoft.com/office/drawing/2014/main" id="{3FD3D503-FB3C-44E0-571B-EBB7ADE476AF}"/>
              </a:ext>
            </a:extLst>
          </p:cNvPr>
          <p:cNvSpPr>
            <a:spLocks noGrp="1"/>
          </p:cNvSpPr>
          <p:nvPr>
            <p:ph type="ctrTitle"/>
          </p:nvPr>
        </p:nvSpPr>
        <p:spPr>
          <a:xfrm>
            <a:off x="3044600" y="1216186"/>
            <a:ext cx="18288000" cy="2091112"/>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8800" b="1" dirty="0">
                <a:latin typeface="Times New Roman" panose="02020603050405020304" pitchFamily="18" charset="0"/>
                <a:cs typeface="Times New Roman" panose="02020603050405020304" pitchFamily="18" charset="0"/>
              </a:rPr>
              <a:t>Topics &amp;Contributors</a:t>
            </a:r>
            <a:endParaRPr lang="en-IN" sz="8800" dirty="0"/>
          </a:p>
        </p:txBody>
      </p:sp>
    </p:spTree>
    <p:extLst>
      <p:ext uri="{BB962C8B-B14F-4D97-AF65-F5344CB8AC3E}">
        <p14:creationId xmlns:p14="http://schemas.microsoft.com/office/powerpoint/2010/main" val="12489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EE036-CB88-BE52-BB24-05A3BC559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BCDF8D-92C2-AAC7-2A01-56727488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EB430A28-2644-BE1F-A0D1-509D33C5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FE5D7A72-8B0B-6562-0831-43C03C045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Aptos" panose="02110004020202020204"/>
            </a:endParaRPr>
          </a:p>
        </p:txBody>
      </p:sp>
      <p:sp>
        <p:nvSpPr>
          <p:cNvPr id="6" name="Process 4">
            <a:extLst>
              <a:ext uri="{FF2B5EF4-FFF2-40B4-BE49-F238E27FC236}">
                <a16:creationId xmlns:a16="http://schemas.microsoft.com/office/drawing/2014/main" id="{56D95CA6-FCCD-B5A5-D897-746DB6CBF700}"/>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en-US" sz="3600" dirty="0">
                <a:solidFill>
                  <a:prstClr val="white">
                    <a:lumMod val="50000"/>
                  </a:prstClr>
                </a:solidFill>
                <a:latin typeface="Aptos" panose="02110004020202020204"/>
              </a:rPr>
              <a:t>IAP-Adolescent Health Academy: T-TEACH MODULE</a:t>
            </a:r>
          </a:p>
        </p:txBody>
      </p:sp>
      <p:pic>
        <p:nvPicPr>
          <p:cNvPr id="2" name="Picture 1" descr="Pedicriticon Pune 2023">
            <a:extLst>
              <a:ext uri="{FF2B5EF4-FFF2-40B4-BE49-F238E27FC236}">
                <a16:creationId xmlns:a16="http://schemas.microsoft.com/office/drawing/2014/main" id="{1694689A-CA23-7A37-25D0-E909763E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50" y="1044058"/>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191822DC-3DE3-8060-9285-472C4B1C0CD8}"/>
              </a:ext>
            </a:extLst>
          </p:cNvPr>
          <p:cNvPicPr>
            <a:picLocks noChangeAspect="1"/>
          </p:cNvPicPr>
          <p:nvPr/>
        </p:nvPicPr>
        <p:blipFill>
          <a:blip r:embed="rId3"/>
          <a:stretch>
            <a:fillRect/>
          </a:stretch>
        </p:blipFill>
        <p:spPr>
          <a:xfrm>
            <a:off x="21038828" y="1400400"/>
            <a:ext cx="1800000" cy="1800000"/>
          </a:xfrm>
          <a:prstGeom prst="rect">
            <a:avLst/>
          </a:prstGeom>
        </p:spPr>
      </p:pic>
      <p:sp>
        <p:nvSpPr>
          <p:cNvPr id="17" name="Title 1">
            <a:extLst>
              <a:ext uri="{FF2B5EF4-FFF2-40B4-BE49-F238E27FC236}">
                <a16:creationId xmlns:a16="http://schemas.microsoft.com/office/drawing/2014/main" id="{2C3DE529-4745-FDB1-085D-4D13311A4E46}"/>
              </a:ext>
            </a:extLst>
          </p:cNvPr>
          <p:cNvSpPr txBox="1">
            <a:spLocks/>
          </p:cNvSpPr>
          <p:nvPr/>
        </p:nvSpPr>
        <p:spPr>
          <a:xfrm>
            <a:off x="1676400" y="73025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800">
              <a:defRPr/>
            </a:pPr>
            <a:r>
              <a:rPr lang="en-US" sz="8800">
                <a:solidFill>
                  <a:sysClr val="windowText" lastClr="000000"/>
                </a:solidFill>
                <a:latin typeface="Calibri Light" panose="020F0302020204030204"/>
              </a:rPr>
              <a:t>                            </a:t>
            </a:r>
            <a:r>
              <a:rPr lang="en-US" sz="8800" b="1">
                <a:solidFill>
                  <a:sysClr val="windowText" lastClr="000000"/>
                </a:solidFill>
                <a:latin typeface="Times New Roman" panose="02020603050405020304" pitchFamily="18" charset="0"/>
                <a:cs typeface="Times New Roman" panose="02020603050405020304" pitchFamily="18" charset="0"/>
              </a:rPr>
              <a:t>Reviewers</a:t>
            </a:r>
            <a:endParaRPr lang="en-US" sz="8800" b="1" dirty="0">
              <a:solidFill>
                <a:sysClr val="windowText" lastClr="000000"/>
              </a:solidFill>
              <a:latin typeface="Times New Roman" panose="02020603050405020304" pitchFamily="18" charset="0"/>
              <a:cs typeface="Times New Roman" panose="02020603050405020304" pitchFamily="18" charset="0"/>
            </a:endParaRPr>
          </a:p>
        </p:txBody>
      </p:sp>
      <p:sp>
        <p:nvSpPr>
          <p:cNvPr id="18" name="Content Placeholder 4">
            <a:extLst>
              <a:ext uri="{FF2B5EF4-FFF2-40B4-BE49-F238E27FC236}">
                <a16:creationId xmlns:a16="http://schemas.microsoft.com/office/drawing/2014/main" id="{2845DEB9-9EDF-63B7-ED1B-8289599416DB}"/>
              </a:ext>
            </a:extLst>
          </p:cNvPr>
          <p:cNvSpPr txBox="1">
            <a:spLocks/>
          </p:cNvSpPr>
          <p:nvPr/>
        </p:nvSpPr>
        <p:spPr>
          <a:xfrm>
            <a:off x="1676400" y="3651250"/>
            <a:ext cx="10363200" cy="87026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Swati </a:t>
            </a:r>
            <a:r>
              <a:rPr lang="en-US" sz="4800" b="1" dirty="0" err="1">
                <a:solidFill>
                  <a:prstClr val="black"/>
                </a:solidFill>
                <a:latin typeface="Times New Roman" panose="02020603050405020304" pitchFamily="18" charset="0"/>
                <a:cs typeface="Times New Roman" panose="02020603050405020304" pitchFamily="18" charset="0"/>
              </a:rPr>
              <a:t>Bhave</a:t>
            </a:r>
            <a:endParaRPr lang="en-US" sz="4800" b="1" dirty="0">
              <a:solidFill>
                <a:prstClr val="black"/>
              </a:solidFill>
              <a:latin typeface="Times New Roman" panose="02020603050405020304" pitchFamily="18" charset="0"/>
              <a:cs typeface="Times New Roman" panose="02020603050405020304" pitchFamily="18" charset="0"/>
            </a:endParaRP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C P Bansal</a:t>
            </a: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a:t>
            </a:r>
            <a:r>
              <a:rPr lang="en-US" sz="4800" b="1" dirty="0" err="1">
                <a:solidFill>
                  <a:prstClr val="black"/>
                </a:solidFill>
                <a:latin typeface="Times New Roman" panose="02020603050405020304" pitchFamily="18" charset="0"/>
                <a:cs typeface="Times New Roman" panose="02020603050405020304" pitchFamily="18" charset="0"/>
              </a:rPr>
              <a:t>Sukanta</a:t>
            </a:r>
            <a:r>
              <a:rPr lang="en-US" sz="4800" b="1" dirty="0">
                <a:solidFill>
                  <a:prstClr val="black"/>
                </a:solidFill>
                <a:latin typeface="Times New Roman" panose="02020603050405020304" pitchFamily="18" charset="0"/>
                <a:cs typeface="Times New Roman" panose="02020603050405020304" pitchFamily="18" charset="0"/>
              </a:rPr>
              <a:t> Chatterjee</a:t>
            </a: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Preeti </a:t>
            </a:r>
            <a:r>
              <a:rPr lang="en-US" sz="4800" b="1" dirty="0" err="1">
                <a:solidFill>
                  <a:prstClr val="black"/>
                </a:solidFill>
                <a:latin typeface="Times New Roman" panose="02020603050405020304" pitchFamily="18" charset="0"/>
                <a:cs typeface="Times New Roman" panose="02020603050405020304" pitchFamily="18" charset="0"/>
              </a:rPr>
              <a:t>Galagali</a:t>
            </a:r>
            <a:endParaRPr lang="en-US" sz="4800" b="1" dirty="0">
              <a:solidFill>
                <a:prstClr val="black"/>
              </a:solidFill>
              <a:latin typeface="Times New Roman" panose="02020603050405020304" pitchFamily="18" charset="0"/>
              <a:cs typeface="Times New Roman" panose="02020603050405020304" pitchFamily="18" charset="0"/>
            </a:endParaRPr>
          </a:p>
          <a:p>
            <a:pPr marL="457200" indent="-457200" defTabSz="1828800">
              <a:spcBef>
                <a:spcPts val="2000"/>
              </a:spcBef>
            </a:pPr>
            <a:r>
              <a:rPr lang="en-US" sz="4800" b="1" dirty="0">
                <a:solidFill>
                  <a:prstClr val="black"/>
                </a:solidFill>
                <a:latin typeface="Times New Roman" panose="02020603050405020304" pitchFamily="18" charset="0"/>
                <a:cs typeface="Times New Roman" panose="02020603050405020304" pitchFamily="18" charset="0"/>
              </a:rPr>
              <a:t>Dr Samir Shah</a:t>
            </a:r>
          </a:p>
        </p:txBody>
      </p:sp>
      <p:sp>
        <p:nvSpPr>
          <p:cNvPr id="19" name="Content Placeholder 9">
            <a:extLst>
              <a:ext uri="{FF2B5EF4-FFF2-40B4-BE49-F238E27FC236}">
                <a16:creationId xmlns:a16="http://schemas.microsoft.com/office/drawing/2014/main" id="{A702D25A-FA8F-E778-C2B2-A2B967F53D7A}"/>
              </a:ext>
            </a:extLst>
          </p:cNvPr>
          <p:cNvSpPr txBox="1">
            <a:spLocks/>
          </p:cNvSpPr>
          <p:nvPr/>
        </p:nvSpPr>
        <p:spPr>
          <a:xfrm>
            <a:off x="12344400" y="3651250"/>
            <a:ext cx="10363200" cy="87026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defRPr/>
            </a:pPr>
            <a:r>
              <a:rPr lang="en-US" sz="4800" b="1" dirty="0">
                <a:solidFill>
                  <a:sysClr val="windowText" lastClr="000000"/>
                </a:solidFill>
                <a:latin typeface="Times New Roman" panose="02020603050405020304" pitchFamily="18" charset="0"/>
                <a:cs typeface="Times New Roman" panose="02020603050405020304" pitchFamily="18" charset="0"/>
              </a:rPr>
              <a:t>Dr Piyali Bhattacharya</a:t>
            </a:r>
          </a:p>
          <a:p>
            <a:pPr marL="457200" indent="-457200" defTabSz="1828800">
              <a:spcBef>
                <a:spcPts val="2000"/>
              </a:spcBef>
              <a:defRPr/>
            </a:pPr>
            <a:r>
              <a:rPr lang="en-US" sz="4800" b="1" dirty="0">
                <a:solidFill>
                  <a:sysClr val="windowText" lastClr="000000"/>
                </a:solidFill>
                <a:latin typeface="Times New Roman" panose="02020603050405020304" pitchFamily="18" charset="0"/>
                <a:cs typeface="Times New Roman" panose="02020603050405020304" pitchFamily="18" charset="0"/>
              </a:rPr>
              <a:t>Dr Atul </a:t>
            </a:r>
            <a:r>
              <a:rPr lang="en-US" sz="4800" b="1" dirty="0" err="1">
                <a:solidFill>
                  <a:sysClr val="windowText" lastClr="000000"/>
                </a:solidFill>
                <a:latin typeface="Times New Roman" panose="02020603050405020304" pitchFamily="18" charset="0"/>
                <a:cs typeface="Times New Roman" panose="02020603050405020304" pitchFamily="18" charset="0"/>
              </a:rPr>
              <a:t>Kanikar</a:t>
            </a:r>
            <a:endParaRPr lang="en-US" sz="4800" b="1" dirty="0">
              <a:solidFill>
                <a:sysClr val="windowText" lastClr="000000"/>
              </a:solidFill>
              <a:latin typeface="Times New Roman" panose="02020603050405020304" pitchFamily="18" charset="0"/>
              <a:cs typeface="Times New Roman" panose="02020603050405020304" pitchFamily="18" charset="0"/>
            </a:endParaRPr>
          </a:p>
          <a:p>
            <a:pPr marL="457200" indent="-457200" defTabSz="1828800">
              <a:spcBef>
                <a:spcPts val="2000"/>
              </a:spcBef>
              <a:defRPr/>
            </a:pPr>
            <a:r>
              <a:rPr lang="en-US" sz="4800" b="1" dirty="0">
                <a:solidFill>
                  <a:sysClr val="windowText" lastClr="000000"/>
                </a:solidFill>
                <a:latin typeface="Times New Roman" panose="02020603050405020304" pitchFamily="18" charset="0"/>
                <a:cs typeface="Times New Roman" panose="02020603050405020304" pitchFamily="18" charset="0"/>
              </a:rPr>
              <a:t>Dr Atanu Bhadra</a:t>
            </a:r>
          </a:p>
          <a:p>
            <a:pPr marL="457200" indent="-457200" defTabSz="1828800">
              <a:spcBef>
                <a:spcPts val="2000"/>
              </a:spcBef>
              <a:defRPr/>
            </a:pPr>
            <a:r>
              <a:rPr lang="en-US" sz="4800" b="1" dirty="0">
                <a:solidFill>
                  <a:sysClr val="windowText" lastClr="000000"/>
                </a:solidFill>
                <a:latin typeface="Times New Roman" panose="02020603050405020304" pitchFamily="18" charset="0"/>
                <a:cs typeface="Times New Roman" panose="02020603050405020304" pitchFamily="18" charset="0"/>
              </a:rPr>
              <a:t>Dr R G Patil</a:t>
            </a:r>
          </a:p>
          <a:p>
            <a:pPr marL="457200" indent="-457200" defTabSz="1828800">
              <a:spcBef>
                <a:spcPts val="2000"/>
              </a:spcBef>
              <a:defRPr/>
            </a:pPr>
            <a:r>
              <a:rPr lang="en-US" sz="4800" b="1" dirty="0">
                <a:solidFill>
                  <a:sysClr val="windowText" lastClr="000000"/>
                </a:solidFill>
                <a:latin typeface="Times New Roman" panose="02020603050405020304" pitchFamily="18" charset="0"/>
                <a:cs typeface="Times New Roman" panose="02020603050405020304" pitchFamily="18" charset="0"/>
              </a:rPr>
              <a:t>Dr R N Sharma</a:t>
            </a:r>
          </a:p>
          <a:p>
            <a:pPr marL="457200" indent="-457200" defTabSz="1828800">
              <a:spcBef>
                <a:spcPts val="2000"/>
              </a:spcBef>
              <a:defRPr/>
            </a:pPr>
            <a:endParaRPr lang="en-US" sz="4800" b="1" dirty="0">
              <a:solidFill>
                <a:sysClr val="windowText" lastClr="000000"/>
              </a:solidFill>
              <a:latin typeface="Times New Roman" panose="02020603050405020304" pitchFamily="18" charset="0"/>
              <a:cs typeface="Times New Roman" panose="02020603050405020304" pitchFamily="18" charset="0"/>
            </a:endParaRPr>
          </a:p>
          <a:p>
            <a:pPr marL="0" indent="0" defTabSz="1828800">
              <a:spcBef>
                <a:spcPts val="2000"/>
              </a:spcBef>
              <a:buNone/>
              <a:defRPr/>
            </a:pPr>
            <a:r>
              <a:rPr lang="en-US" sz="4800" b="1" dirty="0">
                <a:solidFill>
                  <a:sysClr val="windowText" lastClr="000000"/>
                </a:solidFill>
                <a:latin typeface="Times New Roman" panose="02020603050405020304" pitchFamily="18" charset="0"/>
                <a:cs typeface="Times New Roman" panose="02020603050405020304" pitchFamily="18" charset="0"/>
              </a:rPr>
              <a:t> </a:t>
            </a:r>
          </a:p>
          <a:p>
            <a:pPr marL="457200" indent="-457200" defTabSz="1828800">
              <a:spcBef>
                <a:spcPts val="2000"/>
              </a:spcBef>
              <a:defRPr/>
            </a:pPr>
            <a:endParaRPr lang="en-US" sz="48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8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153440" y="6671734"/>
            <a:ext cx="6583680" cy="64008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Aptos" panose="02110004020202020204"/>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3549" y="1246550"/>
            <a:ext cx="21810106" cy="11215764"/>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Aptos" panose="02110004020202020204"/>
            </a:endParaRPr>
          </a:p>
        </p:txBody>
      </p:sp>
      <p:sp>
        <p:nvSpPr>
          <p:cNvPr id="2" name="Title 1">
            <a:extLst>
              <a:ext uri="{FF2B5EF4-FFF2-40B4-BE49-F238E27FC236}">
                <a16:creationId xmlns:a16="http://schemas.microsoft.com/office/drawing/2014/main" id="{25D3028C-56CB-CA29-AC5F-12E5B933B9E9}"/>
              </a:ext>
            </a:extLst>
          </p:cNvPr>
          <p:cNvSpPr>
            <a:spLocks noGrp="1"/>
          </p:cNvSpPr>
          <p:nvPr>
            <p:ph type="ctrTitle"/>
          </p:nvPr>
        </p:nvSpPr>
        <p:spPr>
          <a:xfrm>
            <a:off x="1418386" y="2017987"/>
            <a:ext cx="21547228" cy="5184494"/>
          </a:xfrm>
        </p:spPr>
        <p:txBody>
          <a:bodyPr anchor="b">
            <a:normAutofit/>
          </a:bodyPr>
          <a:lstStyle/>
          <a:p>
            <a:br>
              <a:rPr lang="en-US" sz="7200" b="1" dirty="0">
                <a:solidFill>
                  <a:srgbClr val="0070C0"/>
                </a:solidFill>
                <a:latin typeface="Times New Roman" panose="02020603050405020304" pitchFamily="18" charset="0"/>
                <a:cs typeface="Times New Roman" panose="02020603050405020304" pitchFamily="18" charset="0"/>
              </a:rPr>
            </a:br>
            <a:endParaRPr lang="en-IN" sz="7200" dirty="0"/>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386" y="1346614"/>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20772652" y="1535868"/>
            <a:ext cx="1800000" cy="18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12695171"/>
            <a:ext cx="24384000" cy="78797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en-US" sz="3600" dirty="0">
                <a:solidFill>
                  <a:prstClr val="white">
                    <a:lumMod val="50000"/>
                  </a:prstClr>
                </a:solidFill>
                <a:latin typeface="Aptos" panose="02110004020202020204"/>
              </a:rPr>
              <a:t>IAP-Adolescent Health Academy: T-TEACH MODULE</a:t>
            </a:r>
          </a:p>
        </p:txBody>
      </p:sp>
      <p:sp>
        <p:nvSpPr>
          <p:cNvPr id="8" name="Title 1">
            <a:extLst>
              <a:ext uri="{FF2B5EF4-FFF2-40B4-BE49-F238E27FC236}">
                <a16:creationId xmlns:a16="http://schemas.microsoft.com/office/drawing/2014/main" id="{8862E743-E8E6-3395-4613-7E76EBA6D75E}"/>
              </a:ext>
            </a:extLst>
          </p:cNvPr>
          <p:cNvSpPr txBox="1">
            <a:spLocks noChangeArrowheads="1"/>
          </p:cNvSpPr>
          <p:nvPr/>
        </p:nvSpPr>
        <p:spPr>
          <a:xfrm>
            <a:off x="2370987" y="-156379"/>
            <a:ext cx="19330369" cy="51844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altLang="en-US" sz="9600" b="1" dirty="0">
                <a:solidFill>
                  <a:schemeClr val="accent1"/>
                </a:solidFill>
                <a:latin typeface="Times New Roman" panose="02020603050405020304" pitchFamily="18" charset="0"/>
                <a:cs typeface="Times New Roman" panose="02020603050405020304" pitchFamily="18" charset="0"/>
              </a:rPr>
              <a:t>Understanding Teen  SEXUALITY</a:t>
            </a:r>
            <a:endParaRPr lang="en-US" altLang="en-US" sz="9600" b="1" dirty="0">
              <a:solidFill>
                <a:schemeClr val="accent1"/>
              </a:solidFill>
            </a:endParaRPr>
          </a:p>
        </p:txBody>
      </p:sp>
      <p:pic>
        <p:nvPicPr>
          <p:cNvPr id="9" name="Picture 6" descr="Focus: Looking Critically at Gender and Sexuality | Discover Society">
            <a:extLst>
              <a:ext uri="{FF2B5EF4-FFF2-40B4-BE49-F238E27FC236}">
                <a16:creationId xmlns:a16="http://schemas.microsoft.com/office/drawing/2014/main" id="{4CB54656-0A79-5D76-26C0-6C0A106A1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987" y="5242731"/>
            <a:ext cx="19148799" cy="320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a:extLst>
              <a:ext uri="{FF2B5EF4-FFF2-40B4-BE49-F238E27FC236}">
                <a16:creationId xmlns:a16="http://schemas.microsoft.com/office/drawing/2014/main" id="{C6BF9EB1-DB66-C8E3-B2DF-35AEFD8CD7E8}"/>
              </a:ext>
            </a:extLst>
          </p:cNvPr>
          <p:cNvSpPr txBox="1">
            <a:spLocks noGrp="1" noChangeArrowheads="1"/>
          </p:cNvSpPr>
          <p:nvPr>
            <p:ph type="subTitle" idx="1"/>
          </p:nvPr>
        </p:nvSpPr>
        <p:spPr bwMode="auto">
          <a:xfrm>
            <a:off x="2570163" y="7685088"/>
            <a:ext cx="85598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20000"/>
              </a:spcBef>
              <a:buFont typeface="Arial" panose="020B0604020202020204" pitchFamily="34" charset="0"/>
              <a:buNone/>
            </a:pP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20000"/>
              </a:spcBef>
              <a:buFont typeface="Arial" panose="020B0604020202020204" pitchFamily="34" charset="0"/>
              <a:buNone/>
            </a:pPr>
            <a:endParaRPr lang="en-US" altLang="en-US" sz="3600"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20000"/>
              </a:spcBef>
              <a:buFont typeface="Arial" panose="020B0604020202020204" pitchFamily="34" charset="0"/>
              <a:buNone/>
            </a:pPr>
            <a:endParaRPr lang="en-US" altLang="en-US" sz="3600" b="1" dirty="0">
              <a:solidFill>
                <a:srgbClr val="C00000"/>
              </a:solidFill>
              <a:latin typeface="Times New Roman" panose="02020603050405020304" pitchFamily="18" charset="0"/>
              <a:cs typeface="Times New Roman" panose="02020603050405020304" pitchFamily="18" charset="0"/>
            </a:endParaRPr>
          </a:p>
          <a:p>
            <a:pPr>
              <a:spcBef>
                <a:spcPct val="20000"/>
              </a:spcBef>
            </a:pPr>
            <a:r>
              <a:rPr lang="en-US" altLang="en-US" sz="4400" b="1" dirty="0">
                <a:solidFill>
                  <a:srgbClr val="C00000"/>
                </a:solidFill>
                <a:latin typeface="Times New Roman" panose="02020603050405020304" pitchFamily="18" charset="0"/>
                <a:cs typeface="Times New Roman" panose="02020603050405020304" pitchFamily="18" charset="0"/>
              </a:rPr>
              <a:t>Dr. </a:t>
            </a:r>
            <a:r>
              <a:rPr lang="en-US" altLang="en-US" sz="4400" b="1" dirty="0" err="1">
                <a:solidFill>
                  <a:srgbClr val="C00000"/>
                </a:solidFill>
                <a:latin typeface="Times New Roman" panose="02020603050405020304" pitchFamily="18" charset="0"/>
                <a:cs typeface="Times New Roman" panose="02020603050405020304" pitchFamily="18" charset="0"/>
              </a:rPr>
              <a:t>Himabindu</a:t>
            </a:r>
            <a:r>
              <a:rPr lang="en-US" altLang="en-US" sz="4400" b="1" dirty="0">
                <a:solidFill>
                  <a:srgbClr val="C00000"/>
                </a:solidFill>
                <a:latin typeface="Times New Roman" panose="02020603050405020304" pitchFamily="18" charset="0"/>
                <a:cs typeface="Times New Roman" panose="02020603050405020304" pitchFamily="18" charset="0"/>
              </a:rPr>
              <a:t> Singh </a:t>
            </a:r>
          </a:p>
          <a:p>
            <a:pPr>
              <a:spcBef>
                <a:spcPct val="20000"/>
              </a:spcBef>
            </a:pPr>
            <a:r>
              <a:rPr lang="en-US" altLang="en-US" sz="4400" b="1" dirty="0">
                <a:solidFill>
                  <a:srgbClr val="C00000"/>
                </a:solidFill>
                <a:latin typeface="Times New Roman" panose="02020603050405020304" pitchFamily="18" charset="0"/>
                <a:cs typeface="Times New Roman" panose="02020603050405020304" pitchFamily="18" charset="0"/>
              </a:rPr>
              <a:t>Dr. Sushma </a:t>
            </a:r>
            <a:r>
              <a:rPr lang="en-US" altLang="en-US" sz="4400" b="1" dirty="0" err="1">
                <a:solidFill>
                  <a:srgbClr val="C00000"/>
                </a:solidFill>
                <a:latin typeface="Times New Roman" panose="02020603050405020304" pitchFamily="18" charset="0"/>
                <a:cs typeface="Times New Roman" panose="02020603050405020304" pitchFamily="18" charset="0"/>
              </a:rPr>
              <a:t>Kirtani</a:t>
            </a:r>
            <a:endParaRPr lang="en-US" altLang="en-US" sz="4400" b="1" dirty="0">
              <a:solidFill>
                <a:srgbClr val="C00000"/>
              </a:solidFill>
              <a:latin typeface="Times New Roman" panose="02020603050405020304" pitchFamily="18" charset="0"/>
              <a:cs typeface="Times New Roman" panose="02020603050405020304" pitchFamily="18" charset="0"/>
            </a:endParaRPr>
          </a:p>
          <a:p>
            <a:pPr algn="ctr" eaLnBrk="1" hangingPunct="1">
              <a:spcBef>
                <a:spcPct val="20000"/>
              </a:spcBef>
              <a:buFont typeface="Arial" panose="020B0604020202020204" pitchFamily="34" charset="0"/>
              <a:buNone/>
            </a:pPr>
            <a:endParaRPr lang="en-US" alt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8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2733</TotalTime>
  <Words>3823</Words>
  <Application>Microsoft Office PowerPoint</Application>
  <PresentationFormat>Custom</PresentationFormat>
  <Paragraphs>373</Paragraphs>
  <Slides>37</Slides>
  <Notes>28</Notes>
  <HiddenSlides>5</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Aptos</vt:lpstr>
      <vt:lpstr>Aptos Display</vt:lpstr>
      <vt:lpstr>Arial</vt:lpstr>
      <vt:lpstr>Calibri</vt:lpstr>
      <vt:lpstr>Calibri Light</vt:lpstr>
      <vt:lpstr>Helvetica Neue</vt:lpstr>
      <vt:lpstr>Times New Roman</vt:lpstr>
      <vt:lpstr>Wingdings</vt:lpstr>
      <vt:lpstr>1_Office Theme</vt:lpstr>
      <vt:lpstr>2_Office Theme</vt:lpstr>
      <vt:lpstr>T –Teach Module</vt:lpstr>
      <vt:lpstr>PowerPoint Presentation</vt:lpstr>
      <vt:lpstr>Concept</vt:lpstr>
      <vt:lpstr>PowerPoint Presentation</vt:lpstr>
      <vt:lpstr>T –Teach Module</vt:lpstr>
      <vt:lpstr> Topics &amp;Contributors</vt:lpstr>
      <vt:lpstr> Topics &amp;Contributors</vt:lpstr>
      <vt:lpstr>PowerPoint Presentation</vt:lpstr>
      <vt:lpstr> </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INTERNALISING BEHAVIOURS</dc:title>
  <dc:creator>Geeta Bansal</dc:creator>
  <cp:lastModifiedBy>Dr Kalyani Patra</cp:lastModifiedBy>
  <cp:revision>232</cp:revision>
  <dcterms:modified xsi:type="dcterms:W3CDTF">2025-01-19T14:38:57Z</dcterms:modified>
</cp:coreProperties>
</file>