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sldIdLst>
    <p:sldId id="1231" r:id="rId3"/>
    <p:sldId id="1219" r:id="rId4"/>
    <p:sldId id="1229" r:id="rId5"/>
    <p:sldId id="1220" r:id="rId6"/>
    <p:sldId id="1230" r:id="rId7"/>
    <p:sldId id="1233" r:id="rId8"/>
    <p:sldId id="1232" r:id="rId9"/>
    <p:sldId id="1234" r:id="rId10"/>
    <p:sldId id="256" r:id="rId11"/>
    <p:sldId id="1240" r:id="rId12"/>
    <p:sldId id="1239" r:id="rId13"/>
    <p:sldId id="263" r:id="rId14"/>
    <p:sldId id="264" r:id="rId15"/>
    <p:sldId id="265" r:id="rId16"/>
    <p:sldId id="1177" r:id="rId17"/>
    <p:sldId id="266" r:id="rId18"/>
    <p:sldId id="276" r:id="rId19"/>
    <p:sldId id="274" r:id="rId20"/>
    <p:sldId id="269" r:id="rId21"/>
    <p:sldId id="267" r:id="rId22"/>
    <p:sldId id="268" r:id="rId23"/>
    <p:sldId id="271" r:id="rId24"/>
    <p:sldId id="273" r:id="rId25"/>
    <p:sldId id="270" r:id="rId26"/>
    <p:sldId id="272" r:id="rId27"/>
    <p:sldId id="1235" r:id="rId28"/>
    <p:sldId id="1236" r:id="rId29"/>
    <p:sldId id="1237" r:id="rId30"/>
    <p:sldId id="1238" r:id="rId31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UfIkuEP1NhV/rQmltSbAAw==" hashData="gPanXL6RR5xUWg1iZufqa5st/pa4xigyvT6VH+t7v+WDFDdbUB0Ph7fmvJgAEtsab63oRsSm2QoNQgt5f+MgT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EDE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2"/>
  </p:normalViewPr>
  <p:slideViewPr>
    <p:cSldViewPr>
      <p:cViewPr varScale="1">
        <p:scale>
          <a:sx n="80" d="100"/>
          <a:sy n="80" d="100"/>
        </p:scale>
        <p:origin x="462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C4AA8-C24A-BB98-CE4A-1077EBA5F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A1C86-CF69-056D-8116-4CA665FBD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A307BFC-FEBA-31D4-C976-1804388F3946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  <a:p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335621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9B69-AE4C-C871-10D7-0EB55023E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37E18-BA17-BAD7-B18B-6E8C60D30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D54A7-3AA2-E677-95B7-420879445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98A4B-B790-4EC5-9084-CBAD65E8F5AA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6EC0D-808B-5D78-89A2-2B541A197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D43C2-1773-89E5-F5FE-F69CEFCF0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D49B39-49EC-479B-92FA-DBAA55046DC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088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3645DC-0D42-F4C1-0922-8729C7E256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8F353-7D81-970F-F208-2D08F5B48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0D6BC-ADE0-D581-25DE-4A31260F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98A4B-B790-4EC5-9084-CBAD65E8F5AA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96D03-7F03-C507-5400-1FB2390F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9E9A1-6ADC-9680-0FAD-6081F539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D49B39-49EC-479B-92FA-DBAA55046DC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3923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CEAD3-2573-0194-6C7B-2A0A357A4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B0B98-474A-1953-FB87-5F4E87925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02262-A015-092A-12F5-9D12B4502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3FD4-0A8D-40B8-87EA-4B00F248503F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F864-9F96-07ED-2688-638913101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A1915-768F-9DE5-A055-611382DD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34B7-FDBF-4028-9B0F-D00D1FB368E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771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FAECD-C8AC-4753-0860-823B9F41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AAFBE-4561-64B5-C7C3-8BD94C285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F3184-497A-1AB6-AD69-6AF8F8C1E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3FD4-0A8D-40B8-87EA-4B00F248503F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3EDAD-29FF-654F-B495-3C01773ED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A66A6-D249-D7F4-7D4F-06AFB879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34B7-FDBF-4028-9B0F-D00D1FB368E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9854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0B255-459F-E165-763F-AD5B7887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E96B5-9E4B-9393-1B93-18FC4B623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4D7CB-75D2-C4C0-89FB-D371BA128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3FD4-0A8D-40B8-87EA-4B00F248503F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BC926-A84F-F6E7-6CD9-EAB49CFAB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EF2DB-AC9B-0E86-4A79-B17F7EA3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34B7-FDBF-4028-9B0F-D00D1FB368E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4467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0E75E-827A-774F-1F17-3786D491E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8E815-8350-9C5E-7A27-D5015D5BF8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DDDA8-7336-1862-0F68-E899C6C3D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A54E8-9E54-C1DB-141E-1E7EF3D0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3FD4-0A8D-40B8-87EA-4B00F248503F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6BDA9-58DB-3168-4AFD-B598C574F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F3D33-F0A9-BD46-CDE8-96D54FDD5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34B7-FDBF-4028-9B0F-D00D1FB368E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9629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78AF3-EACE-F2E9-BDF7-BD0EEF65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9E50C-7D63-E14B-98EC-9FA2EE7F1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89DBD-F0F2-BB8F-2103-B972C2631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AF8FAF-883D-063E-4D15-DB5640A639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5AEBB3-9157-C10F-9CCB-9E5D1FB94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FE6F7C-E284-C14F-CA9E-306B6CC7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3FD4-0A8D-40B8-87EA-4B00F248503F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AE80E7-A0E1-8D21-166E-B079ADF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097CFE-C0AD-F294-846C-43FEB9110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34B7-FDBF-4028-9B0F-D00D1FB368E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7461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4DF8C-469C-6FFE-F9E4-8F7D7E775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8F299-88B7-4965-6B3B-7744BA246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3FD4-0A8D-40B8-87EA-4B00F248503F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6517E2-F069-2677-BD85-28A640FDB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74132-9326-131A-5AB4-43406752C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34B7-FDBF-4028-9B0F-D00D1FB368E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5960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FB30C-3753-FDCE-BE54-549DF56D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3FD4-0A8D-40B8-87EA-4B00F248503F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85DB72-EBE6-6B51-BCAD-90FEE3B70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BB907-C6D2-328B-2DD2-695EC8D2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34B7-FDBF-4028-9B0F-D00D1FB368E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9022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8A25-21CA-72ED-8761-3F469C4EF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700C9-2857-A927-EC8A-8ABC6148F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A489C-D04A-1F63-13D8-2A3012D4C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A7440-7C63-EEDB-C105-31797B93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3FD4-0A8D-40B8-87EA-4B00F248503F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BC4FA-A58F-0D24-15E9-2AC092FF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73E65-DFED-6F62-83BF-A67966010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34B7-FDBF-4028-9B0F-D00D1FB368E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9175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03FBB-73F2-978E-DA04-869537402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9572E-457A-61E7-32B5-C6A7B1C0F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900B0E9-C1EB-5C9C-18AA-CB3B2FADA092}"/>
              </a:ext>
            </a:extLst>
          </p:cNvPr>
          <p:cNvSpPr txBox="1">
            <a:spLocks/>
          </p:cNvSpPr>
          <p:nvPr userDrawn="1"/>
        </p:nvSpPr>
        <p:spPr>
          <a:xfrm>
            <a:off x="13860" y="6479022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  <a:p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1947475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50B5-E7AE-024E-C0AF-4421480FA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D95AC6-E0DF-C5BE-FAE0-B829A0BAB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AA80A-418A-9543-6387-92A1A824C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993F1-272D-660A-5A90-EF937189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3FD4-0A8D-40B8-87EA-4B00F248503F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58FE0-3951-A349-DFE5-A553882A5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36A32-8169-9E15-0905-962CF075A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34B7-FDBF-4028-9B0F-D00D1FB368E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020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1C53C-4D39-752E-848D-0563787C8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95D30-8FC5-251E-C87A-230BF3C1E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EC0EA-08FD-B076-A841-304523D1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3FD4-0A8D-40B8-87EA-4B00F248503F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E0BC7-5C9C-3125-84F1-97AF53567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8E09A-5E58-A0BD-B195-8788859C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34B7-FDBF-4028-9B0F-D00D1FB368E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2604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066808-17F9-C790-7B39-A79477BE9C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C9953F-9FF4-DF19-44F0-8E117D54A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78864-A5E4-159D-0313-0812F2E5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3FD4-0A8D-40B8-87EA-4B00F248503F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D431E-62F8-F786-8F5A-D7299540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90BE7-1179-8381-19B4-018FAAEFD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34B7-FDBF-4028-9B0F-D00D1FB368E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295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EB2B1-6CEA-99D9-A423-B4E5E8FE2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074DD-2D42-E9B4-1566-CA76E3FDA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592DE-39D8-984D-9743-4DA535DEC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98A4B-B790-4EC5-9084-CBAD65E8F5AA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917CA-FEEA-3B9A-502C-7880B4CB0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FD15A-3CF2-AA97-3EAE-4D2794B1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D49B39-49EC-479B-92FA-DBAA55046DC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821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8D024-07DC-0B8E-52D5-2570A682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63197-39A7-4DD4-416E-AE5F806FD8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4BB122-20CF-0015-6BF5-339023193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37162-994E-8541-B258-A6AE7C26A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98A4B-B790-4EC5-9084-CBAD65E8F5AA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84C6B-7464-EB32-1D78-D2FEBD91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C53CA-CC7A-133F-8205-BB391592D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D49B39-49EC-479B-92FA-DBAA55046DC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74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F4DB-4BBC-DED7-22F9-9F446946D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A46E2-BD92-7893-23A6-0641D9D57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B6B95-E4BC-5DF1-4E78-545846A44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70A7D5-B29D-63DE-E74B-3E3625DF3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EDBDDA-6E42-F0BB-C955-E73EA517D7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716B31-EC8B-C522-8207-9319F49D60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98A4B-B790-4EC5-9084-CBAD65E8F5AA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23433E-BC9A-A8D9-F5BF-265DD6E7E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12482-E625-8F72-EC0A-FF4557396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D49B39-49EC-479B-92FA-DBAA55046DC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632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737BF-0E61-E838-DDFF-784973CC3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D0FC32-EBDB-65F9-A3CA-40F162FF9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98A4B-B790-4EC5-9084-CBAD65E8F5AA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6B56AE-F79B-C750-F4DF-08F931E7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66E10-34D5-00AF-3BE0-CB68E4F32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D49B39-49EC-479B-92FA-DBAA55046DC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7668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5FE4E-6972-C1CF-1081-25DEBC6D3A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98A4B-B790-4EC5-9084-CBAD65E8F5AA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0F973B-4372-1412-1B4D-210628DF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59256-4A1F-7621-4A3D-549B08DE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D49B39-49EC-479B-92FA-DBAA55046DC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023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C5BB6-A182-3C3C-C7B0-5F0221A35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53A10-BBC9-834F-8658-8AC3A849C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74B2D-A628-6172-4BB8-98C0DBBB7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3A94C-D668-B23A-0205-EEF3FF1E4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98A4B-B790-4EC5-9084-CBAD65E8F5AA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518E9-752A-FD77-58A5-DB6AFC082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1CD355-D8F6-0273-EAB6-DDE18EB2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D49B39-49EC-479B-92FA-DBAA55046DC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902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BCD6E-1B57-1012-193E-BFB8603F5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508B9C-98EE-7471-A63A-7B65A92FB2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8C9E1-B1FF-17F5-AB9C-1C3BBC4BE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7905D-37AC-4B4A-4402-23B9592F1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98A4B-B790-4EC5-9084-CBAD65E8F5AA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DB6A6-0683-7093-2DD0-CE658FF4D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75185-D794-85F9-5075-7B44AD51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D49B39-49EC-479B-92FA-DBAA55046DC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627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FA2B75-F482-EA85-5AAF-094EB20D2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49AB0-89EC-4A07-E294-75970A51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74BBE-5CFE-CF8D-A34F-1349723F6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  <a:p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118175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5CD821-E7BD-0DC7-1C70-B3D6D197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889CB-5D64-2580-09A7-7A9442F10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895D9-5CA6-A916-97FE-AE2BCBD02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673FD4-0A8D-40B8-87EA-4B00F248503F}" type="datetimeFigureOut">
              <a:rPr lang="en-IN" smtClean="0"/>
              <a:pPr/>
              <a:t>19-01-2025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3621A-7A95-155D-7CFD-9EEAAAFFA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C5A9C-D0B6-FED0-BC94-3BEC30F14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0234B7-FDBF-4028-9B0F-D00D1FB368E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387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eftristan.blogspot.com/2015/11/unit-2-natural-science-five-senses-and.htm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llthetropes.org/wiki/The_Sixth_Sense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5CAE48-FDBB-763B-870D-81143C70F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5D3028C-56CB-CA29-AC5F-12E5B933B9E9}"/>
              </a:ext>
            </a:extLst>
          </p:cNvPr>
          <p:cNvSpPr>
            <a:spLocks noGrp="1"/>
          </p:cNvSpPr>
          <p:nvPr/>
        </p:nvSpPr>
        <p:spPr>
          <a:xfrm>
            <a:off x="831850" y="1431299"/>
            <a:ext cx="10515600" cy="28527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T –Teach Module</a:t>
            </a: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948EE-09E3-D17C-9641-113BCD199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A18360C0-08D5-A47B-47E9-25FA3B0C7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B9D9DE-674E-3B54-28CB-A353444D7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Process 4">
            <a:extLst>
              <a:ext uri="{FF2B5EF4-FFF2-40B4-BE49-F238E27FC236}">
                <a16:creationId xmlns:a16="http://schemas.microsoft.com/office/drawing/2014/main" id="{9A6E2AA9-A243-D3C8-8277-A3BC4069DA36}"/>
              </a:ext>
            </a:extLst>
          </p:cNvPr>
          <p:cNvSpPr/>
          <p:nvPr/>
        </p:nvSpPr>
        <p:spPr>
          <a:xfrm>
            <a:off x="0" y="6347585"/>
            <a:ext cx="12192000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IAP-Adolescent Health Academy: T-TEACH MODULE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FB4C98A-CA8E-97D7-5E2C-E9CB66F361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–Teach Module</a:t>
            </a:r>
            <a:endParaRPr lang="en-IN" sz="8000" dirty="0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516B5F39-9679-6BA1-DABA-6EC8B0ED0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47" y="3602038"/>
            <a:ext cx="10267577" cy="1655762"/>
          </a:xfrm>
        </p:spPr>
        <p:txBody>
          <a:bodyPr/>
          <a:lstStyle/>
          <a:p>
            <a:pPr algn="l"/>
            <a:r>
              <a:rPr lang="en-US" b="1" dirty="0"/>
              <a:t> (Teachers’ Training and Empowerment in Adolescent Care and Health) </a:t>
            </a:r>
          </a:p>
          <a:p>
            <a:pPr algn="l"/>
            <a:r>
              <a:rPr lang="en-US" sz="3200" b="1" dirty="0">
                <a:solidFill>
                  <a:srgbClr val="7030A0"/>
                </a:solidFill>
              </a:rPr>
              <a:t>             IAP -AHA’s -Training Module for Teachers</a:t>
            </a:r>
            <a:endParaRPr lang="en-IN" dirty="0"/>
          </a:p>
        </p:txBody>
      </p:sp>
      <p:pic>
        <p:nvPicPr>
          <p:cNvPr id="16" name="Picture 15" descr="Pedicriticon Pune 2023">
            <a:extLst>
              <a:ext uri="{FF2B5EF4-FFF2-40B4-BE49-F238E27FC236}">
                <a16:creationId xmlns:a16="http://schemas.microsoft.com/office/drawing/2014/main" id="{3FD48F1C-C87A-43BB-4C48-49A70DF90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5" y="52202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3F8A169-EA86-2A25-53A8-7CD77DB0C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414" y="7002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29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CC775-B416-03B7-7FA1-EA748FE1D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E03D4AB-A6C9-08B7-7476-0BBDFF316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39C726E6-AF66-2F9D-2305-C9D817B9C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37F0AD-D09D-ADAD-F68E-76809E162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48B98B9-EB64-9541-4717-5A0828B2F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955B2F-D514-09AD-BB38-37FBBFCEF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9D0CEB-33F6-0ED1-801A-EEEA26AF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178197"/>
            <a:ext cx="9849751" cy="730523"/>
          </a:xfrm>
          <a:solidFill>
            <a:srgbClr val="00B0F0"/>
          </a:solidFill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Situations which can create danger </a:t>
            </a:r>
            <a:endParaRPr lang="en-I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14D9C-5FD0-2834-B391-F133295EF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857" y="1484784"/>
            <a:ext cx="9849751" cy="4678556"/>
          </a:xfrm>
        </p:spPr>
        <p:txBody>
          <a:bodyPr anchor="ctr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Harassment at school / college place with bad touch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Harassment from relatives taking advantage of the relation &amp; authority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 driver taking wrong route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Bus/Train taking advantage of the crowd for a bad touch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 night / Night shift travelling , facing molesters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Isolated road / place attack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Attack by delivery / courier boy ( Asking for water )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Girl hostel employees stalking inappropriately ( Repeated bell ringing )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/ College ragging by senior students ( Give introduction ) 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friends taking advantage of the relation / Gang rape </a:t>
            </a:r>
          </a:p>
          <a:p>
            <a:pPr marL="0" indent="0">
              <a:buNone/>
            </a:pP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Boys Locker room )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Harassment at workplace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situations are gender neutral – both boys and girls are at risk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only sexual offenders, it may also be physical assault</a:t>
            </a:r>
          </a:p>
          <a:p>
            <a:pPr marL="457200" indent="-457200">
              <a:buFont typeface="+mj-lt"/>
              <a:buAutoNum type="arabicPeriod" startAt="10"/>
            </a:pPr>
            <a:endParaRPr lang="en-IN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42BA6EC4-C778-C047-6638-011CE63B0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9B8393F-1209-4926-971E-022FCC8D1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B4BADA63-62E9-637F-440C-48B561F94F27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B347BAFC-9FBC-9B71-74FE-86F4DD284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1696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F22CB-007E-5CC2-8EB6-B41FBFBFF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5623F8A-7C32-F84C-4AC6-5F6A5AFA0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DFB5D26E-BC35-AFE2-43A8-77441BE86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033B08C-8175-AABF-83FE-7B777AE6F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7A33EF-E32A-99E4-5C12-1CD4D5554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6070F93-E294-C6C6-7042-B66EBF374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10F7D6-A614-54A3-B7D1-0AA20564C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-16167"/>
            <a:ext cx="9849751" cy="1011917"/>
          </a:xfrm>
          <a:solidFill>
            <a:srgbClr val="00B0F0"/>
          </a:solidFill>
        </p:spPr>
        <p:txBody>
          <a:bodyPr anchor="b">
            <a:normAutofit/>
          </a:bodyPr>
          <a:lstStyle/>
          <a:p>
            <a:pPr algn="ctr"/>
            <a:r>
              <a:rPr lang="e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BELIEVE IN YOURSELF</a:t>
            </a:r>
            <a:r>
              <a:rPr lang="en-I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DC85707C-0C9D-CF1E-EC4E-D3DAFCDCD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9161598D-DF2D-3175-1946-ED9AD5FA2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20FB3CDE-B7B8-725F-027A-423C8162B515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Google Shape;1708;p266" descr="C:\Users\R065TU\Downloads\IMG-7834.jpg">
            <a:extLst>
              <a:ext uri="{FF2B5EF4-FFF2-40B4-BE49-F238E27FC236}">
                <a16:creationId xmlns:a16="http://schemas.microsoft.com/office/drawing/2014/main" id="{DE41FCE2-A0B9-4453-AAD5-B23EE409F76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6905" y="1600200"/>
            <a:ext cx="5775243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C:\Users\R065TU\Downloads\IMG_9127.jpg">
            <a:extLst>
              <a:ext uri="{FF2B5EF4-FFF2-40B4-BE49-F238E27FC236}">
                <a16:creationId xmlns:a16="http://schemas.microsoft.com/office/drawing/2014/main" id="{4F1ACECA-52D0-484C-D040-8595E20DB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5994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EF7AC-F74A-30E4-F5DE-21E14954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-16167"/>
            <a:ext cx="9849751" cy="1802093"/>
          </a:xfrm>
          <a:solidFill>
            <a:srgbClr val="00B0F0"/>
          </a:solidFill>
        </p:spPr>
        <p:txBody>
          <a:bodyPr anchor="b">
            <a:normAutofit fontScale="90000"/>
          </a:bodyPr>
          <a:lstStyle/>
          <a:p>
            <a:pPr algn="ctr"/>
            <a:br>
              <a:rPr lang="en-I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situations </a:t>
            </a:r>
            <a:br>
              <a:rPr lang="en-I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SENSES &amp; SIXTH SENSE</a:t>
            </a:r>
            <a:endParaRPr lang="en-I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3727E-EE16-BCBF-06A0-4E68BEBDD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312" y="1912598"/>
            <a:ext cx="9849751" cy="3032168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n-IN" sz="2000" dirty="0"/>
              <a:t> </a:t>
            </a: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74F8EB84-653B-B943-4968-5A8FDEB9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8924C4A-CD13-A440-467C-1E15B475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21A8FABB-8341-DE68-7B06-CCD900E7D86F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4B1BED45-BF08-40C7-A152-FE2839253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  <p:pic>
        <p:nvPicPr>
          <p:cNvPr id="13" name="Picture 12" descr="A person walking in the dark&#10;&#10;Description automatically generated">
            <a:extLst>
              <a:ext uri="{FF2B5EF4-FFF2-40B4-BE49-F238E27FC236}">
                <a16:creationId xmlns:a16="http://schemas.microsoft.com/office/drawing/2014/main" id="{7A2E246A-BF84-0087-61A0-EDA579BB5E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-1443" t="8262" r="-1585" b="1562"/>
          <a:stretch/>
        </p:blipFill>
        <p:spPr>
          <a:xfrm>
            <a:off x="7310446" y="2000240"/>
            <a:ext cx="3429024" cy="3929090"/>
          </a:xfrm>
          <a:prstGeom prst="rect">
            <a:avLst/>
          </a:prstGeom>
        </p:spPr>
      </p:pic>
      <p:pic>
        <p:nvPicPr>
          <p:cNvPr id="14" name="Content Placeholder 8" descr="Five senses diagram&#10;&#10;Description automatically generated with medium confidence">
            <a:extLst>
              <a:ext uri="{FF2B5EF4-FFF2-40B4-BE49-F238E27FC236}">
                <a16:creationId xmlns:a16="http://schemas.microsoft.com/office/drawing/2014/main" id="{80C9CE7D-FF27-63C5-C016-FE10D9043F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664" b="7184"/>
          <a:stretch/>
        </p:blipFill>
        <p:spPr>
          <a:xfrm>
            <a:off x="2190711" y="1928802"/>
            <a:ext cx="3476661" cy="402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66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Process 4">
            <a:extLst>
              <a:ext uri="{FF2B5EF4-FFF2-40B4-BE49-F238E27FC236}">
                <a16:creationId xmlns:a16="http://schemas.microsoft.com/office/drawing/2014/main" id="{21A8FABB-8341-DE68-7B06-CCD900E7D86F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4B1BED45-BF08-40C7-A152-FE2839253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  <p:sp>
        <p:nvSpPr>
          <p:cNvPr id="50" name="Rectangle 49"/>
          <p:cNvSpPr/>
          <p:nvPr/>
        </p:nvSpPr>
        <p:spPr>
          <a:xfrm>
            <a:off x="523186" y="1714488"/>
            <a:ext cx="665567" cy="3743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algn="ctr">
              <a:lnSpc>
                <a:spcPct val="117142"/>
              </a:lnSpc>
            </a:pPr>
            <a:r>
              <a:rPr lang="en-IN" b="1" dirty="0">
                <a:solidFill>
                  <a:srgbClr val="FF0000"/>
                </a:solidFill>
                <a:ea typeface="Cambria"/>
                <a:cs typeface="Cambria"/>
                <a:sym typeface="Cambria"/>
              </a:rPr>
              <a:t>    </a:t>
            </a:r>
            <a:endParaRPr lang="en-IN" dirty="0">
              <a:solidFill>
                <a:srgbClr val="FF0000"/>
              </a:solidFill>
              <a:ea typeface="Cambria"/>
              <a:cs typeface="Cambria"/>
              <a:sym typeface="Cambria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666360" y="2666344"/>
            <a:ext cx="5860050" cy="527392"/>
            <a:chOff x="6081624" y="2481680"/>
            <a:chExt cx="5613456" cy="781700"/>
          </a:xfrm>
          <a:solidFill>
            <a:srgbClr val="00B0F0"/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39" y="2796339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2522188"/>
              <a:ext cx="5372968" cy="6353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54" name="Picture 53"/>
          <p:cNvPicPr/>
          <p:nvPr/>
        </p:nvPicPr>
        <p:blipFill>
          <a:blip r:embed="rId3"/>
          <a:srcRect t="21502" r="-196" b="12628"/>
          <a:stretch>
            <a:fillRect/>
          </a:stretch>
        </p:blipFill>
        <p:spPr bwMode="auto">
          <a:xfrm>
            <a:off x="2024034" y="1643050"/>
            <a:ext cx="7858180" cy="428628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EF7AC-F74A-30E4-F5DE-21E14954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188641"/>
            <a:ext cx="9849751" cy="1446005"/>
          </a:xfrm>
          <a:solidFill>
            <a:srgbClr val="00B0F0"/>
          </a:solidFill>
        </p:spPr>
        <p:txBody>
          <a:bodyPr anchor="b">
            <a:normAutofit/>
          </a:bodyPr>
          <a:lstStyle/>
          <a:p>
            <a:pPr algn="ctr"/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Do you know UMWELT? </a:t>
            </a:r>
            <a:b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</a:b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( Surrounding Sensory World ) Aura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8924C4A-CD13-A440-467C-1E15B4753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74F8EB84-653B-B943-4968-5A8FDEB9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966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EF7AC-F74A-30E4-F5DE-21E14954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-16167"/>
            <a:ext cx="9849751" cy="1516341"/>
          </a:xfrm>
          <a:solidFill>
            <a:srgbClr val="00B0F0"/>
          </a:solidFill>
        </p:spPr>
        <p:txBody>
          <a:bodyPr anchor="b">
            <a:normAutofit/>
          </a:bodyPr>
          <a:lstStyle/>
          <a:p>
            <a:pPr algn="ctr"/>
            <a:r>
              <a:rPr lang="e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 OF DEVELOPING SIXTH SENSE</a:t>
            </a:r>
            <a:endParaRPr lang="en-I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3727E-EE16-BCBF-06A0-4E68BEBDD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8347" y="1857364"/>
            <a:ext cx="9849751" cy="51627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>
              <a:buNone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TRUST - </a:t>
            </a:r>
            <a:r>
              <a:rPr lang="en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TRUST YOUR INNER INSTINCT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74F8EB84-653B-B943-4968-5A8FDEB9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8924C4A-CD13-A440-467C-1E15B475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21A8FABB-8341-DE68-7B06-CCD900E7D86F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4B1BED45-BF08-40C7-A152-FE2839253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53727E-EE16-BCBF-06A0-4E68BEBDD0C1}"/>
              </a:ext>
            </a:extLst>
          </p:cNvPr>
          <p:cNvSpPr txBox="1">
            <a:spLocks/>
          </p:cNvSpPr>
          <p:nvPr/>
        </p:nvSpPr>
        <p:spPr>
          <a:xfrm>
            <a:off x="1309654" y="2500306"/>
            <a:ext cx="9849751" cy="5162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27000" lvl="0"/>
            <a:r>
              <a:rPr lang="en-IN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SET - SET VERBAL AND PHYSICAL BOUNDARIES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53727E-EE16-BCBF-06A0-4E68BEBDD0C1}"/>
              </a:ext>
            </a:extLst>
          </p:cNvPr>
          <p:cNvSpPr txBox="1">
            <a:spLocks/>
          </p:cNvSpPr>
          <p:nvPr/>
        </p:nvSpPr>
        <p:spPr>
          <a:xfrm>
            <a:off x="1309654" y="3214686"/>
            <a:ext cx="9849751" cy="5162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IN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PREVENT- PREVENT POSSIBLE ATTACK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853727E-EE16-BCBF-06A0-4E68BEBDD0C1}"/>
              </a:ext>
            </a:extLst>
          </p:cNvPr>
          <p:cNvSpPr txBox="1">
            <a:spLocks/>
          </p:cNvSpPr>
          <p:nvPr/>
        </p:nvSpPr>
        <p:spPr>
          <a:xfrm>
            <a:off x="1309654" y="3929066"/>
            <a:ext cx="9849751" cy="5162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IN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AVOID – AVOID DANGEROUS SITUATION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966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815C9-863A-2376-B9B4-2D40738FF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1FDF13A-0652-24A4-53DE-58B14FA4D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DD8C53FA-DAED-6BC0-43E2-AD99BB29B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C83109-5EAC-BA2B-F8CC-EC943E86C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40811F7-9871-23BD-6400-42CCDCD06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05178A3-4F6C-DEAD-7145-8C0FF2E74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EB9505-0549-5C93-A5F7-0F58D8A6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-16167"/>
            <a:ext cx="9849751" cy="1716975"/>
          </a:xfrm>
          <a:solidFill>
            <a:srgbClr val="00B0F0"/>
          </a:solidFill>
        </p:spPr>
        <p:txBody>
          <a:bodyPr anchor="b">
            <a:normAutofit/>
          </a:bodyPr>
          <a:lstStyle/>
          <a:p>
            <a:pPr algn="ctr"/>
            <a:r>
              <a:rPr lang="en-I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 language </a:t>
            </a:r>
            <a:br>
              <a:rPr lang="en-I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Non-verbal signals</a:t>
            </a:r>
            <a:endParaRPr lang="en-I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CA24310E-07CB-A78E-7D46-36CD9F167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4C0882A0-E0BB-4AE5-CB85-1C9C6306B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4C57EDBA-6157-DFA0-B485-E3CC076F97BD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4B8E572C-2239-BEB2-DA71-BDC87C32B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  <p:pic>
        <p:nvPicPr>
          <p:cNvPr id="3" name="Picture 2" descr="Cartoon of two people with brain and brain bubbles&#10;&#10;Description automatically generated with medium confidence">
            <a:extLst>
              <a:ext uri="{FF2B5EF4-FFF2-40B4-BE49-F238E27FC236}">
                <a16:creationId xmlns:a16="http://schemas.microsoft.com/office/drawing/2014/main" id="{862A480A-DCF5-FD5C-8AB4-3A95E14C1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4214884" y="2328912"/>
            <a:ext cx="6395992" cy="3280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D23AE8-A7C6-CDB3-BB89-2F7CD00E28D6}"/>
              </a:ext>
            </a:extLst>
          </p:cNvPr>
          <p:cNvSpPr txBox="1"/>
          <p:nvPr/>
        </p:nvSpPr>
        <p:spPr>
          <a:xfrm>
            <a:off x="711622" y="1608851"/>
            <a:ext cx="23761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Eyes – looking at which body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Hand movements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Leg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Speed of advancement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State of mouth ( open / closed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/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Suspicious – lingering and hovering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28928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EF7AC-F74A-30E4-F5DE-21E14954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-16167"/>
            <a:ext cx="9849751" cy="1716975"/>
          </a:xfrm>
          <a:solidFill>
            <a:srgbClr val="00B0F0"/>
          </a:solidFill>
        </p:spPr>
        <p:txBody>
          <a:bodyPr anchor="b">
            <a:normAutofit/>
          </a:bodyPr>
          <a:lstStyle/>
          <a:p>
            <a:pPr algn="ctr"/>
            <a:r>
              <a:rPr lang="en-I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SPACE</a:t>
            </a:r>
            <a:endParaRPr lang="en-I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74F8EB84-653B-B943-4968-5A8FDEB9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8924C4A-CD13-A440-467C-1E15B475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21A8FABB-8341-DE68-7B06-CCD900E7D86F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4B1BED45-BF08-40C7-A152-FE2839253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  <p:pic>
        <p:nvPicPr>
          <p:cNvPr id="13" name="Google Shape;1939;p289"/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2005"/>
          <a:stretch/>
        </p:blipFill>
        <p:spPr>
          <a:xfrm>
            <a:off x="4079776" y="1928802"/>
            <a:ext cx="4968552" cy="3499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966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EF7AC-F74A-30E4-F5DE-21E14954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-16167"/>
            <a:ext cx="9849751" cy="1373465"/>
          </a:xfrm>
          <a:solidFill>
            <a:srgbClr val="00B0F0"/>
          </a:solidFill>
        </p:spPr>
        <p:txBody>
          <a:bodyPr anchor="b">
            <a:noAutofit/>
          </a:bodyPr>
          <a:lstStyle/>
          <a:p>
            <a:pPr algn="ctr"/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Options - </a:t>
            </a:r>
            <a:r>
              <a:rPr lang="e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TOOLS GIVEN BY GOD </a:t>
            </a:r>
            <a:br>
              <a:rPr lang="e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e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FOR PREVENTION</a:t>
            </a:r>
            <a:endParaRPr lang="en-I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74F8EB84-653B-B943-4968-5A8FDEB9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8924C4A-CD13-A440-467C-1E15B475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21A8FABB-8341-DE68-7B06-CCD900E7D86F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4B1BED45-BF08-40C7-A152-FE2839253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  <p:pic>
        <p:nvPicPr>
          <p:cNvPr id="1026" name="Picture 2" descr="C:\Users\R065TU\Downloads\Screenshot_20240928_182316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563360" y="1788098"/>
            <a:ext cx="9144064" cy="4071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3966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EF7AC-F74A-30E4-F5DE-21E14954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-16167"/>
            <a:ext cx="9849751" cy="1659217"/>
          </a:xfrm>
          <a:solidFill>
            <a:srgbClr val="00B0F0"/>
          </a:solidFill>
        </p:spPr>
        <p:txBody>
          <a:bodyPr anchor="b">
            <a:noAutofit/>
          </a:bodyPr>
          <a:lstStyle/>
          <a:p>
            <a:pPr algn="ctr"/>
            <a:br>
              <a:rPr lang="en-I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 FLIGHT OR FIGHT BUT NEVER FREEZE</a:t>
            </a:r>
            <a:endParaRPr lang="en-I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74F8EB84-653B-B943-4968-5A8FDEB9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8924C4A-CD13-A440-467C-1E15B475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21A8FABB-8341-DE68-7B06-CCD900E7D86F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4B1BED45-BF08-40C7-A152-FE2839253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  <p:pic>
        <p:nvPicPr>
          <p:cNvPr id="13" name="Picture 2" descr="C:\Users\R065TU\Downloads\IMG_00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09786" y="1628800"/>
            <a:ext cx="7798787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3966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EF7AC-F74A-30E4-F5DE-21E14954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-16167"/>
            <a:ext cx="9849751" cy="1873531"/>
          </a:xfrm>
          <a:solidFill>
            <a:srgbClr val="00B0F0"/>
          </a:solidFill>
        </p:spPr>
        <p:txBody>
          <a:bodyPr anchor="b">
            <a:noAutofit/>
          </a:bodyPr>
          <a:lstStyle/>
          <a:p>
            <a:pPr algn="ctr"/>
            <a:br>
              <a:rPr lang="en-US" sz="4000" b="1" dirty="0"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</a:br>
            <a:r>
              <a:rPr lang="en-US" sz="4000" b="1" dirty="0"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  <a:t>Preparedness - Physical fitness </a:t>
            </a:r>
            <a:br>
              <a:rPr lang="en-US" sz="4000" b="1" dirty="0"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</a:br>
            <a:r>
              <a:rPr lang="hi-IN" sz="4000" b="1" dirty="0">
                <a:latin typeface="Times New Roman" panose="02020603050405020304" pitchFamily="18" charset="0"/>
                <a:ea typeface="Proxima Nova"/>
                <a:cs typeface="Proxima Nova"/>
                <a:sym typeface="Proxima Nova"/>
              </a:rPr>
              <a:t>अपने दिल</a:t>
            </a:r>
            <a:r>
              <a:rPr lang="en-US" sz="4000" b="1" dirty="0"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  <a:t> </a:t>
            </a:r>
            <a:r>
              <a:rPr lang="hi-IN" sz="4000" b="1" dirty="0">
                <a:latin typeface="Times New Roman" panose="02020603050405020304" pitchFamily="18" charset="0"/>
                <a:ea typeface="Proxima Nova"/>
                <a:cs typeface="Proxima Nova"/>
                <a:sym typeface="Proxima Nova"/>
              </a:rPr>
              <a:t>से पहले अपने दिमाग की सुनो</a:t>
            </a:r>
            <a:br>
              <a:rPr lang="hi-IN" sz="4000" b="1" dirty="0">
                <a:latin typeface="Times New Roman" panose="02020603050405020304" pitchFamily="18" charset="0"/>
              </a:rPr>
            </a:br>
            <a:endParaRPr lang="en-I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3727E-EE16-BCBF-06A0-4E68BEBDD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313" y="1912598"/>
            <a:ext cx="3105614" cy="3032168"/>
          </a:xfrm>
        </p:spPr>
        <p:txBody>
          <a:bodyPr anchor="ctr">
            <a:normAutofit/>
          </a:bodyPr>
          <a:lstStyle/>
          <a:p>
            <a:pPr marL="342900" lvl="0" indent="-342900">
              <a:buClr>
                <a:schemeClr val="dk1"/>
              </a:buClr>
              <a:buSzPts val="3200"/>
              <a:buNone/>
            </a:pPr>
            <a:endParaRPr lang="en-IN" sz="2000" b="1" normalizeH="1" dirty="0"/>
          </a:p>
          <a:p>
            <a:pPr marL="342900" lvl="0" indent="-342900">
              <a:buClr>
                <a:schemeClr val="dk1"/>
              </a:buClr>
              <a:buSzPts val="3200"/>
            </a:pPr>
            <a:r>
              <a:rPr lang="en-IN" sz="2000" b="1" normalizeH="1" dirty="0"/>
              <a:t>REGULAR EXERCISE</a:t>
            </a:r>
          </a:p>
          <a:p>
            <a:pPr marL="342900" lvl="0" indent="-342900">
              <a:buClr>
                <a:schemeClr val="dk1"/>
              </a:buClr>
              <a:buSzPts val="3200"/>
            </a:pPr>
            <a:endParaRPr lang="en-IN" sz="2000" b="1" normalizeH="1" dirty="0"/>
          </a:p>
          <a:p>
            <a:pPr marL="342900" lvl="0" indent="-342900"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en-IN" sz="2000" b="1" normalizeH="1" dirty="0"/>
              <a:t> MINDFUL EATING</a:t>
            </a:r>
          </a:p>
          <a:p>
            <a:pPr marL="342900" lvl="0" indent="-342900">
              <a:spcBef>
                <a:spcPts val="640"/>
              </a:spcBef>
              <a:buClr>
                <a:schemeClr val="dk1"/>
              </a:buClr>
              <a:buSzPts val="3200"/>
            </a:pPr>
            <a:endParaRPr lang="en-IN" sz="2000" b="1" normalizeH="1" dirty="0"/>
          </a:p>
          <a:p>
            <a:pPr marL="342900" indent="-342900">
              <a:spcBef>
                <a:spcPts val="640"/>
              </a:spcBef>
              <a:buClr>
                <a:schemeClr val="dk1"/>
              </a:buClr>
              <a:buSzPts val="3200"/>
              <a:buFont typeface="Wingdings 3" charset="2"/>
              <a:buChar char="•"/>
            </a:pPr>
            <a:r>
              <a:rPr lang="en-IN" sz="2000" b="1" normalizeH="1" dirty="0"/>
              <a:t> SLEEPING ON TIM</a:t>
            </a:r>
            <a:endParaRPr lang="en-IN" sz="2000" dirty="0"/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74F8EB84-653B-B943-4968-5A8FDEB9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60" y="0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8924C4A-CD13-A440-467C-1E15B475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21A8FABB-8341-DE68-7B06-CCD900E7D86F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4B1BED45-BF08-40C7-A152-FE2839253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  <p:pic>
        <p:nvPicPr>
          <p:cNvPr id="13" name="Google Shape;1734;p270" descr="C:\Users\R065TU\Downloads\IMG-7841.jpg"/>
          <p:cNvPicPr preferRelativeResize="0">
            <a:picLocks/>
          </p:cNvPicPr>
          <p:nvPr/>
        </p:nvPicPr>
        <p:blipFill rotWithShape="1">
          <a:blip r:embed="rId5"/>
          <a:stretch/>
        </p:blipFill>
        <p:spPr>
          <a:xfrm>
            <a:off x="7673576" y="2071678"/>
            <a:ext cx="2923018" cy="36433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3966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3FD48F1C-C87A-43BB-4C48-49A70DF90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93" y="673307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3F8A169-EA86-2A25-53A8-7CD77DB0C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26" y="767934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C5C96C07-0AD7-51DB-F83D-5C2228E003F3}"/>
              </a:ext>
            </a:extLst>
          </p:cNvPr>
          <p:cNvSpPr/>
          <p:nvPr/>
        </p:nvSpPr>
        <p:spPr>
          <a:xfrm>
            <a:off x="0" y="6347585"/>
            <a:ext cx="12192000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IAP-Adolescent Health Academy: T-TEACH MODULE</a:t>
            </a:r>
          </a:p>
        </p:txBody>
      </p:sp>
      <p:pic>
        <p:nvPicPr>
          <p:cNvPr id="2" name="Picture 1" descr="page1image1292286560">
            <a:extLst>
              <a:ext uri="{FF2B5EF4-FFF2-40B4-BE49-F238E27FC236}">
                <a16:creationId xmlns:a16="http://schemas.microsoft.com/office/drawing/2014/main" id="{319BDF79-8635-583B-6F34-E9247E3A8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32" y="1217934"/>
            <a:ext cx="8567408" cy="472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969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EF7AC-F74A-30E4-F5DE-21E14954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0"/>
            <a:ext cx="9849751" cy="1412269"/>
          </a:xfrm>
          <a:solidFill>
            <a:srgbClr val="00B0F0"/>
          </a:solidFill>
        </p:spPr>
        <p:txBody>
          <a:bodyPr anchor="b">
            <a:normAutofit fontScale="90000"/>
          </a:bodyPr>
          <a:lstStyle/>
          <a:p>
            <a:pPr algn="ctr"/>
            <a:br>
              <a:rPr lang="en" sz="5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en" sz="5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Implementation </a:t>
            </a:r>
            <a:br>
              <a:rPr lang="en" sz="5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en" sz="5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ARTICLES IN YOUR PURSE</a:t>
            </a:r>
            <a:r>
              <a:rPr lang="en-I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3727E-EE16-BCBF-06A0-4E68BEBDD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313" y="1571612"/>
            <a:ext cx="4391498" cy="3373154"/>
          </a:xfrm>
        </p:spPr>
        <p:txBody>
          <a:bodyPr anchor="ctr">
            <a:normAutofit lnSpcReduction="10000"/>
          </a:bodyPr>
          <a:lstStyle/>
          <a:p>
            <a:pPr marL="539750" lvl="0" indent="-457200">
              <a:spcBef>
                <a:spcPts val="400"/>
              </a:spcBef>
              <a:buSzPts val="2100"/>
              <a:buFont typeface="Wingdings" panose="05000000000000000000" pitchFamily="2" charset="2"/>
              <a:buChar char="ü"/>
            </a:pPr>
            <a:r>
              <a:rPr lang="en-IN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PEN/PENCIL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lvl="0" indent="-457200">
              <a:spcBef>
                <a:spcPts val="400"/>
              </a:spcBef>
              <a:buSzPts val="2100"/>
              <a:buFont typeface="Wingdings" panose="05000000000000000000" pitchFamily="2" charset="2"/>
              <a:buChar char="ü"/>
            </a:pPr>
            <a:r>
              <a:rPr lang="en-IN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SAFETY PINS 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lvl="0" indent="-457200">
              <a:spcBef>
                <a:spcPts val="400"/>
              </a:spcBef>
              <a:buSzPts val="2100"/>
              <a:buFont typeface="Wingdings" panose="05000000000000000000" pitchFamily="2" charset="2"/>
              <a:buChar char="ü"/>
            </a:pPr>
            <a:r>
              <a:rPr lang="en-IN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CAR KEYS</a:t>
            </a:r>
          </a:p>
          <a:p>
            <a:pPr marL="539750" lvl="0" indent="-457200">
              <a:buFont typeface="Wingdings" panose="05000000000000000000" pitchFamily="2" charset="2"/>
              <a:buChar char="ü"/>
            </a:pPr>
            <a:r>
              <a:rPr lang="en-IN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CREDIT/GIFT CARDS </a:t>
            </a:r>
          </a:p>
          <a:p>
            <a:pPr marL="539750" lvl="0" indent="-457200">
              <a:buFont typeface="Wingdings" panose="05000000000000000000" pitchFamily="2" charset="2"/>
              <a:buChar char="ü"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PERFUME</a:t>
            </a:r>
          </a:p>
          <a:p>
            <a:pPr marL="539750" lvl="0" indent="-457200">
              <a:buFont typeface="Wingdings" panose="05000000000000000000" pitchFamily="2" charset="2"/>
              <a:buChar char="ü"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 PEPPER</a:t>
            </a:r>
          </a:p>
          <a:p>
            <a:pPr marL="539750" lvl="0" indent="-457200">
              <a:buFont typeface="Wingdings" panose="05000000000000000000" pitchFamily="2" charset="2"/>
              <a:buChar char="ü"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MIRCHI POWDER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74F8EB84-653B-B943-4968-5A8FDEB9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8924C4A-CD13-A440-467C-1E15B475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21A8FABB-8341-DE68-7B06-CCD900E7D86F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4B1BED45-BF08-40C7-A152-FE2839253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  <p:pic>
        <p:nvPicPr>
          <p:cNvPr id="13" name="Picture 2" descr="C:\Users\R065TU\Downloads\IMG-7668.jpg"/>
          <p:cNvPicPr>
            <a:picLocks noChangeAspect="1" noChangeArrowheads="1"/>
          </p:cNvPicPr>
          <p:nvPr/>
        </p:nvPicPr>
        <p:blipFill rotWithShape="1">
          <a:blip r:embed="rId5" cstate="print"/>
          <a:srcRect l="2148" r="5132"/>
          <a:stretch/>
        </p:blipFill>
        <p:spPr bwMode="auto">
          <a:xfrm>
            <a:off x="6676294" y="2493418"/>
            <a:ext cx="3634548" cy="1292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3966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EF7AC-F74A-30E4-F5DE-21E14954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-410243"/>
            <a:ext cx="9849751" cy="2039043"/>
          </a:xfrm>
          <a:solidFill>
            <a:srgbClr val="00B0F0"/>
          </a:solidFill>
        </p:spPr>
        <p:txBody>
          <a:bodyPr anchor="b">
            <a:normAutofit/>
          </a:bodyPr>
          <a:lstStyle/>
          <a:p>
            <a:pPr algn="ctr"/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BEST NON-LETHAL</a:t>
            </a:r>
            <a:b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SELF-DEFENSE WEAPONS</a:t>
            </a:r>
            <a:endParaRPr lang="en-I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3727E-EE16-BCBF-06A0-4E68BEBDD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312" y="1912598"/>
            <a:ext cx="9849751" cy="3945294"/>
          </a:xfrm>
        </p:spPr>
        <p:txBody>
          <a:bodyPr anchor="ctr">
            <a:noAutofit/>
          </a:bodyPr>
          <a:lstStyle/>
          <a:p>
            <a:pPr defTabSz="457200"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PEPPER SPRAY </a:t>
            </a:r>
          </a:p>
          <a:p>
            <a:pPr defTabSz="457200"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STUN GUN</a:t>
            </a:r>
          </a:p>
          <a:p>
            <a:pPr defTabSz="457200"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KEYCHAIN KNUCKLE WEAPON</a:t>
            </a:r>
          </a:p>
          <a:p>
            <a:pPr defTabSz="457200"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BATON</a:t>
            </a:r>
          </a:p>
          <a:p>
            <a:pPr defTabSz="457200"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FLASHLIGHT</a:t>
            </a:r>
          </a:p>
          <a:p>
            <a:pPr defTabSz="457200"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TACTICAL PEN</a:t>
            </a:r>
          </a:p>
          <a:p>
            <a:pPr defTabSz="457200"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KUBOTAN</a:t>
            </a:r>
          </a:p>
          <a:p>
            <a:pPr defTabSz="457200"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SAFETY ALARMS. IN LIEU OF A PHYSICAL WEAPON, THESE NOISE-BASED WEAPONS CAN BE QUITE EFFECTIVE IN DEFENDING AN ATTACK</a:t>
            </a: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74F8EB84-653B-B943-4968-5A8FDEB9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8924C4A-CD13-A440-467C-1E15B475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21A8FABB-8341-DE68-7B06-CCD900E7D86F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4B1BED45-BF08-40C7-A152-FE2839253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3966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EF7AC-F74A-30E4-F5DE-21E14954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1"/>
            <a:ext cx="9849751" cy="1461642"/>
          </a:xfrm>
          <a:solidFill>
            <a:srgbClr val="00B0F0"/>
          </a:solidFill>
        </p:spPr>
        <p:txBody>
          <a:bodyPr anchor="b"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</a:t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WOMEN SAFETY APPS</a:t>
            </a:r>
            <a:endParaRPr lang="en-I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3727E-EE16-BCBF-06A0-4E68BEBDD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312" y="1912598"/>
            <a:ext cx="9849751" cy="3032168"/>
          </a:xfr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buFont typeface="Wingdings 3" panose="05040102010807070707" pitchFamily="18" charset="2"/>
              <a:buChar char="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Safetipin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 3" panose="05040102010807070707" pitchFamily="18" charset="2"/>
              <a:buChar char="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Shake2Safety</a:t>
            </a:r>
          </a:p>
          <a:p>
            <a:pPr>
              <a:spcBef>
                <a:spcPct val="0"/>
              </a:spcBef>
              <a:buFont typeface="Wingdings 3" panose="05040102010807070707" pitchFamily="18" charset="2"/>
              <a:buChar char="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bSafe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 3" panose="05040102010807070707" pitchFamily="18" charset="2"/>
              <a:buChar char="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iGoSafety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 3" panose="05040102010807070707" pitchFamily="18" charset="2"/>
              <a:buChar char="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Locator - GPS Tracker</a:t>
            </a:r>
          </a:p>
          <a:p>
            <a:pPr>
              <a:spcBef>
                <a:spcPct val="0"/>
              </a:spcBef>
              <a:buFont typeface="Wingdings 3" panose="05040102010807070707" pitchFamily="18" charset="2"/>
              <a:buChar char="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Himmat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Plus</a:t>
            </a:r>
          </a:p>
          <a:p>
            <a:pPr>
              <a:buNone/>
            </a:pPr>
            <a:endParaRPr lang="en-IN" sz="3200" b="1" dirty="0"/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74F8EB84-653B-B943-4968-5A8FDEB9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8924C4A-CD13-A440-467C-1E15B475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21A8FABB-8341-DE68-7B06-CCD900E7D86F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4B1BED45-BF08-40C7-A152-FE2839253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  <p:pic>
        <p:nvPicPr>
          <p:cNvPr id="9" name="Picture 8" descr="A red square with hands holding a heart and a couple of people&#10;&#10;Description automatically generated">
            <a:extLst>
              <a:ext uri="{FF2B5EF4-FFF2-40B4-BE49-F238E27FC236}">
                <a16:creationId xmlns:a16="http://schemas.microsoft.com/office/drawing/2014/main" id="{087B9E31-C55A-933F-A524-64983E93C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246" y="1694943"/>
            <a:ext cx="3110566" cy="311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66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EF7AC-F74A-30E4-F5DE-21E14954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-99392"/>
            <a:ext cx="9849751" cy="1011917"/>
          </a:xfrm>
          <a:solidFill>
            <a:srgbClr val="00B0F0"/>
          </a:solidFill>
        </p:spPr>
        <p:txBody>
          <a:bodyPr anchor="b">
            <a:normAutofit/>
          </a:bodyPr>
          <a:lstStyle/>
          <a:p>
            <a:pPr algn="ctr"/>
            <a:r>
              <a:rPr lang="en-US" sz="5400" b="1" dirty="0">
                <a:latin typeface="Trebuchet MS (Body)"/>
                <a:cs typeface="Times New Roman" pitchFamily="18" charset="0"/>
              </a:rPr>
              <a:t>SELF DEFENCE: 10“A”s</a:t>
            </a:r>
            <a:endParaRPr lang="en-IN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3727E-EE16-BCBF-06A0-4E68BEBDD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312" y="1571612"/>
            <a:ext cx="9849751" cy="4643470"/>
          </a:xfrm>
        </p:spPr>
        <p:txBody>
          <a:bodyPr anchor="ctr">
            <a:noAutofit/>
          </a:bodyPr>
          <a:lstStyle/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Risky Situation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 Access to offenders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Attitude: Don’t mess with me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Aware of surroundings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Anticipate something is wrong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Assertive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Agile : Run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 Attention- to get help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Act: Appear Non- compliant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Armed: Be prepared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74F8EB84-653B-B943-4968-5A8FDEB9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8924C4A-CD13-A440-467C-1E15B475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21A8FABB-8341-DE68-7B06-CCD900E7D86F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4B1BED45-BF08-40C7-A152-FE2839253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3966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EF7AC-F74A-30E4-F5DE-21E14954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-16166"/>
            <a:ext cx="9849751" cy="1760016"/>
          </a:xfrm>
          <a:solidFill>
            <a:srgbClr val="00B0F0"/>
          </a:solidFill>
        </p:spPr>
        <p:txBody>
          <a:bodyPr anchor="b">
            <a:normAutofit/>
          </a:bodyPr>
          <a:lstStyle/>
          <a:p>
            <a:pPr algn="ctr"/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REPERCUSSION AND SOLUTION</a:t>
            </a:r>
            <a:b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CALL-</a:t>
            </a:r>
            <a:r>
              <a:rPr lang="en-IN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endParaRPr lang="en-I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74F8EB84-653B-B943-4968-5A8FDEB9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8924C4A-CD13-A440-467C-1E15B475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21A8FABB-8341-DE68-7B06-CCD900E7D86F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4B1BED45-BF08-40C7-A152-FE2839253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  <p:pic>
        <p:nvPicPr>
          <p:cNvPr id="13" name="Picture 2" descr="C:\Users\R065TU\Downloads\IMG_9112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935760" y="2097710"/>
            <a:ext cx="4544803" cy="3794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3966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EF7AC-F74A-30E4-F5DE-21E14954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-16167"/>
            <a:ext cx="9849751" cy="1011917"/>
          </a:xfrm>
          <a:solidFill>
            <a:srgbClr val="00B0F0"/>
          </a:solidFill>
        </p:spPr>
        <p:txBody>
          <a:bodyPr anchor="b">
            <a:norm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LEGAL ASPECTS</a:t>
            </a:r>
            <a:endParaRPr lang="en-I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3727E-EE16-BCBF-06A0-4E68BEBDD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912598"/>
            <a:ext cx="10541856" cy="3947466"/>
          </a:xfr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buFont typeface="Wingdings 3" panose="05040102010807070707" pitchFamily="18" charset="2"/>
              <a:buChar char="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Everyone has right of self-defense, so practice bouncer restraint – Never instigate but be alert and ready to strike anytime when situation arises – show your power !!</a:t>
            </a:r>
          </a:p>
          <a:p>
            <a:pPr>
              <a:spcBef>
                <a:spcPct val="0"/>
              </a:spcBef>
              <a:buFont typeface="Wingdings 3" panose="05040102010807070707" pitchFamily="18" charset="2"/>
              <a:buChar char="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IPC Section 96 to 106, Defense of person &amp; property</a:t>
            </a:r>
          </a:p>
          <a:p>
            <a:pPr>
              <a:spcBef>
                <a:spcPct val="0"/>
              </a:spcBef>
              <a:buFont typeface="Wingdings 3" panose="05040102010807070707" pitchFamily="18" charset="2"/>
              <a:buChar char="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 100: right of private defense to body,</a:t>
            </a:r>
          </a:p>
          <a:p>
            <a:pPr>
              <a:spcBef>
                <a:spcPct val="0"/>
              </a:spcBef>
              <a:buFont typeface="Wingdings 3" panose="05040102010807070707" pitchFamily="18" charset="2"/>
              <a:buChar char="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defense of body extends even causing death of attacker</a:t>
            </a:r>
          </a:p>
          <a:p>
            <a:pPr>
              <a:spcBef>
                <a:spcPct val="0"/>
              </a:spcBef>
              <a:buFont typeface="Wingdings 3" panose="05040102010807070707" pitchFamily="18" charset="2"/>
              <a:buChar char="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Sections for Grievous injuries</a:t>
            </a:r>
          </a:p>
          <a:p>
            <a:pPr>
              <a:spcBef>
                <a:spcPct val="0"/>
              </a:spcBef>
              <a:buFont typeface="Wingdings 3" panose="05040102010807070707" pitchFamily="18" charset="2"/>
              <a:buChar char="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 326A: offence of causing hurt by acid attack</a:t>
            </a: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74F8EB84-653B-B943-4968-5A8FDEB9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8924C4A-CD13-A440-467C-1E15B475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21A8FABB-8341-DE68-7B06-CCD900E7D86F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4B1BED45-BF08-40C7-A152-FE2839253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3966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A7DAC-DA6F-CE5A-58DD-CAF7991B1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34D1C20-1DE3-4D41-CAF4-B7B926F29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05DAA664-79A1-6BF2-5A83-2D6A06AF7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CDF21F3-7AB0-C824-A159-E07B96FD6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D4D14A-D9C7-BDCE-1304-493106B82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3BF4FF1-3B56-FA09-1C3C-0F39A424C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B845B1-372B-480F-CCE6-51CD869DB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-16167"/>
            <a:ext cx="9849751" cy="1011917"/>
          </a:xfrm>
          <a:solidFill>
            <a:srgbClr val="00B0F0"/>
          </a:solidFill>
        </p:spPr>
        <p:txBody>
          <a:bodyPr anchor="b">
            <a:norm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DEMONSTRATION</a:t>
            </a:r>
            <a:endParaRPr lang="en-I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D62A1-4C09-85AD-63CF-F7D034FA1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912598"/>
            <a:ext cx="10541856" cy="3947466"/>
          </a:xfrm>
        </p:spPr>
        <p:txBody>
          <a:bodyPr anchor="ctr">
            <a:normAutofit/>
          </a:bodyPr>
          <a:lstStyle/>
          <a:p>
            <a:endParaRPr lang="en-IN" sz="2000" dirty="0"/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CA3C1A4B-B761-4CFB-A604-F4360002A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1C451B2-7A9E-6070-1DF7-946DD776D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38BD1490-CC78-835F-B697-9AD69391EFCA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41FAC5F2-2113-2692-0AD7-29F5766F5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  <p:pic>
        <p:nvPicPr>
          <p:cNvPr id="8" name="Picture 7" descr="A group of people practicing martial arts&#10;&#10;Description automatically generated">
            <a:extLst>
              <a:ext uri="{FF2B5EF4-FFF2-40B4-BE49-F238E27FC236}">
                <a16:creationId xmlns:a16="http://schemas.microsoft.com/office/drawing/2014/main" id="{B2CBB503-E2E6-BFAC-1C86-4581E67F5A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712" b="64539"/>
          <a:stretch/>
        </p:blipFill>
        <p:spPr>
          <a:xfrm>
            <a:off x="998182" y="1765739"/>
            <a:ext cx="5501671" cy="2237742"/>
          </a:xfrm>
          <a:prstGeom prst="rect">
            <a:avLst/>
          </a:prstGeom>
        </p:spPr>
      </p:pic>
      <p:pic>
        <p:nvPicPr>
          <p:cNvPr id="9" name="Picture 8" descr="A group of people practicing martial arts&#10;&#10;Description automatically generated">
            <a:extLst>
              <a:ext uri="{FF2B5EF4-FFF2-40B4-BE49-F238E27FC236}">
                <a16:creationId xmlns:a16="http://schemas.microsoft.com/office/drawing/2014/main" id="{5ACAB96F-D9AE-71B6-104F-0088ED84A0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939" b="32512"/>
          <a:stretch/>
        </p:blipFill>
        <p:spPr>
          <a:xfrm>
            <a:off x="6374251" y="1422851"/>
            <a:ext cx="5151037" cy="2372029"/>
          </a:xfrm>
          <a:prstGeom prst="rect">
            <a:avLst/>
          </a:prstGeom>
        </p:spPr>
      </p:pic>
      <p:pic>
        <p:nvPicPr>
          <p:cNvPr id="10" name="Picture 9" descr="A group of people practicing martial arts&#10;&#10;Description automatically generated">
            <a:extLst>
              <a:ext uri="{FF2B5EF4-FFF2-40B4-BE49-F238E27FC236}">
                <a16:creationId xmlns:a16="http://schemas.microsoft.com/office/drawing/2014/main" id="{02E1B026-C807-64F9-149A-73EBB79901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6316" b="4934"/>
          <a:stretch/>
        </p:blipFill>
        <p:spPr>
          <a:xfrm>
            <a:off x="3623048" y="3999570"/>
            <a:ext cx="5501671" cy="223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27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FA2E2-BB12-389F-9365-239BA4348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F8903D8-5B60-9106-8467-695D0DC7B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C2292CB0-F7AD-A990-C0B7-6EBD81A7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2179556-9E08-DCDF-A31B-7913F4B67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B1C46BA-BD66-677B-50F9-D3D20AAEA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668827D-B62A-1DF9-313C-06C5392BC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7134B-8D62-388A-407B-21D6679E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-16167"/>
            <a:ext cx="9849751" cy="1011917"/>
          </a:xfrm>
          <a:solidFill>
            <a:srgbClr val="00B0F0"/>
          </a:solidFill>
        </p:spPr>
        <p:txBody>
          <a:bodyPr anchor="b">
            <a:normAutofit/>
          </a:bodyPr>
          <a:lstStyle/>
          <a:p>
            <a:pPr algn="ctr"/>
            <a:r>
              <a:rPr lang="en-I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86CCECA2-9A81-1E8F-9060-3B2AFE1D8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EC8FC5E1-4781-36DB-2BB4-6F2B20E0B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E7743316-1DD9-B7DD-ACC0-6FE7812A176E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24141D79-A280-5629-19BD-D8606028E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  <p:pic>
        <p:nvPicPr>
          <p:cNvPr id="10" name="VID-20240823-WA0004">
            <a:hlinkClick r:id="" action="ppaction://media"/>
            <a:extLst>
              <a:ext uri="{FF2B5EF4-FFF2-40B4-BE49-F238E27FC236}">
                <a16:creationId xmlns:a16="http://schemas.microsoft.com/office/drawing/2014/main" id="{7C855223-33DE-6A32-45CB-C81064B757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7964" y="1261557"/>
            <a:ext cx="8536072" cy="483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7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FA2E2-BB12-389F-9365-239BA4348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F8903D8-5B60-9106-8467-695D0DC7B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C2292CB0-F7AD-A990-C0B7-6EBD81A7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2179556-9E08-DCDF-A31B-7913F4B67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B1C46BA-BD66-677B-50F9-D3D20AAEA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668827D-B62A-1DF9-313C-06C5392BC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7134B-8D62-388A-407B-21D6679E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-16167"/>
            <a:ext cx="9849751" cy="1011917"/>
          </a:xfrm>
          <a:solidFill>
            <a:srgbClr val="00B0F0"/>
          </a:solidFill>
        </p:spPr>
        <p:txBody>
          <a:bodyPr anchor="b">
            <a:normAutofit/>
          </a:bodyPr>
          <a:lstStyle/>
          <a:p>
            <a:pPr algn="ctr"/>
            <a:r>
              <a:rPr lang="en-I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Booklet QR code</a:t>
            </a: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86CCECA2-9A81-1E8F-9060-3B2AFE1D8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EC8FC5E1-4781-36DB-2BB4-6F2B20E0B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E7743316-1DD9-B7DD-ACC0-6FE7812A176E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24141D79-A280-5629-19BD-D8606028E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D423A8D-E6BF-8812-9962-D08069D7BA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40" t="31853" r="10521" b="3738"/>
          <a:stretch/>
        </p:blipFill>
        <p:spPr>
          <a:xfrm>
            <a:off x="2143743" y="1736493"/>
            <a:ext cx="8222344" cy="33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85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22D23-2518-112B-45C8-7CBCCCF30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528ADC3-3F97-DA3B-6CB0-EC293C958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2D211527-A815-EB1F-F4F2-1426374AF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966332-A4D2-4C85-5871-7871FE2D1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213B22B-E1D7-ECAB-5F13-AC82360ED0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44A518C-228F-0C9C-7831-62F8EBAF2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E998F9-19AB-3B4F-E544-939ED8A61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0" y="-16167"/>
            <a:ext cx="9849751" cy="1011917"/>
          </a:xfrm>
          <a:solidFill>
            <a:srgbClr val="00B0F0"/>
          </a:solidFill>
        </p:spPr>
        <p:txBody>
          <a:bodyPr anchor="b">
            <a:normAutofit/>
          </a:bodyPr>
          <a:lstStyle/>
          <a:p>
            <a:pPr algn="ctr"/>
            <a:r>
              <a:rPr lang="en-I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9CD5BF80-BCB1-2126-1D95-7437F4B3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8" y="-5564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3175C2E-A2E1-D950-9EAE-EA8E29F55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52" y="101139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1C2B67F5-8098-AAB7-D659-7F2992750353}"/>
              </a:ext>
            </a:extLst>
          </p:cNvPr>
          <p:cNvSpPr/>
          <p:nvPr/>
        </p:nvSpPr>
        <p:spPr>
          <a:xfrm>
            <a:off x="3087757" y="6464013"/>
            <a:ext cx="6679095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2" name="Picture 11" descr="C:\Users\R065TU\Downloads\IMG_9127.jpg">
            <a:extLst>
              <a:ext uri="{FF2B5EF4-FFF2-40B4-BE49-F238E27FC236}">
                <a16:creationId xmlns:a16="http://schemas.microsoft.com/office/drawing/2014/main" id="{48F06B57-4BD2-CDC3-4ECA-B44AACE78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  <p:pic>
        <p:nvPicPr>
          <p:cNvPr id="8" name="Google Shape;2599;p370">
            <a:extLst>
              <a:ext uri="{FF2B5EF4-FFF2-40B4-BE49-F238E27FC236}">
                <a16:creationId xmlns:a16="http://schemas.microsoft.com/office/drawing/2014/main" id="{FFC3FCDA-AE97-6861-3075-688AA1482D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97"/>
          <a:stretch/>
        </p:blipFill>
        <p:spPr>
          <a:xfrm>
            <a:off x="3246696" y="1376454"/>
            <a:ext cx="5698607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987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8E3625-42E1-EEA7-4FAB-4FBD9E10F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C3A358-77CB-DF66-6B25-D05FE915A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CBDC986D-E4FE-22FF-8762-C01BC150E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D37B71-3298-2741-77E3-6ED487E35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Process 4">
            <a:extLst>
              <a:ext uri="{FF2B5EF4-FFF2-40B4-BE49-F238E27FC236}">
                <a16:creationId xmlns:a16="http://schemas.microsoft.com/office/drawing/2014/main" id="{AEF47EBF-3CC6-8514-714B-084744965318}"/>
              </a:ext>
            </a:extLst>
          </p:cNvPr>
          <p:cNvSpPr/>
          <p:nvPr/>
        </p:nvSpPr>
        <p:spPr>
          <a:xfrm>
            <a:off x="0" y="6347585"/>
            <a:ext cx="12192000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IAP-Adolescent Health Academy: T-TEACH MODULE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0C78E81-AB28-8E04-0316-DE3C602C4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3181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</a:t>
            </a:r>
            <a:endParaRPr lang="en-IN" dirty="0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D8D93E0B-E54F-E7D4-2A85-C196FC60D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765" y="1999703"/>
            <a:ext cx="9813363" cy="4090363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Adolescence is a crucial stage in an individual's life marked by physical, social, emotional, and cognitive changes. During this period, adolescents require guidance and support from various sources, including teachers.</a:t>
            </a:r>
          </a:p>
          <a:p>
            <a:pPr algn="just">
              <a:lnSpc>
                <a:spcPct val="100000"/>
              </a:lnSpc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Teachers, as important stakeholders, play a significant role in the overall development of adolescents and their well being, as they spend a considerable amount of time with them in school settings.</a:t>
            </a:r>
          </a:p>
          <a:p>
            <a:pPr marL="0" indent="0" algn="l">
              <a:lnSpc>
                <a:spcPct val="100000"/>
              </a:lnSpc>
              <a:buNone/>
            </a:pPr>
            <a:endParaRPr 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Therefore, it is essential to equip teachers with the necessary skills and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knowledge to effectively support and care for adolescents.</a:t>
            </a:r>
            <a:endParaRPr lang="en-IN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I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Pedicriticon Pune 2023">
            <a:extLst>
              <a:ext uri="{FF2B5EF4-FFF2-40B4-BE49-F238E27FC236}">
                <a16:creationId xmlns:a16="http://schemas.microsoft.com/office/drawing/2014/main" id="{924442C3-21D2-491D-7E38-70339ECB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87" y="57774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099512AA-A6CA-4FBA-30A6-A71CB730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186" y="767934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41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3FD48F1C-C87A-43BB-4C48-49A70DF90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93" y="673307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3F8A169-EA86-2A25-53A8-7CD77DB0C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26" y="767934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C5C96C07-0AD7-51DB-F83D-5C2228E003F3}"/>
              </a:ext>
            </a:extLst>
          </p:cNvPr>
          <p:cNvSpPr/>
          <p:nvPr/>
        </p:nvSpPr>
        <p:spPr>
          <a:xfrm>
            <a:off x="0" y="6347585"/>
            <a:ext cx="12192000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IAP-Adolescent Health Academy: T-TEACH MODULE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882089-1305-FE9D-0B35-E35BF0A2D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89" y="1104036"/>
            <a:ext cx="8713937" cy="4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30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9BFFA-1462-A159-11C1-495366972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36C0DE-F693-D94A-95D7-43ACC49C1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B803C6B-ADA1-E216-400E-2FA884C51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DDBCAD-76C0-69F3-9A8A-367113878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Process 4">
            <a:extLst>
              <a:ext uri="{FF2B5EF4-FFF2-40B4-BE49-F238E27FC236}">
                <a16:creationId xmlns:a16="http://schemas.microsoft.com/office/drawing/2014/main" id="{280C7116-2E84-C7DB-46DB-1DC94D0430C8}"/>
              </a:ext>
            </a:extLst>
          </p:cNvPr>
          <p:cNvSpPr/>
          <p:nvPr/>
        </p:nvSpPr>
        <p:spPr>
          <a:xfrm>
            <a:off x="0" y="6347585"/>
            <a:ext cx="12192000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IAP-Adolescent Health Academy: T-TEACH MODULE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E12BBAE-7D4F-2E2E-8EFB-D2720B928E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–Teach Module</a:t>
            </a:r>
            <a:endParaRPr lang="en-IN" sz="8000" dirty="0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6E9E7F5A-7C82-34B1-D35A-A222E21C6A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Shubhada </a:t>
            </a:r>
            <a:r>
              <a:rPr lang="en-I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Khirwadkar</a:t>
            </a:r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(National Convenor)</a:t>
            </a:r>
          </a:p>
          <a:p>
            <a:pPr algn="l"/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Swati Ghate (Academic editor)</a:t>
            </a:r>
          </a:p>
          <a:p>
            <a:pPr algn="l"/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Nishikant Kotwal  (National Co-ordinator)</a:t>
            </a:r>
          </a:p>
          <a:p>
            <a:endParaRPr lang="en-IN" dirty="0"/>
          </a:p>
        </p:txBody>
      </p:sp>
      <p:pic>
        <p:nvPicPr>
          <p:cNvPr id="2" name="Picture 1" descr="Pedicriticon Pune 2023">
            <a:extLst>
              <a:ext uri="{FF2B5EF4-FFF2-40B4-BE49-F238E27FC236}">
                <a16:creationId xmlns:a16="http://schemas.microsoft.com/office/drawing/2014/main" id="{0DBA4ED1-E8DB-AE94-61F2-DF7FF0B30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5" y="52202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E0B696C8-B72A-1280-2DC1-9AEBBEB60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414" y="7002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15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3706E0-DBDF-D6FC-B234-AB34C76D0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3913A3A-FD3E-FF0F-7F17-5F662CB87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91E326B6-F38E-06FE-36E1-4ABC6788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1C1F6E-F97E-19A3-0483-014C4C05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Process 4">
            <a:extLst>
              <a:ext uri="{FF2B5EF4-FFF2-40B4-BE49-F238E27FC236}">
                <a16:creationId xmlns:a16="http://schemas.microsoft.com/office/drawing/2014/main" id="{5112A62D-F1C6-85DE-350A-CA2566EE7A06}"/>
              </a:ext>
            </a:extLst>
          </p:cNvPr>
          <p:cNvSpPr/>
          <p:nvPr/>
        </p:nvSpPr>
        <p:spPr>
          <a:xfrm>
            <a:off x="0" y="6347585"/>
            <a:ext cx="12192000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IAP-Adolescent Health Academy: T-TEACH MODULE</a:t>
            </a:r>
          </a:p>
        </p:txBody>
      </p:sp>
      <p:pic>
        <p:nvPicPr>
          <p:cNvPr id="2" name="Picture 1" descr="Pedicriticon Pune 2023">
            <a:extLst>
              <a:ext uri="{FF2B5EF4-FFF2-40B4-BE49-F238E27FC236}">
                <a16:creationId xmlns:a16="http://schemas.microsoft.com/office/drawing/2014/main" id="{BFDBC12A-EC27-5772-16F2-DC98B9049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5" y="52202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6520FED7-992F-1456-C169-D5ECF5421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414" y="700200"/>
            <a:ext cx="900000" cy="900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FAD4CA-F2C6-B596-6CF5-B10E1593D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300" y="608092"/>
            <a:ext cx="9144000" cy="992107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Topics &amp; Contributors</a:t>
            </a:r>
            <a:endParaRPr lang="en-IN" sz="44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76F584A-2043-6BDF-D1B4-C8B42FFFF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6001" y="1898457"/>
            <a:ext cx="10255624" cy="4243823"/>
          </a:xfrm>
        </p:spPr>
        <p:txBody>
          <a:bodyPr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Understanding Adolescent Behaviour: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 Swati Ghate, Dr Poonam Bhatia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Handling Teens with  problematic behaviour: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 Sushma Desai, Dr </a:t>
            </a:r>
            <a:r>
              <a:rPr kumimoji="0" lang="en-I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Ashim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Ghosh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Dealing with silently suffering Teens(Mental Health Concerns):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 Sunita Manchanda, Dr Geeta Bansal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Dealing with disorders of Learning: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 Newton Luiz, Dr Chitra Sankar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good and the bad about  Media: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 Geeta Patil, Dr Prashant </a:t>
            </a:r>
            <a:r>
              <a:rPr kumimoji="0" lang="en-I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Karia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845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CBB67F-CA9F-2260-7E3F-3D23B4182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12CAEB-CA66-8D6B-F41A-51F32A758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333AFE30-5D2B-C2FB-BFB3-43E2BD2E5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4BF12E-DB0F-D132-030C-6F11E189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Process 4">
            <a:extLst>
              <a:ext uri="{FF2B5EF4-FFF2-40B4-BE49-F238E27FC236}">
                <a16:creationId xmlns:a16="http://schemas.microsoft.com/office/drawing/2014/main" id="{5FB2D1D2-6762-80B6-5198-1A3792FD998F}"/>
              </a:ext>
            </a:extLst>
          </p:cNvPr>
          <p:cNvSpPr/>
          <p:nvPr/>
        </p:nvSpPr>
        <p:spPr>
          <a:xfrm>
            <a:off x="0" y="6347585"/>
            <a:ext cx="12192000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IAP-Adolescent Health Academy: T-TEACH MODULE</a:t>
            </a:r>
          </a:p>
        </p:txBody>
      </p:sp>
      <p:pic>
        <p:nvPicPr>
          <p:cNvPr id="2" name="Picture 1" descr="Pedicriticon Pune 2023">
            <a:extLst>
              <a:ext uri="{FF2B5EF4-FFF2-40B4-BE49-F238E27FC236}">
                <a16:creationId xmlns:a16="http://schemas.microsoft.com/office/drawing/2014/main" id="{A764A439-6636-C8EB-45A6-31C0F9161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5" y="52202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5B50ECB3-CE7C-3615-B22E-CA41E36B4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414" y="700200"/>
            <a:ext cx="900000" cy="900000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CF15E11A-0640-0D1B-E5F9-A7C5A446D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47" y="1858954"/>
            <a:ext cx="9843248" cy="4363601"/>
          </a:xfrm>
        </p:spPr>
        <p:txBody>
          <a:bodyPr>
            <a:normAutofit/>
          </a:bodyPr>
          <a:lstStyle/>
          <a:p>
            <a:pPr marL="457200" marR="526415" lvl="0" indent="-457200" algn="l">
              <a:lnSpc>
                <a:spcPct val="150000"/>
              </a:lnSpc>
              <a:buSzPct val="100000"/>
              <a:buFont typeface="+mj-lt"/>
              <a:buAutoNum type="arabicPeriod" startAt="6"/>
              <a:tabLst>
                <a:tab pos="221615" algn="l"/>
              </a:tabLst>
            </a:pPr>
            <a:r>
              <a:rPr lang="en-US" sz="2000" b="1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Substance</a:t>
            </a:r>
            <a:r>
              <a:rPr lang="en-US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1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buse - What teachers should know</a:t>
            </a:r>
            <a:r>
              <a:rPr lang="en-US" sz="2000" b="1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spc="-2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 Chitra </a:t>
            </a:r>
            <a:r>
              <a:rPr lang="en-US" sz="2000" b="1" spc="-2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Dinakar</a:t>
            </a:r>
            <a:r>
              <a:rPr lang="en-US" sz="2000" b="1" spc="-2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Dr Shilpa C</a:t>
            </a:r>
          </a:p>
          <a:p>
            <a:pPr marL="457200" marR="526415" lvl="0" indent="-457200" algn="l">
              <a:lnSpc>
                <a:spcPct val="150000"/>
              </a:lnSpc>
              <a:buSzPct val="100000"/>
              <a:buFont typeface="+mj-lt"/>
              <a:buAutoNum type="arabicPeriod" startAt="6"/>
              <a:tabLst>
                <a:tab pos="221615" algn="l"/>
              </a:tabLst>
            </a:pPr>
            <a:r>
              <a:rPr lang="en-US" sz="2000" b="1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Understanding Teen Sexuality: </a:t>
            </a:r>
            <a:r>
              <a:rPr lang="en-US" sz="2000" b="1" spc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 </a:t>
            </a:r>
            <a:r>
              <a:rPr lang="en-US" sz="2000" b="1" spc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Himabindu</a:t>
            </a:r>
            <a:r>
              <a:rPr lang="en-US" sz="2000" b="1" spc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Singh, Dr Sushma </a:t>
            </a:r>
            <a:r>
              <a:rPr lang="en-US" sz="2000" b="1" spc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Kirtani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526415" lvl="0" indent="-457200" algn="l">
              <a:lnSpc>
                <a:spcPct val="150000"/>
              </a:lnSpc>
              <a:buSzPct val="100000"/>
              <a:buFont typeface="+mj-lt"/>
              <a:buAutoNum type="arabicPeriod" startAt="6"/>
              <a:tabLst>
                <a:tab pos="221615" algn="l"/>
              </a:tabLs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discipline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Dr Shubhada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Khirwadkar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Dr Kalyani Patra</a:t>
            </a:r>
          </a:p>
          <a:p>
            <a:pPr marL="457200" marR="526415" lvl="0" indent="-457200" algn="l">
              <a:lnSpc>
                <a:spcPct val="150000"/>
              </a:lnSpc>
              <a:buSzPct val="100000"/>
              <a:buFont typeface="+mj-lt"/>
              <a:buAutoNum type="arabicPeriod" startAt="6"/>
              <a:tabLst>
                <a:tab pos="221615" algn="l"/>
              </a:tabLs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Promote Healthy Life Style: 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Shamik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Ghosh, Dr Shalini Bhasin</a:t>
            </a:r>
          </a:p>
          <a:p>
            <a:pPr marL="457200" marR="526415" lvl="0" indent="-457200" algn="l">
              <a:lnSpc>
                <a:spcPct val="150000"/>
              </a:lnSpc>
              <a:buSzPct val="100000"/>
              <a:buFont typeface="+mj-lt"/>
              <a:buAutoNum type="arabicPeriod" startAt="6"/>
              <a:tabLst>
                <a:tab pos="221615" algn="l"/>
              </a:tabLs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Skills and self help: 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 Nishikant Kotwal, Dr Chitra Kulkarni</a:t>
            </a:r>
          </a:p>
          <a:p>
            <a:pPr marL="457200" marR="526415" lvl="0" indent="-457200" algn="l">
              <a:lnSpc>
                <a:spcPct val="150000"/>
              </a:lnSpc>
              <a:buSzPct val="100000"/>
              <a:buFont typeface="+mj-lt"/>
              <a:buAutoNum type="arabicPeriod" startAt="6"/>
              <a:tabLst>
                <a:tab pos="221615" algn="l"/>
              </a:tabLs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 , Empower , Stand Strong (self defense): 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Jayashree Deshpande</a:t>
            </a:r>
          </a:p>
          <a:p>
            <a:pPr marL="457200" indent="-457200" algn="l">
              <a:buSzPct val="100000"/>
              <a:buFont typeface="+mj-lt"/>
              <a:buAutoNum type="arabicPeriod" startAt="6"/>
            </a:pPr>
            <a:endParaRPr lang="en-IN" sz="2000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FD3D503-FB3C-44E0-571B-EBB7ADE47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300" y="608093"/>
            <a:ext cx="9144000" cy="1045556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Topics &amp; Contributors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248913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EEE036-CB88-BE52-BB24-05A3BC559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BCDF8D-92C2-AAC7-2A01-567274887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B430A28-2644-BE1F-A0D1-509D33C57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5D7A72-8B0B-6562-0831-43C03C045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Process 4">
            <a:extLst>
              <a:ext uri="{FF2B5EF4-FFF2-40B4-BE49-F238E27FC236}">
                <a16:creationId xmlns:a16="http://schemas.microsoft.com/office/drawing/2014/main" id="{56D95CA6-FCCD-B5A5-D897-746DB6CBF700}"/>
              </a:ext>
            </a:extLst>
          </p:cNvPr>
          <p:cNvSpPr/>
          <p:nvPr/>
        </p:nvSpPr>
        <p:spPr>
          <a:xfrm>
            <a:off x="0" y="6347585"/>
            <a:ext cx="12192000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IAP-Adolescent Health Academy: T-TEACH MODULE</a:t>
            </a:r>
          </a:p>
        </p:txBody>
      </p:sp>
      <p:pic>
        <p:nvPicPr>
          <p:cNvPr id="2" name="Picture 1" descr="Pedicriticon Pune 2023">
            <a:extLst>
              <a:ext uri="{FF2B5EF4-FFF2-40B4-BE49-F238E27FC236}">
                <a16:creationId xmlns:a16="http://schemas.microsoft.com/office/drawing/2014/main" id="{1694689A-CA23-7A37-25D0-E909763E2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5" y="52202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191822DC-3DE3-8060-9285-472C4B1C0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414" y="700200"/>
            <a:ext cx="900000" cy="900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C3DE529-4745-FDB1-085D-4D13311A4E4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                   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Reviewers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2845DEB9-9EDF-63B7-ED1B-8289599416D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 Swati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Bhave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 C P Bansal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Sukanta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Chatterjee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 Preeti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Galagali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 Samir Shah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A702D25A-FA8F-E778-C2B2-A2B967F53D7A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 Piyali Bhattacharya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 Atul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Kanikar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 Atanu Bhadra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 R G Patil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 R N Sharma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54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D3028C-56CB-CA29-AC5F-12E5B933B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2592247"/>
          </a:xfrm>
        </p:spPr>
        <p:txBody>
          <a:bodyPr anchor="b">
            <a:noAutofit/>
          </a:bodyPr>
          <a:lstStyle/>
          <a:p>
            <a:pPr algn="l"/>
            <a:br>
              <a:rPr lang="en-IN" dirty="0"/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 , Empower ,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 Strong (self defense)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3961FA-F8F0-8A4D-C722-6C4293BE5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3842300"/>
            <a:ext cx="7132335" cy="2053172"/>
          </a:xfrm>
        </p:spPr>
        <p:txBody>
          <a:bodyPr anchor="t">
            <a:normAutofit fontScale="85000" lnSpcReduction="20000"/>
          </a:bodyPr>
          <a:lstStyle/>
          <a:p>
            <a:pPr algn="l"/>
            <a:r>
              <a:rPr lang="en-IN" dirty="0"/>
              <a:t>DR. JAYASHREE DESHPANDE</a:t>
            </a:r>
          </a:p>
          <a:p>
            <a:pPr algn="l"/>
            <a:r>
              <a:rPr lang="en-IN" dirty="0"/>
              <a:t>DR. CHITRA KULKARNI</a:t>
            </a:r>
          </a:p>
          <a:p>
            <a:pPr algn="l"/>
            <a:r>
              <a:rPr lang="en-IN" dirty="0"/>
              <a:t>DR. ARCHANA JOSHI</a:t>
            </a:r>
          </a:p>
          <a:p>
            <a:pPr algn="l"/>
            <a:r>
              <a:rPr lang="en-IN" dirty="0"/>
              <a:t>DR. HEMANT JOSHI</a:t>
            </a:r>
          </a:p>
          <a:p>
            <a:pPr algn="l"/>
            <a:r>
              <a:rPr lang="en-IN" dirty="0"/>
              <a:t>DR.SATISH TIWARI</a:t>
            </a:r>
          </a:p>
          <a:p>
            <a:pPr algn="l"/>
            <a:r>
              <a:rPr lang="en-IN" dirty="0"/>
              <a:t>DR.GIRISH CHARADE</a:t>
            </a:r>
          </a:p>
          <a:p>
            <a:pPr algn="l"/>
            <a:endParaRPr lang="en-IN" dirty="0"/>
          </a:p>
        </p:txBody>
      </p:sp>
      <p:pic>
        <p:nvPicPr>
          <p:cNvPr id="4" name="Picture 2" descr="Pedicriticon Pune 2023">
            <a:extLst>
              <a:ext uri="{FF2B5EF4-FFF2-40B4-BE49-F238E27FC236}">
                <a16:creationId xmlns:a16="http://schemas.microsoft.com/office/drawing/2014/main" id="{3FD48F1C-C87A-43BB-4C48-49A70DF90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93" y="673307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hands reaching out to a child&#10;&#10;Description automatically generated">
            <a:extLst>
              <a:ext uri="{FF2B5EF4-FFF2-40B4-BE49-F238E27FC236}">
                <a16:creationId xmlns:a16="http://schemas.microsoft.com/office/drawing/2014/main" id="{23F8A169-EA86-2A25-53A8-7CD77DB0C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26" y="767934"/>
            <a:ext cx="900000" cy="900000"/>
          </a:xfrm>
          <a:prstGeom prst="rect">
            <a:avLst/>
          </a:prstGeom>
        </p:spPr>
      </p:pic>
      <p:sp>
        <p:nvSpPr>
          <p:cNvPr id="6" name="Process 4">
            <a:extLst>
              <a:ext uri="{FF2B5EF4-FFF2-40B4-BE49-F238E27FC236}">
                <a16:creationId xmlns:a16="http://schemas.microsoft.com/office/drawing/2014/main" id="{C5C96C07-0AD7-51DB-F83D-5C2228E003F3}"/>
              </a:ext>
            </a:extLst>
          </p:cNvPr>
          <p:cNvSpPr/>
          <p:nvPr/>
        </p:nvSpPr>
        <p:spPr>
          <a:xfrm>
            <a:off x="0" y="6347585"/>
            <a:ext cx="12192000" cy="393987"/>
          </a:xfrm>
          <a:prstGeom prst="flowChartProcess">
            <a:avLst/>
          </a:prstGeom>
          <a:ln>
            <a:solidFill>
              <a:srgbClr val="0F9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IAP-Adolescent Health Academy: T-TEACH MODULE</a:t>
            </a:r>
          </a:p>
        </p:txBody>
      </p:sp>
      <p:pic>
        <p:nvPicPr>
          <p:cNvPr id="11" name="Picture 10" descr="C:\Users\R065TU\Downloads\IMG_9127.jpg">
            <a:extLst>
              <a:ext uri="{FF2B5EF4-FFF2-40B4-BE49-F238E27FC236}">
                <a16:creationId xmlns:a16="http://schemas.microsoft.com/office/drawing/2014/main" id="{4B1BED45-BF08-40C7-A152-FE2839253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021" r="16700"/>
          <a:stretch/>
        </p:blipFill>
        <p:spPr bwMode="auto">
          <a:xfrm>
            <a:off x="10382280" y="6411590"/>
            <a:ext cx="1143008" cy="446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920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1029</Words>
  <Application>Microsoft Office PowerPoint</Application>
  <PresentationFormat>Widescreen</PresentationFormat>
  <Paragraphs>168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Aptos</vt:lpstr>
      <vt:lpstr>Aptos Display</vt:lpstr>
      <vt:lpstr>Arial</vt:lpstr>
      <vt:lpstr>Calibri Light</vt:lpstr>
      <vt:lpstr>Cambria</vt:lpstr>
      <vt:lpstr>Times New Roman</vt:lpstr>
      <vt:lpstr>Trebuchet MS (Body)</vt:lpstr>
      <vt:lpstr>Wingdings</vt:lpstr>
      <vt:lpstr>Wingdings 3</vt:lpstr>
      <vt:lpstr>Office Theme</vt:lpstr>
      <vt:lpstr>1_Office Theme</vt:lpstr>
      <vt:lpstr>T –Teach Module</vt:lpstr>
      <vt:lpstr>PowerPoint Presentation</vt:lpstr>
      <vt:lpstr>Concept</vt:lpstr>
      <vt:lpstr>PowerPoint Presentation</vt:lpstr>
      <vt:lpstr>T –Teach Module</vt:lpstr>
      <vt:lpstr> Topics &amp; Contributors</vt:lpstr>
      <vt:lpstr> Topics &amp; Contributors</vt:lpstr>
      <vt:lpstr>PowerPoint Presentation</vt:lpstr>
      <vt:lpstr> Prevent , Empower ,  Stand Strong (self defense)</vt:lpstr>
      <vt:lpstr>Situations which can create danger </vt:lpstr>
      <vt:lpstr>BELIEVE IN YOURSELF </vt:lpstr>
      <vt:lpstr> Understanding situations  FIVE SENSES &amp; SIXTH SENSE</vt:lpstr>
      <vt:lpstr>Do you know UMWELT?  ( Surrounding Sensory World ) Aura</vt:lpstr>
      <vt:lpstr>PURPOSE OF DEVELOPING SIXTH SENSE</vt:lpstr>
      <vt:lpstr>Body language  Non-verbal signals</vt:lpstr>
      <vt:lpstr>PERSONAL SPACE</vt:lpstr>
      <vt:lpstr>Options - TOOLS GIVEN BY GOD  FOR PREVENTION</vt:lpstr>
      <vt:lpstr>   ALWAYS FLIGHT OR FIGHT BUT NEVER FREEZE</vt:lpstr>
      <vt:lpstr> Preparedness - Physical fitness  अपने दिल से पहले अपने दिमाग की सुनो </vt:lpstr>
      <vt:lpstr> Implementation  ARTICLES IN YOUR PURSE </vt:lpstr>
      <vt:lpstr>10 BEST NON-LETHAL SELF-DEFENSE WEAPONS</vt:lpstr>
      <vt:lpstr>Implementation WOMEN SAFETY APPS</vt:lpstr>
      <vt:lpstr>SELF DEFENCE: 10“A”s</vt:lpstr>
      <vt:lpstr>REPERCUSSION AND SOLUTION CALL-112</vt:lpstr>
      <vt:lpstr>LEGAL ASPECTS</vt:lpstr>
      <vt:lpstr>DEMONSTRATION</vt:lpstr>
      <vt:lpstr>VIDEO</vt:lpstr>
      <vt:lpstr>Booklet QR code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Name</dc:title>
  <dc:creator>AOMCSVK</dc:creator>
  <cp:lastModifiedBy>Dr Kalyani Patra</cp:lastModifiedBy>
  <cp:revision>25</cp:revision>
  <dcterms:modified xsi:type="dcterms:W3CDTF">2025-01-19T14:40:43Z</dcterms:modified>
</cp:coreProperties>
</file>