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2"/>
  </p:notesMasterIdLst>
  <p:sldIdLst>
    <p:sldId id="1231" r:id="rId3"/>
    <p:sldId id="1234" r:id="rId4"/>
    <p:sldId id="1235" r:id="rId5"/>
    <p:sldId id="1236" r:id="rId6"/>
    <p:sldId id="1230" r:id="rId7"/>
    <p:sldId id="1237" r:id="rId8"/>
    <p:sldId id="1232" r:id="rId9"/>
    <p:sldId id="1238" r:id="rId10"/>
    <p:sldId id="1224" r:id="rId11"/>
    <p:sldId id="261" r:id="rId12"/>
    <p:sldId id="1184" r:id="rId13"/>
    <p:sldId id="1223" r:id="rId14"/>
    <p:sldId id="1186" r:id="rId15"/>
    <p:sldId id="1239" r:id="rId16"/>
    <p:sldId id="1210" r:id="rId17"/>
    <p:sldId id="1188" r:id="rId18"/>
    <p:sldId id="1229" r:id="rId19"/>
    <p:sldId id="1190" r:id="rId20"/>
    <p:sldId id="1191" r:id="rId21"/>
    <p:sldId id="1192" r:id="rId22"/>
    <p:sldId id="1193" r:id="rId23"/>
    <p:sldId id="1195" r:id="rId24"/>
    <p:sldId id="1196" r:id="rId25"/>
    <p:sldId id="1197" r:id="rId26"/>
    <p:sldId id="1198" r:id="rId27"/>
    <p:sldId id="1199" r:id="rId28"/>
    <p:sldId id="1200" r:id="rId29"/>
    <p:sldId id="1201" r:id="rId30"/>
    <p:sldId id="1202" r:id="rId31"/>
    <p:sldId id="1203" r:id="rId32"/>
    <p:sldId id="1204" r:id="rId33"/>
    <p:sldId id="321" r:id="rId34"/>
    <p:sldId id="1221" r:id="rId35"/>
    <p:sldId id="1240" r:id="rId36"/>
    <p:sldId id="1207" r:id="rId37"/>
    <p:sldId id="1211" r:id="rId38"/>
    <p:sldId id="1212" r:id="rId39"/>
    <p:sldId id="1213" r:id="rId40"/>
    <p:sldId id="1214" r:id="rId41"/>
    <p:sldId id="1215" r:id="rId42"/>
    <p:sldId id="1216" r:id="rId43"/>
    <p:sldId id="1217" r:id="rId44"/>
    <p:sldId id="1218" r:id="rId45"/>
    <p:sldId id="1219" r:id="rId46"/>
    <p:sldId id="1220" r:id="rId47"/>
    <p:sldId id="1208" r:id="rId48"/>
    <p:sldId id="1233" r:id="rId49"/>
    <p:sldId id="1205" r:id="rId50"/>
    <p:sldId id="12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o1l5qqS7Ep5bofG0ZKntA==" hashData="rWrvqAdH5ohZlVEsvD7A/dQNsuqHDQzZeFKWPPm3q34fReYoGlBKvTGW39Hvnblg5/X/1BQ9jfHJjR9PGhaK9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5846" autoAdjust="0"/>
  </p:normalViewPr>
  <p:slideViewPr>
    <p:cSldViewPr snapToGrid="0">
      <p:cViewPr varScale="1">
        <p:scale>
          <a:sx n="64" d="100"/>
          <a:sy n="64" d="100"/>
        </p:scale>
        <p:origin x="111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A12D0-3988-4271-B4BD-718DFA356AA7}" type="datetimeFigureOut">
              <a:rPr lang="en-IN" smtClean="0"/>
              <a:t>19-01-2025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DE547-819D-46BF-81E1-12B49D653956}" type="slidenum">
              <a:rPr lang="en-IN" smtClean="0"/>
              <a:t>‹#›</a:t>
            </a:fld>
            <a:endParaRPr lang="en-IN"/>
          </a:p>
        </p:txBody>
      </p:sp>
    </p:spTree>
    <p:extLst>
      <p:ext uri="{BB962C8B-B14F-4D97-AF65-F5344CB8AC3E}">
        <p14:creationId xmlns:p14="http://schemas.microsoft.com/office/powerpoint/2010/main" val="141245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b="1" dirty="0"/>
              <a:t>Neurobiology* -</a:t>
            </a:r>
            <a:r>
              <a:rPr lang="en-US" sz="5400" dirty="0"/>
              <a:t> Brain Re modelling: emotional brain is fully developed but brain part required for reasoning and logical thinking is yet to develop.</a:t>
            </a:r>
          </a:p>
          <a:p>
            <a:r>
              <a:rPr lang="en-US" sz="5400" b="1" dirty="0"/>
              <a:t>Hormones,</a:t>
            </a:r>
            <a:r>
              <a:rPr lang="en-US" sz="5400" dirty="0"/>
              <a:t> influence the physical changes at puberty, and affect moods and teen emotionality </a:t>
            </a:r>
          </a:p>
          <a:p>
            <a:r>
              <a:rPr lang="en-US" sz="5400" b="1" dirty="0"/>
              <a:t>Concerns about physical changes </a:t>
            </a:r>
            <a:r>
              <a:rPr lang="en-US" sz="5400" dirty="0"/>
              <a:t>are a source of sensitivity and heightened emotions. </a:t>
            </a:r>
          </a:p>
          <a:p>
            <a:r>
              <a:rPr lang="en-US" sz="5400" b="1" dirty="0"/>
              <a:t>Irregular meal patterns</a:t>
            </a:r>
            <a:r>
              <a:rPr lang="en-US" sz="5400" dirty="0"/>
              <a:t>, skipping breakfast, and fasting to lose weight can affect mood. </a:t>
            </a:r>
          </a:p>
          <a:p>
            <a:r>
              <a:rPr lang="en-US" sz="5400" b="1" dirty="0"/>
              <a:t>Inadequate sleep </a:t>
            </a:r>
            <a:r>
              <a:rPr lang="en-US" sz="5400" dirty="0"/>
              <a:t>can lead to moodiness, irritability, gloominess, and tendency to overreact. </a:t>
            </a:r>
          </a:p>
          <a:p>
            <a:r>
              <a:rPr lang="en-US" sz="5400" b="1" dirty="0"/>
              <a:t>The normal ups and downs of social relationships</a:t>
            </a:r>
            <a:r>
              <a:rPr lang="en-US" sz="5400" dirty="0"/>
              <a:t>, especially  Romance &amp; Family , can influence a teen feeling anything from elation to abject despair</a:t>
            </a:r>
            <a:r>
              <a:rPr lang="en-US" sz="3600" dirty="0"/>
              <a:t>.  </a:t>
            </a:r>
          </a:p>
          <a:p>
            <a:endParaRPr lang="en-US" dirty="0"/>
          </a:p>
        </p:txBody>
      </p:sp>
      <p:sp>
        <p:nvSpPr>
          <p:cNvPr id="4" name="Slide Number Placeholder 3"/>
          <p:cNvSpPr>
            <a:spLocks noGrp="1"/>
          </p:cNvSpPr>
          <p:nvPr>
            <p:ph type="sldNum" sz="quarter" idx="5"/>
          </p:nvPr>
        </p:nvSpPr>
        <p:spPr/>
        <p:txBody>
          <a:bodyPr/>
          <a:lstStyle/>
          <a:p>
            <a:fld id="{338DE547-819D-46BF-81E1-12B49D653956}" type="slidenum">
              <a:rPr lang="en-IN" smtClean="0"/>
              <a:t>11</a:t>
            </a:fld>
            <a:endParaRPr lang="en-IN"/>
          </a:p>
        </p:txBody>
      </p:sp>
    </p:spTree>
    <p:extLst>
      <p:ext uri="{BB962C8B-B14F-4D97-AF65-F5344CB8AC3E}">
        <p14:creationId xmlns:p14="http://schemas.microsoft.com/office/powerpoint/2010/main" val="3156744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anger management tips apply to all the adolescents in general.</a:t>
            </a:r>
          </a:p>
          <a:p>
            <a:r>
              <a:rPr lang="en-US" dirty="0"/>
              <a:t>Triggers: Something ( some </a:t>
            </a:r>
            <a:r>
              <a:rPr lang="en-US" dirty="0" err="1"/>
              <a:t>behaviour</a:t>
            </a:r>
            <a:r>
              <a:rPr lang="en-US" dirty="0"/>
              <a:t>/words/actions/situations) which provokes anger. A trigger for one person may not be a trigger for another person.</a:t>
            </a:r>
          </a:p>
          <a:p>
            <a:r>
              <a:rPr lang="en-US" dirty="0"/>
              <a:t>e.g. </a:t>
            </a:r>
            <a:r>
              <a:rPr lang="en-US" dirty="0" err="1"/>
              <a:t>Tanish</a:t>
            </a:r>
            <a:r>
              <a:rPr lang="en-US" dirty="0"/>
              <a:t> is very sensitive about his glasses.. Any comment – even the most trivial will make him angry.</a:t>
            </a:r>
          </a:p>
          <a:p>
            <a:endParaRPr lang="en-US" dirty="0"/>
          </a:p>
          <a:p>
            <a:r>
              <a:rPr lang="en-US" dirty="0"/>
              <a:t>Anger clues: make a person aware that he is getting angry .e.g. flushing / sweating/ thumping in the chest/ rapid breathing/ clenching of teeth/ feasting </a:t>
            </a:r>
            <a:r>
              <a:rPr lang="en-US" dirty="0" err="1"/>
              <a:t>etc</a:t>
            </a:r>
            <a:r>
              <a:rPr lang="en-US" dirty="0"/>
              <a:t> ..</a:t>
            </a:r>
          </a:p>
          <a:p>
            <a:r>
              <a:rPr lang="en-US" dirty="0"/>
              <a:t>Suggests that anger may go out of proportion and he is about to lash out.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Faulty Anger types: 1) </a:t>
            </a:r>
            <a:r>
              <a:rPr lang="en-US" sz="1200" b="1" i="1" dirty="0"/>
              <a:t>Acting Out (Out of Control)  2) </a:t>
            </a:r>
            <a:r>
              <a:rPr lang="en-US" sz="1200" b="1" i="1" dirty="0">
                <a:solidFill>
                  <a:schemeClr val="bg1"/>
                </a:solidFill>
              </a:rPr>
              <a:t>Dumping (Displaced Anger)  3) </a:t>
            </a:r>
            <a:r>
              <a:rPr lang="en-US" sz="1200" b="1" i="1" dirty="0">
                <a:solidFill>
                  <a:schemeClr val="accent2"/>
                </a:solidFill>
              </a:rPr>
              <a:t>Burying(Ignoring)</a:t>
            </a:r>
          </a:p>
          <a:p>
            <a:r>
              <a:rPr lang="en-IN" sz="1200" b="1" dirty="0"/>
              <a:t>Relaxation techniques</a:t>
            </a:r>
            <a:r>
              <a:rPr lang="en-IN" sz="1200" dirty="0"/>
              <a:t>: Mindful Meditation, Progressive Muscle Relaxation, Guided Imagery, Regular Physical Exercise &amp; Outdoor sports, Hobbies, Group Projects &amp; Community Services.</a:t>
            </a:r>
          </a:p>
          <a:p>
            <a:pPr marL="0" indent="0">
              <a:buNone/>
            </a:pPr>
            <a:r>
              <a:rPr lang="en-IN" sz="105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accent2"/>
                </a:solidFill>
              </a:rPr>
              <a:t>Incorporating Life skill lessons and relaxation techniques during day-to-day class activities helps a lot.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p>
          <a:p>
            <a:r>
              <a:rPr lang="en-US" dirty="0"/>
              <a:t> </a:t>
            </a:r>
          </a:p>
          <a:p>
            <a:r>
              <a:rPr lang="en-US" dirty="0"/>
              <a:t>      </a:t>
            </a:r>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23</a:t>
            </a:fld>
            <a:endParaRPr lang="en-IN"/>
          </a:p>
        </p:txBody>
      </p:sp>
    </p:spTree>
    <p:extLst>
      <p:ext uri="{BB962C8B-B14F-4D97-AF65-F5344CB8AC3E}">
        <p14:creationId xmlns:p14="http://schemas.microsoft.com/office/powerpoint/2010/main" val="1667755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D3D3D"/>
                </a:solidFill>
                <a:effectLst/>
                <a:highlight>
                  <a:srgbClr val="FFFFFF"/>
                </a:highlight>
                <a:latin typeface="Roboto" panose="02000000000000000000" pitchFamily="2" charset="0"/>
              </a:rPr>
              <a:t>1 ) It is better if your initial reaction is calm. If you meet anger with anger, you will most likely escalate the situation.</a:t>
            </a:r>
          </a:p>
          <a:p>
            <a:r>
              <a:rPr lang="en-US" b="0" i="0" dirty="0">
                <a:solidFill>
                  <a:srgbClr val="3D3D3D"/>
                </a:solidFill>
                <a:effectLst/>
                <a:highlight>
                  <a:srgbClr val="FFFFFF"/>
                </a:highlight>
                <a:latin typeface="Roboto" panose="02000000000000000000" pitchFamily="2" charset="0"/>
              </a:rPr>
              <a:t>2) Are the other students safe? If not, clear the room before addressing the angry student or take him outside the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D3D3D"/>
                </a:solidFill>
                <a:effectLst/>
                <a:highlight>
                  <a:srgbClr val="FFFFFF"/>
                </a:highlight>
                <a:latin typeface="Roboto" panose="02000000000000000000" pitchFamily="2" charset="0"/>
              </a:rPr>
              <a:t>3) Talk to the teen empathetically, in non judgmental </a:t>
            </a:r>
            <a:r>
              <a:rPr lang="en-US" b="0" i="0" dirty="0" err="1">
                <a:solidFill>
                  <a:srgbClr val="3D3D3D"/>
                </a:solidFill>
                <a:effectLst/>
                <a:highlight>
                  <a:srgbClr val="FFFFFF"/>
                </a:highlight>
                <a:latin typeface="Roboto" panose="02000000000000000000" pitchFamily="2" charset="0"/>
              </a:rPr>
              <a:t>way.Listen</a:t>
            </a:r>
            <a:r>
              <a:rPr lang="en-US" b="0" i="0" dirty="0">
                <a:solidFill>
                  <a:srgbClr val="3D3D3D"/>
                </a:solidFill>
                <a:effectLst/>
                <a:highlight>
                  <a:srgbClr val="FFFFFF"/>
                </a:highlight>
                <a:latin typeface="Roboto" panose="02000000000000000000" pitchFamily="2" charset="0"/>
              </a:rPr>
              <a:t> attentively. </a:t>
            </a:r>
            <a:r>
              <a:rPr lang="en-US" sz="1200" b="0" i="0" dirty="0">
                <a:solidFill>
                  <a:srgbClr val="3D3D3D"/>
                </a:solidFill>
                <a:effectLst/>
                <a:highlight>
                  <a:srgbClr val="FFFFFF"/>
                </a:highlight>
                <a:latin typeface="Roboto" panose="02000000000000000000" pitchFamily="2" charset="0"/>
              </a:rPr>
              <a:t>Recognize that the student is upset and ask what is troubling him,. If the student tells you the issue, encourage them to give details. This allows the student to vent some of their anger.</a:t>
            </a:r>
          </a:p>
          <a:p>
            <a:r>
              <a:rPr lang="en-US" sz="1200" b="0" i="0" dirty="0">
                <a:solidFill>
                  <a:srgbClr val="3D3D3D"/>
                </a:solidFill>
                <a:effectLst/>
                <a:highlight>
                  <a:srgbClr val="FFFFFF"/>
                </a:highlight>
                <a:latin typeface="Roboto" panose="02000000000000000000" pitchFamily="2" charset="0"/>
              </a:rPr>
              <a:t>4)</a:t>
            </a:r>
            <a:r>
              <a:rPr lang="en-IN" dirty="0"/>
              <a:t>Acknowledging the feeling will make them feel understood.</a:t>
            </a:r>
          </a:p>
          <a:p>
            <a:r>
              <a:rPr lang="en-IN" dirty="0"/>
              <a:t>Assessing the intensity of anger with the help of anger thermometer will help to get some idea about how serious the issue is. </a:t>
            </a:r>
          </a:p>
          <a:p>
            <a:r>
              <a:rPr lang="en-US" b="1" i="0" dirty="0">
                <a:solidFill>
                  <a:srgbClr val="333333"/>
                </a:solidFill>
                <a:effectLst/>
                <a:highlight>
                  <a:srgbClr val="FFFFFF"/>
                </a:highlight>
                <a:latin typeface="Museo Sans W01_300"/>
              </a:rPr>
              <a:t>Validate Their Emotions</a:t>
            </a:r>
          </a:p>
          <a:p>
            <a:r>
              <a:rPr lang="en-US" b="0" i="0" dirty="0">
                <a:solidFill>
                  <a:srgbClr val="3D3D3D"/>
                </a:solidFill>
                <a:effectLst/>
                <a:highlight>
                  <a:srgbClr val="FFFFFF"/>
                </a:highlight>
                <a:latin typeface="Roboto" panose="02000000000000000000" pitchFamily="2" charset="0"/>
              </a:rPr>
              <a:t>Never tell an angry student that there is nothing to be angry about. This will make him angrier. Typically, angry students are being irrational. It is not necessary to agree with students’ anger to validate it. Simply tell the student, “I bet that would make a lot of people angry.” You cannot reason with an angry student. You must drain off the anger first, and then talk about what to do next time.</a:t>
            </a:r>
          </a:p>
          <a:p>
            <a:r>
              <a:rPr lang="en-US" b="0" i="0" dirty="0">
                <a:solidFill>
                  <a:srgbClr val="3D3D3D"/>
                </a:solidFill>
                <a:effectLst/>
                <a:highlight>
                  <a:srgbClr val="FFFFFF"/>
                </a:highlight>
                <a:latin typeface="Roboto" panose="02000000000000000000" pitchFamily="2" charset="0"/>
              </a:rPr>
              <a:t>5) Past experiences with the student may create grudge in the mind of teachers.</a:t>
            </a:r>
          </a:p>
          <a:p>
            <a:pPr marL="0" indent="0" algn="l" fontAlgn="base">
              <a:buNone/>
            </a:pPr>
            <a:r>
              <a:rPr lang="en-US" sz="1200" dirty="0">
                <a:solidFill>
                  <a:srgbClr val="333333"/>
                </a:solidFill>
                <a:highlight>
                  <a:srgbClr val="FFFFFF"/>
                </a:highlight>
                <a:latin typeface="Museo Sans W01_300"/>
              </a:rPr>
              <a:t>6) implementing breathing exercise/ relaxation techniques. Can be done for the entire class if the class is disturbed due to the anger episode or can be done individually with the affected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1" i="1" dirty="0">
              <a:solidFill>
                <a:schemeClr val="tx1"/>
              </a:solidFill>
            </a:endParaRPr>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24</a:t>
            </a:fld>
            <a:endParaRPr lang="en-IN"/>
          </a:p>
        </p:txBody>
      </p:sp>
    </p:spTree>
    <p:extLst>
      <p:ext uri="{BB962C8B-B14F-4D97-AF65-F5344CB8AC3E}">
        <p14:creationId xmlns:p14="http://schemas.microsoft.com/office/powerpoint/2010/main" val="2911128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D3D3D"/>
                </a:solidFill>
                <a:effectLst/>
                <a:highlight>
                  <a:srgbClr val="FFFFFF"/>
                </a:highlight>
                <a:latin typeface="Roboto" panose="02000000000000000000" pitchFamily="2" charset="0"/>
              </a:rPr>
              <a:t>Here are strategies that you can use after an angry outburst has occurred and the student is calm.</a:t>
            </a:r>
          </a:p>
          <a:p>
            <a:pPr marL="228600" indent="-228600">
              <a:buAutoNum type="arabicParenR"/>
            </a:pPr>
            <a:r>
              <a:rPr lang="en-IN" dirty="0">
                <a:solidFill>
                  <a:schemeClr val="accent6"/>
                </a:solidFill>
              </a:rPr>
              <a:t>Express Concern</a:t>
            </a:r>
            <a:r>
              <a:rPr lang="en-IN" dirty="0">
                <a:solidFill>
                  <a:schemeClr val="tx1"/>
                </a:solidFill>
              </a:rPr>
              <a:t>: Do not lecture. Try to Build a trusting relationship</a:t>
            </a:r>
            <a:r>
              <a:rPr lang="en-US" b="0" i="0" dirty="0">
                <a:solidFill>
                  <a:srgbClr val="3D3D3D"/>
                </a:solidFill>
                <a:effectLst/>
                <a:highlight>
                  <a:srgbClr val="FFFFFF"/>
                </a:highlight>
                <a:latin typeface="Roboto" panose="02000000000000000000" pitchFamily="2" charset="0"/>
              </a:rPr>
              <a:t>Discuss what happened with the student. Tell the student that their behavior is concerning to you. Do not use this time to lecture. If you start lecturing the student, they will shut down almost instantly—or it may lead to another angry outburst.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IN" dirty="0">
                <a:solidFill>
                  <a:schemeClr val="tx1"/>
                </a:solidFill>
              </a:rPr>
              <a:t>Recognize the </a:t>
            </a:r>
            <a:r>
              <a:rPr lang="en-IN" b="1" dirty="0">
                <a:solidFill>
                  <a:schemeClr val="accent6"/>
                </a:solidFill>
              </a:rPr>
              <a:t>underlying problem</a:t>
            </a:r>
            <a:r>
              <a:rPr lang="en-IN" dirty="0">
                <a:solidFill>
                  <a:schemeClr val="tx1"/>
                </a:solidFill>
              </a:rPr>
              <a:t>, empathize, and help him handle it. </a:t>
            </a:r>
            <a:r>
              <a:rPr lang="en-US" b="0" i="0" dirty="0" err="1">
                <a:solidFill>
                  <a:srgbClr val="1C355E"/>
                </a:solidFill>
                <a:effectLst/>
                <a:highlight>
                  <a:srgbClr val="FFFFFF"/>
                </a:highlight>
                <a:latin typeface="Montserrat" panose="00000500000000000000" pitchFamily="2" charset="0"/>
              </a:rPr>
              <a:t>Recognise</a:t>
            </a:r>
            <a:r>
              <a:rPr lang="en-US" b="0" i="0" dirty="0">
                <a:solidFill>
                  <a:srgbClr val="1C355E"/>
                </a:solidFill>
                <a:effectLst/>
                <a:highlight>
                  <a:srgbClr val="FFFFFF"/>
                </a:highlight>
                <a:latin typeface="Montserrat" panose="00000500000000000000" pitchFamily="2" charset="0"/>
              </a:rPr>
              <a:t> that a student who is presenting with aggressive </a:t>
            </a:r>
            <a:r>
              <a:rPr lang="en-US" b="0" i="0" dirty="0" err="1">
                <a:solidFill>
                  <a:srgbClr val="1C355E"/>
                </a:solidFill>
                <a:effectLst/>
                <a:highlight>
                  <a:srgbClr val="FFFFFF"/>
                </a:highlight>
                <a:latin typeface="Montserrat" panose="00000500000000000000" pitchFamily="2" charset="0"/>
              </a:rPr>
              <a:t>behaviour</a:t>
            </a:r>
            <a:r>
              <a:rPr lang="en-US" b="0" i="0" dirty="0">
                <a:solidFill>
                  <a:srgbClr val="1C355E"/>
                </a:solidFill>
                <a:effectLst/>
                <a:highlight>
                  <a:srgbClr val="FFFFFF"/>
                </a:highlight>
                <a:latin typeface="Montserrat" panose="00000500000000000000" pitchFamily="2" charset="0"/>
              </a:rPr>
              <a:t>  may have underlying issues such as frustration, fear, or a lack of coping skills. By acknowledging their emotions and demonstrating genuine concern, you can build trust and establish a foundation for positive change. One effective strategy is to validate their feelings without condoning their actions. Let them know that you understand they may be feeling angry or overwhelmed but emphasize the importance of expressing themselves in a more appropriate manner. This approach helps students feel heard while also setting clear boundaries.</a:t>
            </a:r>
          </a:p>
          <a:p>
            <a:pPr marL="228600" indent="-228600">
              <a:buAutoNum type="arabicParenR"/>
            </a:pPr>
            <a:r>
              <a:rPr lang="en-US" sz="1200" b="0" i="0" dirty="0">
                <a:solidFill>
                  <a:srgbClr val="3D3D3D"/>
                </a:solidFill>
                <a:effectLst/>
                <a:highlight>
                  <a:srgbClr val="FFFFFF"/>
                </a:highlight>
                <a:latin typeface="Roboto" panose="02000000000000000000" pitchFamily="2" charset="0"/>
              </a:rPr>
              <a:t>Make consequences logical and restorative, not punitive. If the student made a mess, have them clean it up. If the student said something hurtful, have them apologize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IN" dirty="0"/>
              <a:t>Help the teen identify the </a:t>
            </a:r>
            <a:r>
              <a:rPr lang="en-IN" b="1" dirty="0">
                <a:solidFill>
                  <a:schemeClr val="accent6"/>
                </a:solidFill>
              </a:rPr>
              <a:t>triggers</a:t>
            </a:r>
            <a:r>
              <a:rPr lang="en-IN" dirty="0"/>
              <a:t> and</a:t>
            </a:r>
            <a:r>
              <a:rPr lang="en-IN" dirty="0">
                <a:solidFill>
                  <a:schemeClr val="tx1"/>
                </a:solidFill>
              </a:rPr>
              <a:t> plan for the triggers.</a:t>
            </a:r>
            <a:r>
              <a:rPr lang="en-IN" sz="1400" dirty="0">
                <a:solidFill>
                  <a:schemeClr val="tx1"/>
                </a:solidFill>
              </a:rPr>
              <a:t> </a:t>
            </a:r>
            <a:r>
              <a:rPr lang="en-IN" dirty="0">
                <a:solidFill>
                  <a:schemeClr val="tx1"/>
                </a:solidFill>
              </a:rPr>
              <a:t>Discuss with</a:t>
            </a:r>
            <a:r>
              <a:rPr lang="en-IN" sz="1100" dirty="0"/>
              <a:t> </a:t>
            </a:r>
            <a:r>
              <a:rPr lang="en-IN" dirty="0"/>
              <a:t>him to figure out the way to handle the unavoidable triggers.</a:t>
            </a:r>
            <a:r>
              <a:rPr lang="en-US" b="0" i="0" dirty="0">
                <a:solidFill>
                  <a:srgbClr val="3D3D3D"/>
                </a:solidFill>
                <a:effectLst/>
                <a:highlight>
                  <a:srgbClr val="FFFFFF"/>
                </a:highlight>
                <a:latin typeface="Roboto" panose="02000000000000000000" pitchFamily="2" charset="0"/>
              </a:rPr>
              <a:t>Once you know a student’s triggers, you can plan accordingly to help them overcome their anger. For example, if a certain activity creates frustration that leads to anger, be sure to plan a preferred activity before and after it. Tell the student about all activities ahead of time. This kind of planning can help the student work through the difficult activity.</a:t>
            </a:r>
            <a:endParaRPr lang="en-IN" dirty="0"/>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25</a:t>
            </a:fld>
            <a:endParaRPr lang="en-IN"/>
          </a:p>
        </p:txBody>
      </p:sp>
    </p:spTree>
    <p:extLst>
      <p:ext uri="{BB962C8B-B14F-4D97-AF65-F5344CB8AC3E}">
        <p14:creationId xmlns:p14="http://schemas.microsoft.com/office/powerpoint/2010/main" val="176048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N" dirty="0"/>
              <a:t>5) </a:t>
            </a:r>
            <a:r>
              <a:rPr lang="en-IN" sz="1200" dirty="0"/>
              <a:t>Provide Space and Time if he needs, till he is ready to talk.</a:t>
            </a:r>
          </a:p>
          <a:p>
            <a:pPr algn="l" fontAlgn="base"/>
            <a:r>
              <a:rPr lang="en-US" sz="1200" b="0" i="1" dirty="0">
                <a:solidFill>
                  <a:srgbClr val="333333"/>
                </a:solidFill>
                <a:effectLst/>
                <a:highlight>
                  <a:srgbClr val="FFFFFF"/>
                </a:highlight>
                <a:latin typeface="Museo Sans W01_300"/>
              </a:rPr>
              <a:t>I see that you need a little time to collect yourself. Let me know when you are ready to talk….  I will be over here. Come over when you are ready.</a:t>
            </a:r>
          </a:p>
          <a:p>
            <a:pPr marL="0" indent="0">
              <a:buNone/>
            </a:pPr>
            <a:r>
              <a:rPr lang="en-IN" dirty="0"/>
              <a:t>5)</a:t>
            </a:r>
            <a:r>
              <a:rPr lang="en-US" dirty="0">
                <a:solidFill>
                  <a:srgbClr val="333333"/>
                </a:solidFill>
                <a:highlight>
                  <a:srgbClr val="FFFFFF"/>
                </a:highlight>
                <a:latin typeface="Museo Sans W01_300"/>
              </a:rPr>
              <a:t> Help them find constructive ways to channel Anger energy.</a:t>
            </a:r>
          </a:p>
          <a:p>
            <a:r>
              <a:rPr lang="en-IN" dirty="0"/>
              <a:t> Anger is very strong emotion. Instead of negative aggression, the energy can be channelize to sports, physical exercise, arts, music, social work / helping needy people , group projects etc.</a:t>
            </a:r>
          </a:p>
          <a:p>
            <a:r>
              <a:rPr lang="en-IN" dirty="0"/>
              <a:t>7)</a:t>
            </a:r>
            <a:r>
              <a:rPr lang="en-US" dirty="0">
                <a:solidFill>
                  <a:srgbClr val="333333"/>
                </a:solidFill>
                <a:highlight>
                  <a:srgbClr val="FFFFFF"/>
                </a:highlight>
                <a:latin typeface="Museo Sans W01_300"/>
              </a:rPr>
              <a:t> Try to incorporate Life skill training in lessons: Coping skills, Thinking skills, self-awareness, problem-solving skills. Can be imparted with the help of practical examples, storytelling.</a:t>
            </a:r>
            <a:endParaRPr lang="en-IN" dirty="0"/>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26</a:t>
            </a:fld>
            <a:endParaRPr lang="en-IN"/>
          </a:p>
        </p:txBody>
      </p:sp>
    </p:spTree>
    <p:extLst>
      <p:ext uri="{BB962C8B-B14F-4D97-AF65-F5344CB8AC3E}">
        <p14:creationId xmlns:p14="http://schemas.microsoft.com/office/powerpoint/2010/main" val="3509983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33333"/>
                </a:solidFill>
                <a:highlight>
                  <a:srgbClr val="FFFFFF"/>
                </a:highlight>
                <a:latin typeface="Museo Sans W01_300"/>
              </a:rPr>
              <a:t>3)Refer the student to a specialist if you find features of violent behavioral patterns / maladaptive Anger-Aggression</a:t>
            </a:r>
          </a:p>
          <a:p>
            <a:pPr marL="0" indent="0">
              <a:buNone/>
            </a:pPr>
            <a:r>
              <a:rPr lang="en-US" dirty="0">
                <a:solidFill>
                  <a:srgbClr val="333333"/>
                </a:solidFill>
                <a:highlight>
                  <a:srgbClr val="FFFFFF"/>
                </a:highlight>
                <a:latin typeface="Museo Sans W01_300"/>
              </a:rPr>
              <a:t>4)Incorporate Relaxation techniques in Classroom Activities</a:t>
            </a:r>
            <a:r>
              <a:rPr lang="en-US" sz="1800" dirty="0">
                <a:solidFill>
                  <a:srgbClr val="333333"/>
                </a:solidFill>
                <a:highlight>
                  <a:srgbClr val="FFFFFF"/>
                </a:highlight>
                <a:latin typeface="Museo Sans W01_300"/>
              </a:rPr>
              <a:t>:</a:t>
            </a:r>
          </a:p>
          <a:p>
            <a:pPr marL="0" indent="0">
              <a:buNone/>
            </a:pPr>
            <a:r>
              <a:rPr lang="en-US" sz="1200" dirty="0">
                <a:solidFill>
                  <a:srgbClr val="333333"/>
                </a:solidFill>
                <a:highlight>
                  <a:srgbClr val="FFFFFF"/>
                </a:highlight>
                <a:latin typeface="Museo Sans W01_300"/>
              </a:rPr>
              <a:t>Progressive Muscle Relaxation, Guided Imagery, Mindfulness Meditation </a:t>
            </a:r>
          </a:p>
          <a:p>
            <a:pPr marL="0" indent="0">
              <a:buNone/>
            </a:pPr>
            <a:r>
              <a:rPr lang="en-US" dirty="0">
                <a:solidFill>
                  <a:srgbClr val="333333"/>
                </a:solidFill>
                <a:highlight>
                  <a:srgbClr val="FFFFFF"/>
                </a:highlight>
                <a:latin typeface="Museo Sans W01_300"/>
              </a:rPr>
              <a:t>5)Group Activities</a:t>
            </a:r>
            <a:r>
              <a:rPr lang="en-US" sz="1200" dirty="0">
                <a:solidFill>
                  <a:srgbClr val="333333"/>
                </a:solidFill>
                <a:highlight>
                  <a:srgbClr val="FFFFFF"/>
                </a:highlight>
                <a:latin typeface="Museo Sans W01_300"/>
              </a:rPr>
              <a:t>: Keep them busy with recreational yet useful projects on Lifestyle, Science, Social services, and Environmental health</a:t>
            </a:r>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27</a:t>
            </a:fld>
            <a:endParaRPr lang="en-IN"/>
          </a:p>
        </p:txBody>
      </p:sp>
    </p:spTree>
    <p:extLst>
      <p:ext uri="{BB962C8B-B14F-4D97-AF65-F5344CB8AC3E}">
        <p14:creationId xmlns:p14="http://schemas.microsoft.com/office/powerpoint/2010/main" val="3389357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Recognize signs of escalating aggression: Try intervening before the situation goes out of control.</a:t>
            </a:r>
          </a:p>
          <a:p>
            <a:r>
              <a:rPr lang="en-IN" sz="1200" dirty="0"/>
              <a:t>Foster an open communication channel, frank &amp; non-judgemental discussion helps.</a:t>
            </a:r>
          </a:p>
          <a:p>
            <a:r>
              <a:rPr lang="en-IN" sz="1200" dirty="0"/>
              <a:t>Show Empathy, understanding &amp; concern about their stressful or overwhelming situation.</a:t>
            </a:r>
          </a:p>
          <a:p>
            <a:r>
              <a:rPr lang="en-IN" sz="1200" dirty="0"/>
              <a:t>Setting up Structured routine study patterns and clearly stated rules/regulations, taking students’ opinions.</a:t>
            </a:r>
          </a:p>
          <a:p>
            <a:r>
              <a:rPr lang="en-IN" sz="1200" dirty="0"/>
              <a:t>Positive reinforcement practices, Verbal praise, and small rewards/privileges to promote desirable behaviour.</a:t>
            </a:r>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28</a:t>
            </a:fld>
            <a:endParaRPr lang="en-IN"/>
          </a:p>
        </p:txBody>
      </p:sp>
    </p:spTree>
    <p:extLst>
      <p:ext uri="{BB962C8B-B14F-4D97-AF65-F5344CB8AC3E}">
        <p14:creationId xmlns:p14="http://schemas.microsoft.com/office/powerpoint/2010/main" val="1601437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Remain Calm Speak softly and maintain a neutral tone.</a:t>
            </a:r>
          </a:p>
          <a:p>
            <a:r>
              <a:rPr lang="en-IN" sz="1200" dirty="0"/>
              <a:t>Active Listening. Show Genuine interest in what students have to say ,allowing them to express their feeling without interruption. </a:t>
            </a:r>
          </a:p>
          <a:p>
            <a:r>
              <a:rPr lang="en-IN" sz="1200" dirty="0"/>
              <a:t>Empathy &amp; Understanding. Validate their emotions.</a:t>
            </a:r>
          </a:p>
          <a:p>
            <a:r>
              <a:rPr lang="en-IN" sz="1200" dirty="0"/>
              <a:t>Non Threatening body language.</a:t>
            </a:r>
          </a:p>
          <a:p>
            <a:r>
              <a:rPr lang="en-IN" sz="1200" dirty="0"/>
              <a:t>Give them assurance to take appropriate action regarding their genuine complains.</a:t>
            </a:r>
          </a:p>
          <a:p>
            <a:r>
              <a:rPr lang="en-IN" sz="1200" dirty="0"/>
              <a:t>Inviting their unanimously appointed representatives to talk helps to handle situation more effectively.</a:t>
            </a:r>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29</a:t>
            </a:fld>
            <a:endParaRPr lang="en-IN"/>
          </a:p>
        </p:txBody>
      </p:sp>
    </p:spTree>
    <p:extLst>
      <p:ext uri="{BB962C8B-B14F-4D97-AF65-F5344CB8AC3E}">
        <p14:creationId xmlns:p14="http://schemas.microsoft.com/office/powerpoint/2010/main" val="81323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t>Bullying is the commonest form of Violence seen in school.</a:t>
            </a:r>
          </a:p>
          <a:p>
            <a:pPr marL="0" indent="0">
              <a:buNone/>
            </a:pPr>
            <a:r>
              <a:rPr lang="en-IN" sz="1200" b="1" dirty="0">
                <a:solidFill>
                  <a:schemeClr val="tx1"/>
                </a:solidFill>
              </a:rPr>
              <a:t>Bully: </a:t>
            </a:r>
            <a:r>
              <a:rPr lang="en-IN" sz="1200" dirty="0">
                <a:solidFill>
                  <a:schemeClr val="tx1"/>
                </a:solidFill>
              </a:rPr>
              <a:t>The person/group who harasses someone</a:t>
            </a:r>
            <a:r>
              <a:rPr lang="en-IN" sz="1200" b="1" dirty="0">
                <a:solidFill>
                  <a:schemeClr val="tx1"/>
                </a:solidFill>
              </a:rPr>
              <a:t>.</a:t>
            </a:r>
          </a:p>
          <a:p>
            <a:pPr marL="0" indent="0">
              <a:buNone/>
            </a:pPr>
            <a:r>
              <a:rPr lang="en-IN" sz="1200" b="1" dirty="0">
                <a:solidFill>
                  <a:schemeClr val="tx1"/>
                </a:solidFill>
              </a:rPr>
              <a:t>Victim or Target: </a:t>
            </a:r>
            <a:r>
              <a:rPr lang="en-IN" sz="1200" dirty="0">
                <a:solidFill>
                  <a:schemeClr val="tx1"/>
                </a:solidFill>
              </a:rPr>
              <a:t>A person who is being bullied.</a:t>
            </a:r>
          </a:p>
          <a:p>
            <a:pPr marL="0" indent="0">
              <a:buNone/>
            </a:pPr>
            <a:r>
              <a:rPr lang="en-IN" sz="1200" b="1" dirty="0">
                <a:solidFill>
                  <a:schemeClr val="tx1"/>
                </a:solidFill>
              </a:rPr>
              <a:t>Bystanders: </a:t>
            </a:r>
            <a:r>
              <a:rPr lang="en-IN" sz="1200" dirty="0">
                <a:solidFill>
                  <a:schemeClr val="tx1"/>
                </a:solidFill>
              </a:rPr>
              <a:t>who are neither bullies nor victims, but are involved by watching and doing </a:t>
            </a:r>
            <a:r>
              <a:rPr lang="en-IN" sz="1200" dirty="0" err="1">
                <a:solidFill>
                  <a:schemeClr val="tx1"/>
                </a:solidFill>
              </a:rPr>
              <a:t>nothing,they</a:t>
            </a:r>
            <a:r>
              <a:rPr lang="en-IN" sz="1200" dirty="0">
                <a:solidFill>
                  <a:schemeClr val="tx1"/>
                </a:solidFill>
              </a:rPr>
              <a:t> may encourage the Bully by laughing or making funny gestures. </a:t>
            </a:r>
          </a:p>
          <a:p>
            <a:pPr marL="0" indent="0">
              <a:buNone/>
            </a:pPr>
            <a:r>
              <a:rPr lang="en-IN" sz="1200" b="1" dirty="0">
                <a:solidFill>
                  <a:schemeClr val="tx1"/>
                </a:solidFill>
              </a:rPr>
              <a:t>Upstanders: </a:t>
            </a:r>
            <a:r>
              <a:rPr lang="en-IN" sz="1200" dirty="0">
                <a:solidFill>
                  <a:schemeClr val="tx1"/>
                </a:solidFill>
              </a:rPr>
              <a:t>who are trying to save or help the victim.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dirty="0"/>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30</a:t>
            </a:fld>
            <a:endParaRPr lang="en-IN"/>
          </a:p>
        </p:txBody>
      </p:sp>
    </p:spTree>
    <p:extLst>
      <p:ext uri="{BB962C8B-B14F-4D97-AF65-F5344CB8AC3E}">
        <p14:creationId xmlns:p14="http://schemas.microsoft.com/office/powerpoint/2010/main" val="105383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types are Sexual harassment , Emotional torture, Racial, Religious, </a:t>
            </a:r>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31</a:t>
            </a:fld>
            <a:endParaRPr lang="en-IN"/>
          </a:p>
        </p:txBody>
      </p:sp>
    </p:spTree>
    <p:extLst>
      <p:ext uri="{BB962C8B-B14F-4D97-AF65-F5344CB8AC3E}">
        <p14:creationId xmlns:p14="http://schemas.microsoft.com/office/powerpoint/2010/main" val="2305148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DE547-819D-46BF-81E1-12B49D653956}"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129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N" b="1" i="1" dirty="0">
                <a:solidFill>
                  <a:srgbClr val="00B0F0"/>
                </a:solidFill>
              </a:rPr>
              <a:t>Can be taken as an activity involving the  teachers </a:t>
            </a:r>
          </a:p>
          <a:p>
            <a:pPr marL="0" indent="0">
              <a:buNone/>
            </a:pPr>
            <a:r>
              <a:rPr lang="en-IN" b="1" i="1" dirty="0">
                <a:solidFill>
                  <a:srgbClr val="00B0F0"/>
                </a:solidFill>
              </a:rPr>
              <a:t>Normal</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Becoming easily annoyed by daily events</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Sleeping and eating more during growth spurts, especially with physical activity or involvement in sports</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Concerned with health, appearance, and fitting-in</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Wanting to spend more time out with friends</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Emotional reactions that improve over time</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Light experimentation with recreational drugs and sex</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Becoming stressed or upset by difficult circumstances</a:t>
            </a:r>
          </a:p>
          <a:p>
            <a:pPr algn="l">
              <a:buFont typeface="Arial" panose="020B0604020202020204" pitchFamily="34" charset="0"/>
              <a:buChar char="•"/>
            </a:pPr>
            <a:r>
              <a:rPr lang="en-US" dirty="0">
                <a:solidFill>
                  <a:srgbClr val="636466"/>
                </a:solidFill>
                <a:highlight>
                  <a:srgbClr val="FFFFFF"/>
                </a:highlight>
                <a:latin typeface="Lato" panose="020F0502020204030203" pitchFamily="34" charset="0"/>
              </a:rPr>
              <a:t>Normal functional abilities</a:t>
            </a:r>
          </a:p>
          <a:p>
            <a:pPr algn="l">
              <a:buFont typeface="Arial" panose="020B0604020202020204" pitchFamily="34" charset="0"/>
              <a:buChar char="•"/>
            </a:pPr>
            <a:endParaRPr lang="en-US" b="0" i="0" u="none" strike="noStrike" dirty="0">
              <a:solidFill>
                <a:srgbClr val="636466"/>
              </a:solidFill>
              <a:effectLst/>
              <a:highlight>
                <a:srgbClr val="FFFFFF"/>
              </a:highlight>
              <a:latin typeface="Lato" panose="020F0502020204030203" pitchFamily="34" charset="0"/>
            </a:endParaRPr>
          </a:p>
          <a:p>
            <a:pPr marL="0" indent="0">
              <a:buNone/>
            </a:pPr>
            <a:r>
              <a:rPr lang="en-IN" b="1" i="1" dirty="0">
                <a:solidFill>
                  <a:srgbClr val="00B0F0"/>
                </a:solidFill>
              </a:rPr>
              <a:t>Problematic</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Angry or violent outbursts with little prompting</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Regularly sleeping 12+ hours/experiencing extreme insomnia</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Obsessively dieting or exercising to lose body fat, binging /purging food, cosmetics, make up …. Spends lots of time and money on getting the desired look</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Avoiding spending time with family and friends</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Sadness or anxiety that gets worse over time</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Heavy alcohol/drug use or sexual promiscuity</a:t>
            </a:r>
          </a:p>
          <a:p>
            <a:pPr algn="l">
              <a:buFont typeface="Arial" panose="020B0604020202020204" pitchFamily="34" charset="0"/>
              <a:buChar char="•"/>
            </a:pPr>
            <a:r>
              <a:rPr lang="en-US" b="0" i="0" u="none" strike="noStrike" dirty="0">
                <a:solidFill>
                  <a:srgbClr val="636466"/>
                </a:solidFill>
                <a:effectLst/>
                <a:highlight>
                  <a:srgbClr val="FFFFFF"/>
                </a:highlight>
                <a:latin typeface="Lato" panose="020F0502020204030203" pitchFamily="34" charset="0"/>
              </a:rPr>
              <a:t>Engaging in self-harm or suicidal thoughts/tendencies</a:t>
            </a:r>
          </a:p>
          <a:p>
            <a:pPr algn="l">
              <a:buFont typeface="Arial" panose="020B0604020202020204" pitchFamily="34" charset="0"/>
              <a:buChar char="•"/>
            </a:pPr>
            <a:r>
              <a:rPr lang="en-IN" dirty="0"/>
              <a:t>Impaired/deteriorated functional abilities </a:t>
            </a:r>
          </a:p>
          <a:p>
            <a:pPr algn="l">
              <a:buFont typeface="Arial" panose="020B0604020202020204" pitchFamily="34" charset="0"/>
              <a:buChar char="•"/>
            </a:pPr>
            <a:endParaRPr lang="en-US" b="0" i="0" u="none" strike="noStrike" dirty="0">
              <a:solidFill>
                <a:srgbClr val="636466"/>
              </a:solidFill>
              <a:effectLst/>
              <a:highlight>
                <a:srgbClr val="FFFFFF"/>
              </a:highlight>
              <a:latin typeface="Lato" panose="020F050202020403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338DE547-819D-46BF-81E1-12B49D653956}" type="slidenum">
              <a:rPr lang="en-IN" smtClean="0"/>
              <a:t>12</a:t>
            </a:fld>
            <a:endParaRPr lang="en-IN"/>
          </a:p>
        </p:txBody>
      </p:sp>
    </p:spTree>
    <p:extLst>
      <p:ext uri="{BB962C8B-B14F-4D97-AF65-F5344CB8AC3E}">
        <p14:creationId xmlns:p14="http://schemas.microsoft.com/office/powerpoint/2010/main" val="107312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BDC5B-5414-CAE5-D2AD-3EF875E47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393B5-D693-7025-40EB-E0B574A35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EFFF7-ABCA-6331-1F66-92056B8712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highlight>
                  <a:srgbClr val="FFFFFF"/>
                </a:highlight>
                <a:latin typeface="Google Sans"/>
              </a:rPr>
              <a:t>Being bullied </a:t>
            </a:r>
            <a:r>
              <a:rPr lang="en-US" dirty="0">
                <a:latin typeface="Google Sans"/>
              </a:rPr>
              <a:t>makes young people incredibly insecure</a:t>
            </a:r>
            <a:r>
              <a:rPr lang="en-US" b="0" i="0" dirty="0">
                <a:solidFill>
                  <a:srgbClr val="202124"/>
                </a:solidFill>
                <a:effectLst/>
                <a:highlight>
                  <a:srgbClr val="FFFFFF"/>
                </a:highlight>
                <a:latin typeface="Google Sans"/>
              </a:rPr>
              <a:t>: When you're being bullied, you can feel constantly insecure and on guard. Even if you're not actively being bullied, you're aware it could start anytime. It has a big mental and emotional impact—you feel unaccepted, isolated, angry, and withdrawn.</a:t>
            </a:r>
          </a:p>
          <a:p>
            <a:pPr algn="l"/>
            <a:r>
              <a:rPr lang="en-US" b="1" i="0" dirty="0">
                <a:solidFill>
                  <a:srgbClr val="202124"/>
                </a:solidFill>
                <a:effectLst/>
                <a:highlight>
                  <a:srgbClr val="FFFFFF"/>
                </a:highlight>
                <a:latin typeface="Google Sans"/>
              </a:rPr>
              <a:t>No single indicator will tell you that your child is definitely being bullied, but there are some signs to look out for, including:</a:t>
            </a:r>
            <a:endParaRPr lang="en-US" b="0" i="0" dirty="0">
              <a:solidFill>
                <a:srgbClr val="202124"/>
              </a:solidFill>
              <a:effectLst/>
              <a:highlight>
                <a:srgbClr val="FFFFFF"/>
              </a:highlight>
              <a:latin typeface="Google Sans"/>
            </a:endParaRPr>
          </a:p>
          <a:p>
            <a:pPr algn="l">
              <a:buFont typeface="Arial" panose="020B0604020202020204" pitchFamily="34" charset="0"/>
              <a:buChar char="•"/>
            </a:pPr>
            <a:r>
              <a:rPr lang="en-US" b="0" i="0" dirty="0">
                <a:solidFill>
                  <a:srgbClr val="202124"/>
                </a:solidFill>
                <a:effectLst/>
                <a:highlight>
                  <a:srgbClr val="FFFFFF"/>
                </a:highlight>
                <a:latin typeface="Google Sans"/>
              </a:rPr>
              <a:t>Belongings getting lost or damaged.</a:t>
            </a:r>
          </a:p>
          <a:p>
            <a:pPr algn="l">
              <a:buFont typeface="Arial" panose="020B0604020202020204" pitchFamily="34" charset="0"/>
              <a:buChar char="•"/>
            </a:pPr>
            <a:r>
              <a:rPr lang="en-US" b="0" i="0" dirty="0">
                <a:solidFill>
                  <a:srgbClr val="202124"/>
                </a:solidFill>
                <a:effectLst/>
                <a:highlight>
                  <a:srgbClr val="FFFFFF"/>
                </a:highlight>
                <a:latin typeface="Google Sans"/>
              </a:rPr>
              <a:t>Coming home with physical injuries, like unexplained bruises.</a:t>
            </a:r>
          </a:p>
          <a:p>
            <a:pPr algn="l">
              <a:buFont typeface="Arial" panose="020B0604020202020204" pitchFamily="34" charset="0"/>
              <a:buChar char="•"/>
            </a:pPr>
            <a:r>
              <a:rPr lang="en-US" b="0" i="0" dirty="0">
                <a:solidFill>
                  <a:srgbClr val="202124"/>
                </a:solidFill>
                <a:effectLst/>
                <a:highlight>
                  <a:srgbClr val="FFFFFF"/>
                </a:highlight>
                <a:latin typeface="Google Sans"/>
              </a:rPr>
              <a:t>Torn clothes.</a:t>
            </a:r>
          </a:p>
          <a:p>
            <a:pPr algn="l">
              <a:buFont typeface="Arial" panose="020B0604020202020204" pitchFamily="34" charset="0"/>
              <a:buChar char="•"/>
            </a:pPr>
            <a:r>
              <a:rPr lang="en-US" b="0" i="0" dirty="0">
                <a:solidFill>
                  <a:srgbClr val="202124"/>
                </a:solidFill>
                <a:effectLst/>
                <a:highlight>
                  <a:srgbClr val="FFFFFF"/>
                </a:highlight>
                <a:latin typeface="Google Sans"/>
              </a:rPr>
              <a:t>Being afraid to go to school.</a:t>
            </a:r>
          </a:p>
          <a:p>
            <a:pPr algn="l">
              <a:buFont typeface="Arial" panose="020B0604020202020204" pitchFamily="34" charset="0"/>
              <a:buChar char="•"/>
            </a:pPr>
            <a:r>
              <a:rPr lang="en-US" b="0" i="0" dirty="0">
                <a:solidFill>
                  <a:srgbClr val="202124"/>
                </a:solidFill>
                <a:effectLst/>
                <a:highlight>
                  <a:srgbClr val="FFFFFF"/>
                </a:highlight>
                <a:latin typeface="Google Sans"/>
              </a:rPr>
              <a:t>Being mysteriously 'ill' each morning.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02124"/>
              </a:solidFill>
              <a:effectLst/>
              <a:highlight>
                <a:srgbClr val="FFFFFF"/>
              </a:highlight>
              <a:latin typeface="Arial" panose="020B0604020202020204" pitchFamily="34" charset="0"/>
            </a:endParaRPr>
          </a:p>
          <a:p>
            <a:endParaRPr lang="en-IN" dirty="0"/>
          </a:p>
        </p:txBody>
      </p:sp>
      <p:sp>
        <p:nvSpPr>
          <p:cNvPr id="4" name="Slide Number Placeholder 3">
            <a:extLst>
              <a:ext uri="{FF2B5EF4-FFF2-40B4-BE49-F238E27FC236}">
                <a16:creationId xmlns:a16="http://schemas.microsoft.com/office/drawing/2014/main" id="{DD55D9EC-C662-5B1E-4929-1200F3A49C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85569-F6E0-40C7-8C23-2B0D75A84E88}"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0177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Assess if the child is at risk of harm. If so, ensure protection.</a:t>
            </a:r>
          </a:p>
          <a:p>
            <a:r>
              <a:rPr lang="en-IN" sz="1200" dirty="0"/>
              <a:t>Encourage the child to talk about what happened &amp; listen attentively. Reassure that together the problem can be resolved.</a:t>
            </a:r>
          </a:p>
          <a:p>
            <a:r>
              <a:rPr lang="en-IN" sz="1200" dirty="0"/>
              <a:t>Keep in mind, that ‘Bullying behaviour’ has to be addressed. Blaming or accusing the victim/bully will not help resolve the problem.</a:t>
            </a:r>
          </a:p>
          <a:p>
            <a:r>
              <a:rPr lang="en-IN" sz="1200" dirty="0"/>
              <a:t>Be clear on your response to bullying incident according to school’s antibullying policy.</a:t>
            </a:r>
          </a:p>
          <a:p>
            <a:r>
              <a:rPr lang="en-IN" sz="1200" dirty="0"/>
              <a:t>Make sure you take every report of bullying very seriously </a:t>
            </a:r>
          </a:p>
          <a:p>
            <a:r>
              <a:rPr lang="en-IN" sz="1200" dirty="0"/>
              <a:t>Keep a record of what has taken place &amp; type of action taken.</a:t>
            </a:r>
          </a:p>
          <a:p>
            <a:r>
              <a:rPr lang="en-IN" sz="1200" dirty="0"/>
              <a:t>Make sure the students have clear information about how to report bullying and the availability of a Support System. </a:t>
            </a:r>
          </a:p>
          <a:p>
            <a:r>
              <a:rPr lang="en-IN" sz="1200" dirty="0"/>
              <a:t>Do not stop until the incident is resolved &amp; then keep going. </a:t>
            </a:r>
          </a:p>
          <a:p>
            <a:r>
              <a:rPr lang="en-IN" sz="1200" dirty="0"/>
              <a:t>Don’t stop communicating with students &amp; parents about the actions taken. Keep a track of </a:t>
            </a:r>
            <a:r>
              <a:rPr lang="en-IN" sz="1200" dirty="0" err="1"/>
              <a:t>behavioral</a:t>
            </a:r>
            <a:r>
              <a:rPr lang="en-IN" sz="1200" dirty="0"/>
              <a:t> change in students involved. </a:t>
            </a:r>
          </a:p>
          <a:p>
            <a:r>
              <a:rPr lang="en-IN" sz="1200" dirty="0"/>
              <a:t>Work with Parents as a Team.</a:t>
            </a:r>
          </a:p>
          <a:p>
            <a:endParaRPr lang="en-IN" sz="1200" dirty="0"/>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34</a:t>
            </a:fld>
            <a:endParaRPr lang="en-IN"/>
          </a:p>
        </p:txBody>
      </p:sp>
    </p:spTree>
    <p:extLst>
      <p:ext uri="{BB962C8B-B14F-4D97-AF65-F5344CB8AC3E}">
        <p14:creationId xmlns:p14="http://schemas.microsoft.com/office/powerpoint/2010/main" val="1843733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Make a clear conduct code about disciplinary actions for bullying . </a:t>
            </a:r>
          </a:p>
          <a:p>
            <a:r>
              <a:rPr lang="en-IN" sz="1200" dirty="0"/>
              <a:t>Create “Anti bullying squad” or “Bullying Prevention Squad” consisting of Students, Teachers and Parents as well as school authorities.</a:t>
            </a:r>
          </a:p>
          <a:p>
            <a:r>
              <a:rPr lang="en-IN" sz="1200" dirty="0"/>
              <a:t>Arrange BULLYING Awareness programs with clear information about School Anti Bullying Policy and contact details of Anti Bullying Squad Periodically &amp; frequently.</a:t>
            </a:r>
          </a:p>
          <a:p>
            <a:r>
              <a:rPr lang="en-IN" sz="1200" dirty="0"/>
              <a:t>Facilitate reporting with convenient visiting hours for parents who want to report AND simple, quick reporting policies for students.  </a:t>
            </a:r>
          </a:p>
          <a:p>
            <a:r>
              <a:rPr lang="en-IN" sz="1200" dirty="0"/>
              <a:t>Protect and Support victims of Bullying as well as those who report.</a:t>
            </a:r>
          </a:p>
          <a:p>
            <a:r>
              <a:rPr lang="en-IN" sz="1200" dirty="0"/>
              <a:t>Provision of </a:t>
            </a:r>
            <a:r>
              <a:rPr lang="en-IN" sz="1200" dirty="0" err="1"/>
              <a:t>behavioral</a:t>
            </a:r>
            <a:r>
              <a:rPr lang="en-IN" sz="1200" dirty="0"/>
              <a:t> </a:t>
            </a:r>
            <a:r>
              <a:rPr lang="en-IN" sz="1200" dirty="0" err="1"/>
              <a:t>counseling</a:t>
            </a:r>
            <a:r>
              <a:rPr lang="en-IN" sz="1200" dirty="0"/>
              <a:t> for the students involved ( the bully as well as victim both). </a:t>
            </a:r>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35</a:t>
            </a:fld>
            <a:endParaRPr lang="en-IN"/>
          </a:p>
        </p:txBody>
      </p:sp>
    </p:spTree>
    <p:extLst>
      <p:ext uri="{BB962C8B-B14F-4D97-AF65-F5344CB8AC3E}">
        <p14:creationId xmlns:p14="http://schemas.microsoft.com/office/powerpoint/2010/main" val="2110593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DE547-819D-46BF-81E1-12B49D653956}" type="slidenum">
              <a:rPr lang="en-IN" smtClean="0"/>
              <a:t>46</a:t>
            </a:fld>
            <a:endParaRPr lang="en-IN"/>
          </a:p>
        </p:txBody>
      </p:sp>
    </p:spTree>
    <p:extLst>
      <p:ext uri="{BB962C8B-B14F-4D97-AF65-F5344CB8AC3E}">
        <p14:creationId xmlns:p14="http://schemas.microsoft.com/office/powerpoint/2010/main" val="1776588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Assess if the child is at risk of harm. If so, ensure protection.</a:t>
            </a:r>
          </a:p>
          <a:p>
            <a:r>
              <a:rPr lang="en-IN" sz="1200" dirty="0"/>
              <a:t>Encourage the child to talk about what happened &amp; listen attentively. Reassure that together the problem can be resolved.</a:t>
            </a:r>
          </a:p>
          <a:p>
            <a:r>
              <a:rPr lang="en-IN" sz="1200" dirty="0"/>
              <a:t>Keep in mind, that ‘Bullying behaviour’ has to be addressed. Blaming or accusing the victim/bully will not help resolve the problem.</a:t>
            </a:r>
          </a:p>
          <a:p>
            <a:r>
              <a:rPr lang="en-IN" sz="1200" dirty="0"/>
              <a:t>Be clear on your response to bullying incident according to school’s antibullying policy.</a:t>
            </a:r>
          </a:p>
          <a:p>
            <a:r>
              <a:rPr lang="en-IN" sz="1200" dirty="0"/>
              <a:t>Make sure you take every report of bullying very seriously </a:t>
            </a: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DE547-819D-46BF-81E1-12B49D653956}"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6186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Keep a record of what has taken place &amp; type of action taken.</a:t>
            </a:r>
          </a:p>
          <a:p>
            <a:r>
              <a:rPr lang="en-IN" sz="1200" dirty="0"/>
              <a:t>Make sure the students have clear information about how to report bullying and the availability of a Support System. </a:t>
            </a:r>
          </a:p>
          <a:p>
            <a:r>
              <a:rPr lang="en-IN" sz="1200" dirty="0"/>
              <a:t>Do not stop until the incident is resolved &amp; then keep going. </a:t>
            </a:r>
          </a:p>
          <a:p>
            <a:r>
              <a:rPr lang="en-IN" sz="1200" dirty="0"/>
              <a:t>Don’t stop communicating with students &amp; parents about the actions taken. Keep a track of </a:t>
            </a:r>
            <a:r>
              <a:rPr lang="en-IN" sz="1200" dirty="0" err="1"/>
              <a:t>behavioral</a:t>
            </a:r>
            <a:r>
              <a:rPr lang="en-IN" sz="1200" dirty="0"/>
              <a:t> change in students involved. </a:t>
            </a:r>
          </a:p>
          <a:p>
            <a:r>
              <a:rPr lang="en-IN" sz="1200" dirty="0"/>
              <a:t>Work with Parents as a Team.</a:t>
            </a:r>
          </a:p>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DE547-819D-46BF-81E1-12B49D653956}"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19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Emotional State, which varies in intensity from mild annoyance to intense fury &amp; rage- typically accompanied by physical, psychological &amp; biological changes.</a:t>
            </a:r>
          </a:p>
          <a:p>
            <a:endParaRPr lang="en-US" dirty="0"/>
          </a:p>
          <a:p>
            <a:r>
              <a:rPr lang="en-US" dirty="0"/>
              <a:t>State Anger : Temporary emotional response </a:t>
            </a:r>
          </a:p>
          <a:p>
            <a:r>
              <a:rPr lang="en-US" dirty="0"/>
              <a:t>Trait : Tendency to React angrily to perceived situation (Physical response)   </a:t>
            </a:r>
          </a:p>
          <a:p>
            <a:endParaRPr lang="en-US" dirty="0"/>
          </a:p>
        </p:txBody>
      </p:sp>
      <p:sp>
        <p:nvSpPr>
          <p:cNvPr id="4" name="Slide Number Placeholder 3"/>
          <p:cNvSpPr>
            <a:spLocks noGrp="1"/>
          </p:cNvSpPr>
          <p:nvPr>
            <p:ph type="sldNum" sz="quarter" idx="5"/>
          </p:nvPr>
        </p:nvSpPr>
        <p:spPr/>
        <p:txBody>
          <a:bodyPr/>
          <a:lstStyle/>
          <a:p>
            <a:fld id="{338DE547-819D-46BF-81E1-12B49D653956}" type="slidenum">
              <a:rPr lang="en-IN" smtClean="0"/>
              <a:t>13</a:t>
            </a:fld>
            <a:endParaRPr lang="en-IN"/>
          </a:p>
        </p:txBody>
      </p:sp>
    </p:spTree>
    <p:extLst>
      <p:ext uri="{BB962C8B-B14F-4D97-AF65-F5344CB8AC3E}">
        <p14:creationId xmlns:p14="http://schemas.microsoft.com/office/powerpoint/2010/main" val="204926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20426-6994-74CD-6374-FF828E334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B6FC0-0583-6645-F74C-5F24D74BC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A4F75-0792-4A19-58A0-5DF19882D2C7}"/>
              </a:ext>
            </a:extLst>
          </p:cNvPr>
          <p:cNvSpPr>
            <a:spLocks noGrp="1"/>
          </p:cNvSpPr>
          <p:nvPr>
            <p:ph type="body" idx="1"/>
          </p:nvPr>
        </p:nvSpPr>
        <p:spPr/>
        <p:txBody>
          <a:bodyPr/>
          <a:lstStyle/>
          <a:p>
            <a:r>
              <a:rPr lang="en-US" dirty="0">
                <a:solidFill>
                  <a:schemeClr val="tx1">
                    <a:lumMod val="50000"/>
                    <a:lumOff val="50000"/>
                  </a:schemeClr>
                </a:solidFill>
              </a:rPr>
              <a:t>Aggression implies destructive or punitive(intended to hurt) </a:t>
            </a:r>
            <a:r>
              <a:rPr lang="en-US" b="1" dirty="0"/>
              <a:t>Behavior </a:t>
            </a:r>
            <a:r>
              <a:rPr lang="en-US" dirty="0">
                <a:solidFill>
                  <a:schemeClr val="tx1">
                    <a:lumMod val="50000"/>
                    <a:lumOff val="50000"/>
                  </a:schemeClr>
                </a:solidFill>
              </a:rPr>
              <a:t>directed outwards towards others/inwards towards self.</a:t>
            </a:r>
          </a:p>
          <a:p>
            <a:r>
              <a:rPr lang="en-US" dirty="0">
                <a:solidFill>
                  <a:schemeClr val="tx1">
                    <a:lumMod val="50000"/>
                    <a:lumOff val="50000"/>
                  </a:schemeClr>
                </a:solidFill>
              </a:rPr>
              <a:t>It can be an </a:t>
            </a:r>
            <a:r>
              <a:rPr lang="en-US" b="1" dirty="0"/>
              <a:t>expression </a:t>
            </a:r>
            <a:r>
              <a:rPr lang="en-US" dirty="0">
                <a:solidFill>
                  <a:schemeClr val="tx1">
                    <a:lumMod val="50000"/>
                    <a:lumOff val="50000"/>
                  </a:schemeClr>
                </a:solidFill>
              </a:rPr>
              <a:t>of Anger</a:t>
            </a:r>
            <a:r>
              <a:rPr lang="en-US" dirty="0">
                <a:solidFill>
                  <a:srgbClr val="FF0000"/>
                </a:solidFill>
              </a:rPr>
              <a:t>.</a:t>
            </a:r>
          </a:p>
          <a:p>
            <a:r>
              <a:rPr lang="en-US" b="1" dirty="0"/>
              <a:t>Proactive aggression:</a:t>
            </a:r>
            <a:r>
              <a:rPr lang="en-US" dirty="0">
                <a:solidFill>
                  <a:srgbClr val="FF0000"/>
                </a:solidFill>
              </a:rPr>
              <a:t> </a:t>
            </a:r>
            <a:r>
              <a:rPr lang="en-US" dirty="0">
                <a:solidFill>
                  <a:schemeClr val="tx1">
                    <a:lumMod val="50000"/>
                    <a:lumOff val="50000"/>
                  </a:schemeClr>
                </a:solidFill>
              </a:rPr>
              <a:t>A positive force used to achieve something, e.g. Sports, Academics.</a:t>
            </a:r>
          </a:p>
          <a:p>
            <a:r>
              <a:rPr lang="en-US" dirty="0">
                <a:solidFill>
                  <a:schemeClr val="tx1">
                    <a:lumMod val="50000"/>
                    <a:lumOff val="50000"/>
                  </a:schemeClr>
                </a:solidFill>
              </a:rPr>
              <a:t>If negatively used, can lead to VIOLENCE.</a:t>
            </a:r>
          </a:p>
          <a:p>
            <a:r>
              <a:rPr lang="en-US" dirty="0">
                <a:solidFill>
                  <a:srgbClr val="FF0000"/>
                </a:solidFill>
              </a:rPr>
              <a:t>ANGER + AGGRESSION (-VE) = VIOLENCE</a:t>
            </a:r>
          </a:p>
          <a:p>
            <a:endParaRPr lang="en-US" dirty="0"/>
          </a:p>
        </p:txBody>
      </p:sp>
      <p:sp>
        <p:nvSpPr>
          <p:cNvPr id="4" name="Slide Number Placeholder 3">
            <a:extLst>
              <a:ext uri="{FF2B5EF4-FFF2-40B4-BE49-F238E27FC236}">
                <a16:creationId xmlns:a16="http://schemas.microsoft.com/office/drawing/2014/main" id="{5996AE0C-EE0A-9E35-F5DE-5DDB292B9C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DE547-819D-46BF-81E1-12B49D653956}"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561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1200" i="0" dirty="0">
                <a:solidFill>
                  <a:srgbClr val="000000"/>
                </a:solidFill>
                <a:effectLst/>
                <a:highlight>
                  <a:srgbClr val="FFFFFF"/>
                </a:highlight>
                <a:latin typeface="Nunito" pitchFamily="2" charset="0"/>
              </a:rPr>
              <a:t>Childhood Traumatic experiences : broken family, domestic abuse, hunger, poverty, humanitarian emergencies, epidemics, </a:t>
            </a:r>
          </a:p>
          <a:p>
            <a:pPr algn="l">
              <a:buFont typeface="Arial" panose="020B0604020202020204" pitchFamily="34" charset="0"/>
              <a:buChar char="•"/>
            </a:pPr>
            <a:r>
              <a:rPr lang="en-IN" sz="1200" i="0" dirty="0">
                <a:solidFill>
                  <a:srgbClr val="000000"/>
                </a:solidFill>
                <a:effectLst/>
                <a:highlight>
                  <a:srgbClr val="FFFFFF"/>
                </a:highlight>
                <a:latin typeface="Nunito" pitchFamily="2" charset="0"/>
              </a:rPr>
              <a:t>Long standing exposure to Multiple stressors </a:t>
            </a:r>
          </a:p>
          <a:p>
            <a:pPr algn="l">
              <a:buFont typeface="Arial" panose="020B0604020202020204" pitchFamily="34" charset="0"/>
              <a:buChar char="•"/>
            </a:pPr>
            <a:r>
              <a:rPr lang="en-IN" sz="1200" dirty="0">
                <a:solidFill>
                  <a:srgbClr val="000000"/>
                </a:solidFill>
                <a:highlight>
                  <a:srgbClr val="FFFFFF"/>
                </a:highlight>
                <a:latin typeface="Nunito" pitchFamily="2" charset="0"/>
              </a:rPr>
              <a:t>Academic pressure &amp; Unrealistic expectations</a:t>
            </a:r>
            <a:r>
              <a:rPr lang="en-IN" sz="1200" i="0" dirty="0">
                <a:solidFill>
                  <a:srgbClr val="000000"/>
                </a:solidFill>
                <a:effectLst/>
                <a:highlight>
                  <a:srgbClr val="FFFFFF"/>
                </a:highlight>
                <a:latin typeface="Nunito" pitchFamily="2" charset="0"/>
              </a:rPr>
              <a:t> </a:t>
            </a:r>
          </a:p>
          <a:p>
            <a:pPr algn="l">
              <a:buFont typeface="Arial" panose="020B0604020202020204" pitchFamily="34" charset="0"/>
              <a:buChar char="•"/>
            </a:pPr>
            <a:r>
              <a:rPr lang="en-IN" sz="1200" dirty="0">
                <a:solidFill>
                  <a:srgbClr val="000000"/>
                </a:solidFill>
                <a:highlight>
                  <a:srgbClr val="FFFFFF"/>
                </a:highlight>
                <a:latin typeface="Nunito" pitchFamily="2" charset="0"/>
              </a:rPr>
              <a:t>Familial and Relationship issues </a:t>
            </a:r>
          </a:p>
          <a:p>
            <a:pPr algn="l">
              <a:buFont typeface="Arial" panose="020B0604020202020204" pitchFamily="34" charset="0"/>
              <a:buChar char="•"/>
            </a:pPr>
            <a:r>
              <a:rPr lang="en-IN" sz="1200" dirty="0">
                <a:solidFill>
                  <a:srgbClr val="000000"/>
                </a:solidFill>
                <a:highlight>
                  <a:srgbClr val="FFFFFF"/>
                </a:highlight>
                <a:latin typeface="Nunito" pitchFamily="2" charset="0"/>
              </a:rPr>
              <a:t>Identity &amp; Self esteem struggle</a:t>
            </a:r>
          </a:p>
          <a:p>
            <a:pPr algn="l">
              <a:buFont typeface="Arial" panose="020B0604020202020204" pitchFamily="34" charset="0"/>
              <a:buChar char="•"/>
            </a:pPr>
            <a:r>
              <a:rPr lang="en-IN" sz="1200" i="0" dirty="0">
                <a:solidFill>
                  <a:srgbClr val="000000"/>
                </a:solidFill>
                <a:effectLst/>
                <a:highlight>
                  <a:srgbClr val="FFFFFF"/>
                </a:highlight>
                <a:latin typeface="Nunito" pitchFamily="2" charset="0"/>
              </a:rPr>
              <a:t>Negative School environment , ( rigid discipline, insensitive teachers, etc. )Peer pressure</a:t>
            </a:r>
          </a:p>
          <a:p>
            <a:pPr algn="l">
              <a:buFont typeface="Arial" panose="020B0604020202020204" pitchFamily="34" charset="0"/>
              <a:buChar char="•"/>
            </a:pPr>
            <a:r>
              <a:rPr lang="en-IN" sz="1200" i="0" dirty="0">
                <a:solidFill>
                  <a:srgbClr val="000000"/>
                </a:solidFill>
                <a:effectLst/>
                <a:highlight>
                  <a:srgbClr val="FFFFFF"/>
                </a:highlight>
                <a:latin typeface="Nunito" pitchFamily="2" charset="0"/>
              </a:rPr>
              <a:t>Bullying ,Social Exclusion</a:t>
            </a:r>
          </a:p>
          <a:p>
            <a:pPr algn="l">
              <a:buFont typeface="Arial" panose="020B0604020202020204" pitchFamily="34" charset="0"/>
              <a:buChar char="•"/>
            </a:pPr>
            <a:r>
              <a:rPr lang="en-IN" sz="1200" i="0" dirty="0">
                <a:solidFill>
                  <a:srgbClr val="000000"/>
                </a:solidFill>
                <a:effectLst/>
                <a:highlight>
                  <a:srgbClr val="FFFFFF"/>
                </a:highlight>
                <a:latin typeface="Nunito" pitchFamily="2" charset="0"/>
              </a:rPr>
              <a:t>Technology &amp; Social Media</a:t>
            </a:r>
          </a:p>
          <a:p>
            <a:pPr algn="l">
              <a:buFont typeface="Arial" panose="020B0604020202020204" pitchFamily="34" charset="0"/>
              <a:buChar char="•"/>
            </a:pPr>
            <a:r>
              <a:rPr lang="en-IN" sz="1200" i="0" dirty="0">
                <a:solidFill>
                  <a:srgbClr val="000000"/>
                </a:solidFill>
                <a:effectLst/>
                <a:highlight>
                  <a:srgbClr val="FFFFFF"/>
                </a:highlight>
                <a:latin typeface="Nunito" pitchFamily="2" charset="0"/>
              </a:rPr>
              <a:t>Substance Abuse disorder: </a:t>
            </a:r>
          </a:p>
          <a:p>
            <a:pPr algn="l">
              <a:buFont typeface="Arial" panose="020B0604020202020204" pitchFamily="34" charset="0"/>
              <a:buChar char="•"/>
            </a:pPr>
            <a:r>
              <a:rPr lang="en-IN" sz="1200" i="0" dirty="0">
                <a:solidFill>
                  <a:srgbClr val="000000"/>
                </a:solidFill>
                <a:effectLst/>
                <a:highlight>
                  <a:srgbClr val="FFFFFF"/>
                </a:highlight>
                <a:latin typeface="Nunito" pitchFamily="2" charset="0"/>
              </a:rPr>
              <a:t>Traumatic experiences at home / In school : </a:t>
            </a:r>
          </a:p>
          <a:p>
            <a:pPr algn="l">
              <a:buFont typeface="Arial" panose="020B0604020202020204" pitchFamily="34" charset="0"/>
              <a:buChar char="•"/>
            </a:pPr>
            <a:r>
              <a:rPr lang="en-IN" sz="1200" i="0" dirty="0">
                <a:solidFill>
                  <a:srgbClr val="000000"/>
                </a:solidFill>
                <a:effectLst/>
                <a:highlight>
                  <a:srgbClr val="FFFFFF"/>
                </a:highlight>
                <a:latin typeface="Nunito" pitchFamily="2" charset="0"/>
              </a:rPr>
              <a:t>Underlying mental Health disorder:</a:t>
            </a:r>
          </a:p>
          <a:p>
            <a:endParaRPr lang="en-US" dirty="0"/>
          </a:p>
        </p:txBody>
      </p:sp>
      <p:sp>
        <p:nvSpPr>
          <p:cNvPr id="4" name="Slide Number Placeholder 3"/>
          <p:cNvSpPr>
            <a:spLocks noGrp="1"/>
          </p:cNvSpPr>
          <p:nvPr>
            <p:ph type="sldNum" sz="quarter" idx="5"/>
          </p:nvPr>
        </p:nvSpPr>
        <p:spPr/>
        <p:txBody>
          <a:bodyPr/>
          <a:lstStyle/>
          <a:p>
            <a:fld id="{338DE547-819D-46BF-81E1-12B49D653956}" type="slidenum">
              <a:rPr lang="en-IN" smtClean="0"/>
              <a:t>16</a:t>
            </a:fld>
            <a:endParaRPr lang="en-IN"/>
          </a:p>
        </p:txBody>
      </p:sp>
    </p:spTree>
    <p:extLst>
      <p:ext uri="{BB962C8B-B14F-4D97-AF65-F5344CB8AC3E}">
        <p14:creationId xmlns:p14="http://schemas.microsoft.com/office/powerpoint/2010/main" val="241199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Boys mostly exhibit overt anger while girls have a tendency to internalize the feelings.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Boys: </a:t>
            </a:r>
            <a:r>
              <a:rPr lang="en-US" sz="1200" b="1" i="1" dirty="0"/>
              <a:t>Externalizing behavior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Girls : Internalize their Feelings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p>
          <a:p>
            <a:endParaRPr lang="en-US" dirty="0"/>
          </a:p>
          <a:p>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17</a:t>
            </a:fld>
            <a:endParaRPr lang="en-IN"/>
          </a:p>
        </p:txBody>
      </p:sp>
    </p:spTree>
    <p:extLst>
      <p:ext uri="{BB962C8B-B14F-4D97-AF65-F5344CB8AC3E}">
        <p14:creationId xmlns:p14="http://schemas.microsoft.com/office/powerpoint/2010/main" val="267612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dirty="0"/>
              <a:t>Verbal aggression</a:t>
            </a:r>
            <a:r>
              <a:rPr lang="en-IN" sz="1200" dirty="0"/>
              <a:t>: Defiance, Continuous Arguing, Verbalizing Threats, Name calling, Swearing, Bossing, Sarcasm, Teasing, Bullying, Screaming the slogans in group,</a:t>
            </a:r>
            <a:r>
              <a:rPr lang="en-US" sz="1200" b="0" i="0" dirty="0">
                <a:solidFill>
                  <a:srgbClr val="474747"/>
                </a:solidFill>
                <a:effectLst/>
                <a:highlight>
                  <a:srgbClr val="FFFFFF"/>
                </a:highlight>
                <a:latin typeface="Google Sans"/>
              </a:rPr>
              <a:t>.</a:t>
            </a:r>
          </a:p>
          <a:p>
            <a:endParaRPr lang="en-US" sz="1200" b="0" i="0" dirty="0">
              <a:solidFill>
                <a:srgbClr val="474747"/>
              </a:solidFill>
              <a:effectLst/>
              <a:highlight>
                <a:srgbClr val="FFFFFF"/>
              </a:highlight>
              <a:latin typeface="Google Sans"/>
            </a:endParaRPr>
          </a:p>
          <a:p>
            <a:r>
              <a:rPr lang="en-US" sz="1200" b="1" i="0" dirty="0">
                <a:solidFill>
                  <a:srgbClr val="474747"/>
                </a:solidFill>
                <a:effectLst/>
                <a:highlight>
                  <a:srgbClr val="FFFFFF"/>
                </a:highlight>
                <a:latin typeface="Google Sans"/>
              </a:rPr>
              <a:t>Physical aggression </a:t>
            </a:r>
            <a:r>
              <a:rPr lang="en-US" sz="1200" b="0" i="0" dirty="0">
                <a:solidFill>
                  <a:srgbClr val="474747"/>
                </a:solidFill>
                <a:effectLst/>
                <a:highlight>
                  <a:srgbClr val="FFFFFF"/>
                </a:highlight>
                <a:latin typeface="Google Sans"/>
              </a:rPr>
              <a:t>: Kicking, Hitting, Fighting, Spitting, Throwing materials with intent to do harm (either to a person or to objects e.g. a window)/ damaging school property, Snatching the things </a:t>
            </a:r>
            <a:r>
              <a:rPr lang="en-US" sz="1200" b="0" i="0" dirty="0" err="1">
                <a:solidFill>
                  <a:srgbClr val="474747"/>
                </a:solidFill>
                <a:effectLst/>
                <a:highlight>
                  <a:srgbClr val="FFFFFF"/>
                </a:highlight>
                <a:latin typeface="Google Sans"/>
              </a:rPr>
              <a:t>etc</a:t>
            </a:r>
            <a:endParaRPr lang="en-US" sz="1200" b="0" i="0" dirty="0">
              <a:solidFill>
                <a:srgbClr val="474747"/>
              </a:solidFill>
              <a:effectLst/>
              <a:highlight>
                <a:srgbClr val="FFFFFF"/>
              </a:highlight>
              <a:latin typeface="Google Sans"/>
            </a:endParaRPr>
          </a:p>
          <a:p>
            <a:pPr marL="0" indent="0">
              <a:buNone/>
            </a:pPr>
            <a:r>
              <a:rPr lang="en-US" sz="1200" b="0" i="0" dirty="0">
                <a:solidFill>
                  <a:srgbClr val="474747"/>
                </a:solidFill>
                <a:effectLst/>
                <a:highlight>
                  <a:srgbClr val="FFFFFF"/>
                </a:highlight>
                <a:latin typeface="Google Sans"/>
              </a:rPr>
              <a:t> </a:t>
            </a:r>
          </a:p>
          <a:p>
            <a:r>
              <a:rPr lang="en-US" sz="1200" b="1" dirty="0">
                <a:solidFill>
                  <a:srgbClr val="474747"/>
                </a:solidFill>
                <a:highlight>
                  <a:srgbClr val="FFFFFF"/>
                </a:highlight>
                <a:latin typeface="Google Sans"/>
              </a:rPr>
              <a:t>Aggression directed towards self </a:t>
            </a:r>
            <a:r>
              <a:rPr lang="en-US" sz="1200" dirty="0">
                <a:solidFill>
                  <a:srgbClr val="474747"/>
                </a:solidFill>
                <a:highlight>
                  <a:srgbClr val="FFFFFF"/>
                </a:highlight>
                <a:latin typeface="Google Sans"/>
              </a:rPr>
              <a:t>:  Self Harming</a:t>
            </a:r>
            <a:r>
              <a:rPr lang="en-US" sz="1200" b="0" i="0" dirty="0">
                <a:solidFill>
                  <a:srgbClr val="474747"/>
                </a:solidFill>
                <a:effectLst/>
                <a:highlight>
                  <a:srgbClr val="FFFFFF"/>
                </a:highlight>
                <a:latin typeface="Google Sans"/>
              </a:rPr>
              <a:t> behavior, Non Suicidal Self Injuries, Skipping Class despite being in the school.  </a:t>
            </a:r>
            <a:endParaRPr lang="en-IN" sz="1200" dirty="0"/>
          </a:p>
          <a:p>
            <a:endParaRPr lang="en-US" dirty="0"/>
          </a:p>
        </p:txBody>
      </p:sp>
      <p:sp>
        <p:nvSpPr>
          <p:cNvPr id="4" name="Slide Number Placeholder 3"/>
          <p:cNvSpPr>
            <a:spLocks noGrp="1"/>
          </p:cNvSpPr>
          <p:nvPr>
            <p:ph type="sldNum" sz="quarter" idx="5"/>
          </p:nvPr>
        </p:nvSpPr>
        <p:spPr/>
        <p:txBody>
          <a:bodyPr/>
          <a:lstStyle/>
          <a:p>
            <a:fld id="{338DE547-819D-46BF-81E1-12B49D653956}" type="slidenum">
              <a:rPr lang="en-IN" smtClean="0"/>
              <a:t>20</a:t>
            </a:fld>
            <a:endParaRPr lang="en-IN"/>
          </a:p>
        </p:txBody>
      </p:sp>
    </p:spTree>
    <p:extLst>
      <p:ext uri="{BB962C8B-B14F-4D97-AF65-F5344CB8AC3E}">
        <p14:creationId xmlns:p14="http://schemas.microsoft.com/office/powerpoint/2010/main" val="1336498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t>Harsh &amp; Punitive Disciplinary methods OR Inconsistent Punishments </a:t>
            </a:r>
          </a:p>
          <a:p>
            <a:r>
              <a:rPr lang="en-IN" sz="1200" dirty="0"/>
              <a:t>Discrimination / Favouritism amongst the students</a:t>
            </a:r>
          </a:p>
          <a:p>
            <a:r>
              <a:rPr lang="en-IN" sz="1200" dirty="0"/>
              <a:t>Lack of Clear Directions about the study patterns leading to confusion/ frustration amongst the students</a:t>
            </a:r>
          </a:p>
          <a:p>
            <a:r>
              <a:rPr lang="en-IN" sz="1200" dirty="0"/>
              <a:t>Lack of recreational activities / Basic facilities for students  </a:t>
            </a:r>
          </a:p>
          <a:p>
            <a:r>
              <a:rPr lang="en-IN" sz="1200" dirty="0"/>
              <a:t>Ineffective teaching ( aggression towards the particular teacher)/ harsh or humiliating disciplinary methods in the class. </a:t>
            </a:r>
          </a:p>
          <a:p>
            <a:r>
              <a:rPr lang="en-IN" sz="1200" dirty="0"/>
              <a:t>Aggressive/Notorious group of students intending to disturb entire class/school.</a:t>
            </a:r>
          </a:p>
          <a:p>
            <a:endParaRPr lang="en-US" dirty="0"/>
          </a:p>
        </p:txBody>
      </p:sp>
      <p:sp>
        <p:nvSpPr>
          <p:cNvPr id="4" name="Slide Number Placeholder 3"/>
          <p:cNvSpPr>
            <a:spLocks noGrp="1"/>
          </p:cNvSpPr>
          <p:nvPr>
            <p:ph type="sldNum" sz="quarter" idx="5"/>
          </p:nvPr>
        </p:nvSpPr>
        <p:spPr/>
        <p:txBody>
          <a:bodyPr/>
          <a:lstStyle/>
          <a:p>
            <a:fld id="{338DE547-819D-46BF-81E1-12B49D653956}" type="slidenum">
              <a:rPr lang="en-IN" smtClean="0"/>
              <a:t>21</a:t>
            </a:fld>
            <a:endParaRPr lang="en-IN"/>
          </a:p>
        </p:txBody>
      </p:sp>
    </p:spTree>
    <p:extLst>
      <p:ext uri="{BB962C8B-B14F-4D97-AF65-F5344CB8AC3E}">
        <p14:creationId xmlns:p14="http://schemas.microsoft.com/office/powerpoint/2010/main" val="377423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need to learn appropriate ways to express their strong emotions like anger.</a:t>
            </a:r>
          </a:p>
          <a:p>
            <a:endParaRPr lang="en-US" dirty="0"/>
          </a:p>
          <a:p>
            <a:r>
              <a:rPr lang="en-US" dirty="0"/>
              <a:t>Activity: Role play </a:t>
            </a:r>
          </a:p>
          <a:p>
            <a:endParaRPr lang="en-US" dirty="0"/>
          </a:p>
          <a:p>
            <a:r>
              <a:rPr lang="en-US" dirty="0"/>
              <a:t>A Student shares his book with a classmate. When it comes back, it is torn. He is rightfully angry. </a:t>
            </a:r>
          </a:p>
          <a:p>
            <a:endParaRPr lang="en-US" dirty="0"/>
          </a:p>
          <a:p>
            <a:r>
              <a:rPr lang="en-US" dirty="0"/>
              <a:t>How the student should  express his anger using 5 R ? </a:t>
            </a:r>
            <a:endParaRPr lang="en-IN" dirty="0"/>
          </a:p>
        </p:txBody>
      </p:sp>
      <p:sp>
        <p:nvSpPr>
          <p:cNvPr id="4" name="Slide Number Placeholder 3"/>
          <p:cNvSpPr>
            <a:spLocks noGrp="1"/>
          </p:cNvSpPr>
          <p:nvPr>
            <p:ph type="sldNum" sz="quarter" idx="5"/>
          </p:nvPr>
        </p:nvSpPr>
        <p:spPr/>
        <p:txBody>
          <a:bodyPr/>
          <a:lstStyle/>
          <a:p>
            <a:fld id="{338DE547-819D-46BF-81E1-12B49D653956}" type="slidenum">
              <a:rPr lang="en-IN" smtClean="0"/>
              <a:t>22</a:t>
            </a:fld>
            <a:endParaRPr lang="en-IN"/>
          </a:p>
        </p:txBody>
      </p:sp>
    </p:spTree>
    <p:extLst>
      <p:ext uri="{BB962C8B-B14F-4D97-AF65-F5344CB8AC3E}">
        <p14:creationId xmlns:p14="http://schemas.microsoft.com/office/powerpoint/2010/main" val="330477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EAD3-2573-0194-6C7B-2A0A357A4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E8B0B98-474A-1953-FB87-5F4E87925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6B02262-A015-092A-12F5-9D12B450236F}"/>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95B5F864-9F96-07ED-2688-638913101C0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EA1915-768F-9DE5-A055-611382DD175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39233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C53C-4D39-752E-848D-0563787C875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C195D30-8FC5-251E-C87A-230BF3C1E7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2EC0EA-08FD-B076-A841-304523D14F36}"/>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0DBE0BC7-5C9C-3125-84F1-97AF535677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28E09A-5E58-A0BD-B195-8788859CBB5B}"/>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006684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66808-17F9-C790-7B39-A79477BE9C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3C9953F-9FF4-DF19-44F0-8E117D54A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578864-A5E4-159D-0313-0812F2E590D2}"/>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83ED431E-62F8-F786-8F5A-D72995405C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090BE7-1179-8381-19B4-018FAAEFDB32}"/>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578750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4AA8-C24A-BB98-CE4A-1077EBA5F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71A1C86-CF69-056D-8116-4CA665FBD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7" name="Footer Placeholder 4">
            <a:extLst>
              <a:ext uri="{FF2B5EF4-FFF2-40B4-BE49-F238E27FC236}">
                <a16:creationId xmlns:a16="http://schemas.microsoft.com/office/drawing/2014/main" id="{BA307BFC-FEBA-31D4-C976-1804388F3946}"/>
              </a:ext>
            </a:extLst>
          </p:cNvPr>
          <p:cNvSpPr txBox="1">
            <a:spLocks/>
          </p:cNvSpPr>
          <p:nvPr userDrawn="1"/>
        </p:nvSpPr>
        <p:spPr>
          <a:xfrm>
            <a:off x="0" y="6492875"/>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2594935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3FBB-73F2-978E-DA04-8695374020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9E9572E-457A-61E7-32B5-C6A7B1C0F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ooter Placeholder 4">
            <a:extLst>
              <a:ext uri="{FF2B5EF4-FFF2-40B4-BE49-F238E27FC236}">
                <a16:creationId xmlns:a16="http://schemas.microsoft.com/office/drawing/2014/main" id="{C900B0E9-C1EB-5C9C-18AA-CB3B2FADA092}"/>
              </a:ext>
            </a:extLst>
          </p:cNvPr>
          <p:cNvSpPr txBox="1">
            <a:spLocks/>
          </p:cNvSpPr>
          <p:nvPr userDrawn="1"/>
        </p:nvSpPr>
        <p:spPr>
          <a:xfrm>
            <a:off x="13860" y="6479022"/>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3094821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B2B1-6CEA-99D9-A423-B4E5E8FE2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8074DD-2D42-E9B4-1566-CA76E3FDA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1592DE-39D8-984D-9743-4DA535DEC916}"/>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662917CA-FEEA-3B9A-502C-7880B4CB0E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4FD15A-3CF2-AA97-3EAE-4D2794B1182F}"/>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403327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24-07DC-0B8E-52D5-2570A68250F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3963197-39A7-4DD4-416E-AE5F806FD8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4BB122-20CF-0015-6BF5-3390231938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E137162-994E-8541-B258-A6AE7C26A778}"/>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E3384C6B-7464-EB32-1D78-D2FEBD9127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EC53CA-CC7A-133F-8205-BB391592D6F7}"/>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263614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F4DB-4BBC-DED7-22F9-9F446946D0B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6A46E2-BD92-7893-23A6-0641D9D57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9B6B95-E4BC-5DF1-4E78-545846A44A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70A7D5-B29D-63DE-E74B-3E3625DF3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DBDDA-6E42-F0BB-C955-E73EA517D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E716B31-EC8B-C522-8207-9319F49D6055}"/>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8" name="Footer Placeholder 7">
            <a:extLst>
              <a:ext uri="{FF2B5EF4-FFF2-40B4-BE49-F238E27FC236}">
                <a16:creationId xmlns:a16="http://schemas.microsoft.com/office/drawing/2014/main" id="{5523433E-BC9A-A8D9-F5BF-265DD6E7E83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A612482-E625-8F72-EC0A-FF4557396E0C}"/>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616668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37BF-0E61-E838-DDFF-784973CC3AF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4D0FC32-EBDB-65F9-A3CA-40F162FF9EC4}"/>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4" name="Footer Placeholder 3">
            <a:extLst>
              <a:ext uri="{FF2B5EF4-FFF2-40B4-BE49-F238E27FC236}">
                <a16:creationId xmlns:a16="http://schemas.microsoft.com/office/drawing/2014/main" id="{BE6B56AE-F79B-C750-F4DF-08F931E721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7066E10-34D5-00AF-3BE0-CB68E4F32DCA}"/>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9677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5FE4E-6972-C1CF-1081-25DEBC6D3AC4}"/>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3" name="Footer Placeholder 2">
            <a:extLst>
              <a:ext uri="{FF2B5EF4-FFF2-40B4-BE49-F238E27FC236}">
                <a16:creationId xmlns:a16="http://schemas.microsoft.com/office/drawing/2014/main" id="{760F973B-4372-1412-1B4D-210628DFD44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8159256-4A1F-7621-4A3D-549B08DECFE8}"/>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31863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5BB6-A182-3C3C-C7B0-5F0221A35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8C53A10-BBC9-834F-8658-8AC3A849C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E774B2D-A628-6172-4BB8-98C0DBBB7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3A94C-D668-B23A-0205-EEF3FF1E41FF}"/>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885518E9-752A-FD77-58A5-DB6AFC08283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CD355-D8F6-0273-EAB6-DDE18EB2B72E}"/>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11848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1B5B86-5D2E-82EF-7D19-1C828359C2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8FAECD-C8AC-4753-0860-823B9F41DC61}"/>
              </a:ext>
            </a:extLst>
          </p:cNvPr>
          <p:cNvSpPr>
            <a:spLocks noGrp="1"/>
          </p:cNvSpPr>
          <p:nvPr>
            <p:ph type="title"/>
          </p:nvPr>
        </p:nvSpPr>
        <p:spPr/>
        <p:txBody>
          <a:bodyPr>
            <a:normAutofit/>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228AAFBE-4561-64B5-C7C3-8BD94C2855D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7BCF3184-497A-1AB6-AD69-6AF8F8C1E46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3FD3EDAD-29FF-654F-B495-3C01773ED0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4A66A6-D249-D7F4-7D4F-06AFB879801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664076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CD6E-1B57-1012-193E-BFB8603F5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6508B9C-98EE-7471-A63A-7B65A92FB2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C48C9E1-B1FF-17F5-AB9C-1C3BBC4BE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7905D-37AC-4B4A-4402-23B9592F1FA8}"/>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3B1DB6A6-0683-7093-2DD0-CE658FF4D7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775185-D794-85F9-5075-7B44AD51FA0C}"/>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23303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9B69-AE4C-C871-10D7-0EB55023ED6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3137E18-BA17-BAD7-B18B-6E8C60D30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9D54A7-3AA2-E677-95B7-420879445FC2}"/>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0F36EC0D-808B-5D78-89A2-2B541A1971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ED43C2-1773-89E5-F5FE-F69CEFCF0634}"/>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404597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645DC-0D42-F4C1-0922-8729C7E256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B8F353-7D81-970F-F208-2D08F5B48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00D6BC-ADE0-D581-25DE-4A31260FC092}"/>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43096D03-7F03-C507-5400-1FB2390F1A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489E9A1-6ADC-9680-0FAD-6081F539454F}"/>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91678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B255-459F-E165-763F-AD5B78872C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9FE96B5-9E4B-9393-1B93-18FC4B6232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4D7CB-75D2-C4C0-89FB-D371BA1285B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F4EBC926-A84F-F6E7-6CD9-EAB49CFAB4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AEF2DB-AC9B-0E86-4A79-B17F7EA38705}"/>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54765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E75E-827A-774F-1F17-3786D491E10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38E815-8350-9C5E-7A27-D5015D5BF8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E4DDDA8-7336-1862-0F68-E899C6C3D7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4EA54E8-9E54-C1DB-141E-1E7EF3D0BACB}"/>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9136BDA9-58DB-3168-4AFD-B598C574FC0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0DF3D33-F0A9-BD46-CDE8-96D54FDD5299}"/>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93503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8AF3-EACE-F2E9-BDF7-BD0EEF658BF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99E50C-7D63-E14B-98EC-9FA2EE7F1B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189DBD-F0F2-BB8F-2103-B972C26310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BAF8FAF-883D-063E-4D15-DB5640A639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AEBB3-9157-C10F-9CCB-9E5D1FB94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5FE6F7C-E284-C14F-CA9E-306B6CC7BC94}"/>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8" name="Footer Placeholder 7">
            <a:extLst>
              <a:ext uri="{FF2B5EF4-FFF2-40B4-BE49-F238E27FC236}">
                <a16:creationId xmlns:a16="http://schemas.microsoft.com/office/drawing/2014/main" id="{FDAE80E7-A0E1-8D21-166E-B079ADFEC78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D097CFE-C0AD-F294-846C-43FEB9110CC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941039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DF8C-469C-6FFE-F9E4-8F7D7E775D9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298F299-88B7-4965-6B3B-7744BA2465E7}"/>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4" name="Footer Placeholder 3">
            <a:extLst>
              <a:ext uri="{FF2B5EF4-FFF2-40B4-BE49-F238E27FC236}">
                <a16:creationId xmlns:a16="http://schemas.microsoft.com/office/drawing/2014/main" id="{DA6517E2-F069-2677-BD85-28A640FDB0F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F074132-9326-131A-5AB4-43406752C7E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64859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FB30C-3753-FDCE-BE54-549DF56DEBDC}"/>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3" name="Footer Placeholder 2">
            <a:extLst>
              <a:ext uri="{FF2B5EF4-FFF2-40B4-BE49-F238E27FC236}">
                <a16:creationId xmlns:a16="http://schemas.microsoft.com/office/drawing/2014/main" id="{5185DB72-EBE6-6B51-BCAD-90FEE3B70DA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6ABB907-C6D2-328B-2DD2-695EC8D261E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55217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8A25-21CA-72ED-8761-3F469C4EF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B3700C9-2857-A927-EC8A-8ABC6148F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86A489C-D04A-1F63-13D8-2A3012D4C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A7440-7C63-EEDB-C105-31797B933B20}"/>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706BC4FA-A58F-0D24-15E9-2AC092FF512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C73E65-DFED-6F62-83BF-A679660108E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51352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50B5-E7AE-024E-C0AF-4421480FA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1D95AC6-E0DF-C5BE-FAE0-B829A0BAB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66AA80A-418A-9543-6387-92A1A824C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993F1-272D-660A-5A90-EF9371898C55}"/>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2F958FE0-3951-A349-DFE5-A553882A5F2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9136A32-8169-9E15-0905-962CF075A3C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81168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CD821-E7BD-0DC7-1C70-B3D6D197E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2889CB-5D64-2580-09A7-7A9442F10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D895D9-5CA6-A916-97FE-AE2BCBD02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B243621A-7A95-155D-7CFD-9EEAAAFFA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D2C5A9C-D0B6-FED0-BC94-3BEC30F14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0234B7-FDBF-4028-9B0F-D00D1FB368E5}" type="slidenum">
              <a:rPr lang="en-IN" smtClean="0"/>
              <a:t>‹#›</a:t>
            </a:fld>
            <a:endParaRPr lang="en-IN"/>
          </a:p>
        </p:txBody>
      </p:sp>
    </p:spTree>
    <p:extLst>
      <p:ext uri="{BB962C8B-B14F-4D97-AF65-F5344CB8AC3E}">
        <p14:creationId xmlns:p14="http://schemas.microsoft.com/office/powerpoint/2010/main" val="9452382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A2B75-F482-EA85-5AAF-094EB20D2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E49AB0-89EC-4A07-E294-75970A51D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06274BBE-5CFE-CF8D-A34F-1349723F6283}"/>
              </a:ext>
            </a:extLst>
          </p:cNvPr>
          <p:cNvSpPr>
            <a:spLocks noGrp="1"/>
          </p:cNvSpPr>
          <p:nvPr>
            <p:ph type="ftr" sz="quarter" idx="3"/>
          </p:nvPr>
        </p:nvSpPr>
        <p:spPr>
          <a:xfrm>
            <a:off x="0" y="6492875"/>
            <a:ext cx="12192000" cy="365125"/>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dirty="0">
              <a:solidFill>
                <a:schemeClr val="bg1">
                  <a:lumMod val="50000"/>
                </a:schemeClr>
              </a:solidFill>
            </a:endParaRPr>
          </a:p>
          <a:p>
            <a:r>
              <a:rPr lang="en-US" dirty="0">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36862261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5CAE48-FDBB-763B-870D-81143C70F96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5D3028C-56CB-CA29-AC5F-12E5B933B9E9}"/>
              </a:ext>
            </a:extLst>
          </p:cNvPr>
          <p:cNvSpPr>
            <a:spLocks noGrp="1"/>
          </p:cNvSpPr>
          <p:nvPr/>
        </p:nvSpPr>
        <p:spPr>
          <a:xfrm>
            <a:off x="831850" y="1431299"/>
            <a:ext cx="10515600" cy="2852737"/>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8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 –Teach Module</a:t>
            </a:r>
          </a:p>
        </p:txBody>
      </p:sp>
      <p:sp useBgFill="1">
        <p:nvSpPr>
          <p:cNvPr id="10" name="Rectangle 9">
            <a:extLst>
              <a:ext uri="{FF2B5EF4-FFF2-40B4-BE49-F238E27FC236}">
                <a16:creationId xmlns:a16="http://schemas.microsoft.com/office/drawing/2014/main" id="{854948EE-09E3-D17C-9641-113BCD199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A18360C0-08D5-A47B-47E9-25FA3B0C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FB9D9DE-674E-3B54-28CB-A353444D7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9A6E2AA9-A243-D3C8-8277-A3BC4069DA36}"/>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11" name="Title 10">
            <a:extLst>
              <a:ext uri="{FF2B5EF4-FFF2-40B4-BE49-F238E27FC236}">
                <a16:creationId xmlns:a16="http://schemas.microsoft.com/office/drawing/2014/main" id="{DFB4C98A-CA8E-97D7-5E2C-E9CB66F3610B}"/>
              </a:ext>
            </a:extLst>
          </p:cNvPr>
          <p:cNvSpPr>
            <a:spLocks noGrp="1"/>
          </p:cNvSpPr>
          <p:nvPr>
            <p:ph type="ctrTitle"/>
          </p:nvPr>
        </p:nvSpPr>
        <p:spPr/>
        <p:txBody>
          <a:bodyPr>
            <a:normAutofit/>
          </a:bodyPr>
          <a:lstStyle/>
          <a:p>
            <a:r>
              <a:rPr lang="en-IN" sz="8000" b="1" dirty="0">
                <a:latin typeface="Times New Roman" panose="02020603050405020304" pitchFamily="18" charset="0"/>
                <a:cs typeface="Times New Roman" panose="02020603050405020304" pitchFamily="18" charset="0"/>
              </a:rPr>
              <a:t>T –Teach Module</a:t>
            </a:r>
            <a:endParaRPr lang="en-IN" sz="8000" dirty="0"/>
          </a:p>
        </p:txBody>
      </p:sp>
      <p:sp>
        <p:nvSpPr>
          <p:cNvPr id="15" name="Subtitle 14">
            <a:extLst>
              <a:ext uri="{FF2B5EF4-FFF2-40B4-BE49-F238E27FC236}">
                <a16:creationId xmlns:a16="http://schemas.microsoft.com/office/drawing/2014/main" id="{516B5F39-9679-6BA1-DABA-6EC8B0ED0BAA}"/>
              </a:ext>
            </a:extLst>
          </p:cNvPr>
          <p:cNvSpPr>
            <a:spLocks noGrp="1"/>
          </p:cNvSpPr>
          <p:nvPr>
            <p:ph type="subTitle" idx="1"/>
          </p:nvPr>
        </p:nvSpPr>
        <p:spPr>
          <a:xfrm>
            <a:off x="1004047" y="3602038"/>
            <a:ext cx="10267577" cy="1655762"/>
          </a:xfrm>
        </p:spPr>
        <p:txBody>
          <a:bodyPr/>
          <a:lstStyle/>
          <a:p>
            <a:pPr algn="l"/>
            <a:r>
              <a:rPr lang="en-US" b="1" dirty="0"/>
              <a:t> (Teachers’ Training and Empowerment in Adolescent Care and Health) </a:t>
            </a:r>
          </a:p>
          <a:p>
            <a:pPr algn="l"/>
            <a:r>
              <a:rPr lang="en-US" sz="3200" b="1" dirty="0">
                <a:solidFill>
                  <a:srgbClr val="7030A0"/>
                </a:solidFill>
              </a:rPr>
              <a:t>             IAP -AHA’s -Training Module for Teachers</a:t>
            </a:r>
            <a:endParaRPr lang="en-IN" dirty="0"/>
          </a:p>
        </p:txBody>
      </p:sp>
      <p:pic>
        <p:nvPicPr>
          <p:cNvPr id="16" name="Picture 15"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519414" y="700200"/>
            <a:ext cx="900000" cy="900000"/>
          </a:xfrm>
          <a:prstGeom prst="rect">
            <a:avLst/>
          </a:prstGeom>
        </p:spPr>
      </p:pic>
    </p:spTree>
    <p:extLst>
      <p:ext uri="{BB962C8B-B14F-4D97-AF65-F5344CB8AC3E}">
        <p14:creationId xmlns:p14="http://schemas.microsoft.com/office/powerpoint/2010/main" val="400722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642369" y="407987"/>
            <a:ext cx="8300622" cy="1281113"/>
          </a:xfrm>
        </p:spPr>
        <p:txBody>
          <a:bodyPr/>
          <a:lstStyle/>
          <a:p>
            <a:r>
              <a:rPr lang="en-IN" b="1" dirty="0">
                <a:solidFill>
                  <a:srgbClr val="FF0000"/>
                </a:solidFill>
              </a:rPr>
              <a:t>Learning Objectives</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689100"/>
            <a:ext cx="10515600" cy="4487863"/>
          </a:xfrm>
        </p:spPr>
        <p:txBody>
          <a:bodyPr>
            <a:normAutofit/>
          </a:bodyPr>
          <a:lstStyle/>
          <a:p>
            <a:r>
              <a:rPr lang="en-IN" dirty="0">
                <a:latin typeface="Times New Roman" panose="02020603050405020304" pitchFamily="18" charset="0"/>
                <a:cs typeface="Times New Roman" panose="02020603050405020304" pitchFamily="18" charset="0"/>
              </a:rPr>
              <a:t>Empowering teachers </a:t>
            </a:r>
          </a:p>
          <a:p>
            <a:r>
              <a:rPr lang="en-IN" dirty="0">
                <a:latin typeface="Times New Roman" panose="02020603050405020304" pitchFamily="18" charset="0"/>
                <a:cs typeface="Times New Roman" panose="02020603050405020304" pitchFamily="18" charset="0"/>
              </a:rPr>
              <a:t>About understanding adolescent anger, aggression &amp; bullying </a:t>
            </a:r>
          </a:p>
          <a:p>
            <a:r>
              <a:rPr lang="en-IN" dirty="0">
                <a:latin typeface="Times New Roman" panose="02020603050405020304" pitchFamily="18" charset="0"/>
                <a:cs typeface="Times New Roman" panose="02020603050405020304" pitchFamily="18" charset="0"/>
              </a:rPr>
              <a:t>Strategies to handle them in schools</a:t>
            </a:r>
          </a:p>
          <a:p>
            <a:r>
              <a:rPr lang="en-IN" dirty="0">
                <a:latin typeface="Times New Roman" panose="02020603050405020304" pitchFamily="18" charset="0"/>
                <a:cs typeface="Times New Roman" panose="02020603050405020304" pitchFamily="18" charset="0"/>
              </a:rPr>
              <a:t>Sensitizing students about traffic rules  </a:t>
            </a:r>
          </a:p>
        </p:txBody>
      </p:sp>
    </p:spTree>
    <p:extLst>
      <p:ext uri="{BB962C8B-B14F-4D97-AF65-F5344CB8AC3E}">
        <p14:creationId xmlns:p14="http://schemas.microsoft.com/office/powerpoint/2010/main" val="96179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601579" y="544512"/>
            <a:ext cx="10988842" cy="1281113"/>
          </a:xfrm>
        </p:spPr>
        <p:txBody>
          <a:bodyPr/>
          <a:lstStyle/>
          <a:p>
            <a:r>
              <a:rPr lang="en-US" b="1" dirty="0">
                <a:solidFill>
                  <a:srgbClr val="FF0000"/>
                </a:solidFill>
              </a:rPr>
              <a:t>Reasons for Heightened Emotions in Adolescents</a:t>
            </a:r>
            <a:endParaRPr lang="en-IN" b="1" dirty="0">
              <a:solidFill>
                <a:srgbClr val="FF0000"/>
              </a:solidFill>
            </a:endParaRP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74275" y="1825625"/>
            <a:ext cx="7614920" cy="3685895"/>
          </a:xfrm>
        </p:spPr>
        <p:txBody>
          <a:bodyPr>
            <a:normAutofit/>
          </a:bodyPr>
          <a:lstStyle/>
          <a:p>
            <a:r>
              <a:rPr lang="en-US" dirty="0">
                <a:latin typeface="Times New Roman" panose="02020603050405020304" pitchFamily="18" charset="0"/>
                <a:cs typeface="Times New Roman" panose="02020603050405020304" pitchFamily="18" charset="0"/>
              </a:rPr>
              <a:t>Neurobiology </a:t>
            </a:r>
          </a:p>
          <a:p>
            <a:r>
              <a:rPr lang="en-US" dirty="0">
                <a:latin typeface="Times New Roman" panose="02020603050405020304" pitchFamily="18" charset="0"/>
                <a:cs typeface="Times New Roman" panose="02020603050405020304" pitchFamily="18" charset="0"/>
              </a:rPr>
              <a:t>Hormonal dance </a:t>
            </a:r>
          </a:p>
          <a:p>
            <a:r>
              <a:rPr lang="en-US" dirty="0">
                <a:latin typeface="Times New Roman" panose="02020603050405020304" pitchFamily="18" charset="0"/>
                <a:cs typeface="Times New Roman" panose="02020603050405020304" pitchFamily="18" charset="0"/>
              </a:rPr>
              <a:t>Concerns about physical changes</a:t>
            </a:r>
          </a:p>
          <a:p>
            <a:r>
              <a:rPr lang="en-US" dirty="0">
                <a:latin typeface="Times New Roman" panose="02020603050405020304" pitchFamily="18" charset="0"/>
                <a:cs typeface="Times New Roman" panose="02020603050405020304" pitchFamily="18" charset="0"/>
              </a:rPr>
              <a:t>Irregular meal patterns</a:t>
            </a:r>
          </a:p>
          <a:p>
            <a:r>
              <a:rPr lang="en-US" dirty="0">
                <a:latin typeface="Times New Roman" panose="02020603050405020304" pitchFamily="18" charset="0"/>
                <a:cs typeface="Times New Roman" panose="02020603050405020304" pitchFamily="18" charset="0"/>
              </a:rPr>
              <a:t>Inadequate sleep </a:t>
            </a:r>
          </a:p>
          <a:p>
            <a:r>
              <a:rPr lang="en-US" dirty="0">
                <a:latin typeface="Times New Roman" panose="02020603050405020304" pitchFamily="18" charset="0"/>
                <a:cs typeface="Times New Roman" panose="02020603050405020304" pitchFamily="18" charset="0"/>
              </a:rPr>
              <a:t>The normal ups and downs of social relationships</a:t>
            </a:r>
          </a:p>
          <a:p>
            <a:endParaRPr lang="en-US" sz="1400" dirty="0">
              <a:latin typeface="Times New Roman" panose="02020603050405020304" pitchFamily="18" charset="0"/>
              <a:cs typeface="Times New Roman" panose="02020603050405020304" pitchFamily="18" charset="0"/>
            </a:endParaRPr>
          </a:p>
          <a:p>
            <a:pPr marL="0" indent="0">
              <a:buNone/>
            </a:pPr>
            <a:endParaRPr lang="en-IN" sz="200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846EF6EB-DEA9-EB2E-DD5A-15CDE42FAB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61891" y="1825625"/>
            <a:ext cx="2362200" cy="368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042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FC2E6A-647C-76E5-E3F8-C360756A7CDA}"/>
              </a:ext>
            </a:extLst>
          </p:cNvPr>
          <p:cNvSpPr>
            <a:spLocks noGrp="1"/>
          </p:cNvSpPr>
          <p:nvPr>
            <p:ph type="title"/>
          </p:nvPr>
        </p:nvSpPr>
        <p:spPr/>
        <p:txBody>
          <a:bodyPr>
            <a:normAutofit/>
          </a:bodyPr>
          <a:lstStyle/>
          <a:p>
            <a:pPr marL="0" indent="0"/>
            <a:r>
              <a:rPr lang="en-US" sz="4400" b="1" dirty="0">
                <a:solidFill>
                  <a:srgbClr val="C00000"/>
                </a:solidFill>
              </a:rPr>
              <a:t>      Normal v/s Problematic </a:t>
            </a:r>
            <a:r>
              <a:rPr lang="en-US" sz="4400" b="1" dirty="0" err="1">
                <a:solidFill>
                  <a:srgbClr val="C00000"/>
                </a:solidFill>
              </a:rPr>
              <a:t>behaviour</a:t>
            </a:r>
            <a:endParaRPr lang="en-US" sz="4400" b="1" dirty="0">
              <a:solidFill>
                <a:srgbClr val="C00000"/>
              </a:solidFill>
            </a:endParaRPr>
          </a:p>
        </p:txBody>
      </p:sp>
      <p:sp>
        <p:nvSpPr>
          <p:cNvPr id="11" name="Process 10">
            <a:extLst>
              <a:ext uri="{FF2B5EF4-FFF2-40B4-BE49-F238E27FC236}">
                <a16:creationId xmlns:a16="http://schemas.microsoft.com/office/drawing/2014/main" id="{F3C5226B-F30C-C59D-C387-1BCE15B6007A}"/>
              </a:ext>
            </a:extLst>
          </p:cNvPr>
          <p:cNvSpPr/>
          <p:nvPr/>
        </p:nvSpPr>
        <p:spPr>
          <a:xfrm>
            <a:off x="838200" y="1315453"/>
            <a:ext cx="5257800" cy="5021179"/>
          </a:xfrm>
          <a:prstGeom prst="flowChartProcess">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marL="0" indent="0">
              <a:buNone/>
            </a:pPr>
            <a:endParaRPr lang="en-IN" sz="2400" b="1" i="1" dirty="0">
              <a:solidFill>
                <a:srgbClr val="00B0F0"/>
              </a:solidFill>
            </a:endParaRPr>
          </a:p>
          <a:p>
            <a:pPr marL="0" indent="0">
              <a:buNone/>
            </a:pPr>
            <a:r>
              <a:rPr lang="en-IN" sz="2400" b="1" i="1" dirty="0">
                <a:solidFill>
                  <a:srgbClr val="00B0F0"/>
                </a:solidFill>
              </a:rPr>
              <a:t>Normal</a:t>
            </a:r>
          </a:p>
          <a:p>
            <a:pPr marL="457200" indent="-457200" algn="l">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Becoming easily annoyed </a:t>
            </a:r>
          </a:p>
          <a:p>
            <a:pPr marL="457200" indent="-457200">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Emotional reactions off </a:t>
            </a:r>
            <a:r>
              <a:rPr lang="en-US" sz="2400" dirty="0">
                <a:solidFill>
                  <a:srgbClr val="636466"/>
                </a:solidFill>
                <a:highlight>
                  <a:srgbClr val="FFFFFF"/>
                </a:highlight>
                <a:latin typeface="Times New Roman" panose="02020603050405020304" pitchFamily="18" charset="0"/>
                <a:cs typeface="Times New Roman" panose="02020603050405020304" pitchFamily="18" charset="0"/>
              </a:rPr>
              <a:t>&amp; on </a:t>
            </a: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temporarily </a:t>
            </a:r>
          </a:p>
          <a:p>
            <a:pPr marL="457200" indent="-457200" algn="l">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Irregular Sleeping and eating pattern </a:t>
            </a:r>
          </a:p>
          <a:p>
            <a:pPr marL="457200" indent="-457200" algn="l">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Concern  for appearance </a:t>
            </a:r>
          </a:p>
          <a:p>
            <a:pPr marL="457200" indent="-457200" algn="l">
              <a:buFont typeface="+mj-lt"/>
              <a:buAutoNum type="arabicPeriod"/>
            </a:pPr>
            <a:r>
              <a:rPr lang="en-US" sz="2400" dirty="0">
                <a:solidFill>
                  <a:srgbClr val="636466"/>
                </a:solidFill>
                <a:highlight>
                  <a:srgbClr val="FFFFFF"/>
                </a:highlight>
                <a:latin typeface="Times New Roman" panose="02020603050405020304" pitchFamily="18" charset="0"/>
                <a:cs typeface="Times New Roman" panose="02020603050405020304" pitchFamily="18" charset="0"/>
              </a:rPr>
              <a:t>S</a:t>
            </a: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pending  more time with friends</a:t>
            </a:r>
          </a:p>
          <a:p>
            <a:pPr marL="457200" indent="-457200" algn="l">
              <a:buFont typeface="+mj-lt"/>
              <a:buAutoNum type="arabicPeriod"/>
            </a:pPr>
            <a:r>
              <a:rPr lang="en-US" sz="2400" dirty="0">
                <a:solidFill>
                  <a:srgbClr val="636466"/>
                </a:solidFill>
                <a:highlight>
                  <a:srgbClr val="FFFFFF"/>
                </a:highlight>
                <a:latin typeface="Times New Roman" panose="02020603050405020304" pitchFamily="18" charset="0"/>
                <a:cs typeface="Times New Roman" panose="02020603050405020304" pitchFamily="18" charset="0"/>
              </a:rPr>
              <a:t>E</a:t>
            </a: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xperimentation with recreational drugs and sexual acts </a:t>
            </a:r>
          </a:p>
          <a:p>
            <a:pPr marL="457200" indent="-457200" algn="l">
              <a:buFont typeface="+mj-lt"/>
              <a:buAutoNum type="arabicPeriod"/>
            </a:pPr>
            <a:r>
              <a:rPr lang="en-US" sz="2400" dirty="0">
                <a:solidFill>
                  <a:srgbClr val="636466"/>
                </a:solidFill>
                <a:highlight>
                  <a:srgbClr val="FFFFFF"/>
                </a:highlight>
                <a:latin typeface="Times New Roman" panose="02020603050405020304" pitchFamily="18" charset="0"/>
                <a:cs typeface="Times New Roman" panose="02020603050405020304" pitchFamily="18" charset="0"/>
              </a:rPr>
              <a:t>S</a:t>
            </a: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tress or upset by life’s  challenge: Usually</a:t>
            </a:r>
            <a:r>
              <a:rPr lang="en-US" sz="2400" dirty="0">
                <a:solidFill>
                  <a:srgbClr val="636466"/>
                </a:solidFill>
                <a:highlight>
                  <a:srgbClr val="FFFFFF"/>
                </a:highlight>
                <a:latin typeface="Times New Roman" panose="02020603050405020304" pitchFamily="18" charset="0"/>
                <a:cs typeface="Times New Roman" panose="02020603050405020304" pitchFamily="18" charset="0"/>
              </a:rPr>
              <a:t> able to handle </a:t>
            </a:r>
          </a:p>
          <a:p>
            <a:endParaRPr lang="en-US" sz="2400" dirty="0">
              <a:solidFill>
                <a:srgbClr val="636466"/>
              </a:solidFill>
              <a:highlight>
                <a:srgbClr val="FFFFFF"/>
              </a:highlight>
              <a:latin typeface="Times New Roman" panose="02020603050405020304" pitchFamily="18" charset="0"/>
              <a:cs typeface="Times New Roman" panose="02020603050405020304" pitchFamily="18" charset="0"/>
            </a:endParaRPr>
          </a:p>
          <a:p>
            <a:r>
              <a:rPr lang="en-US" sz="2400" b="1" i="1" dirty="0">
                <a:solidFill>
                  <a:schemeClr val="accent5">
                    <a:lumMod val="60000"/>
                    <a:lumOff val="40000"/>
                  </a:schemeClr>
                </a:solidFill>
                <a:highlight>
                  <a:srgbClr val="FFFFFF"/>
                </a:highlight>
                <a:latin typeface="Times New Roman" panose="02020603050405020304" pitchFamily="18" charset="0"/>
                <a:cs typeface="Times New Roman" panose="02020603050405020304" pitchFamily="18" charset="0"/>
              </a:rPr>
              <a:t>Normal functional abilities</a:t>
            </a:r>
            <a:endParaRPr lang="en-US" sz="2400" b="1" i="1" u="none" strike="noStrike" dirty="0">
              <a:solidFill>
                <a:schemeClr val="accent5">
                  <a:lumMod val="60000"/>
                  <a:lumOff val="40000"/>
                </a:schemeClr>
              </a:solidFill>
              <a:effectLst/>
              <a:highlight>
                <a:srgbClr val="FFFFFF"/>
              </a:highlight>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sp>
        <p:nvSpPr>
          <p:cNvPr id="12" name="Process 11">
            <a:extLst>
              <a:ext uri="{FF2B5EF4-FFF2-40B4-BE49-F238E27FC236}">
                <a16:creationId xmlns:a16="http://schemas.microsoft.com/office/drawing/2014/main" id="{D9E42203-8C48-2429-76DD-CE0801DB7BA5}"/>
              </a:ext>
            </a:extLst>
          </p:cNvPr>
          <p:cNvSpPr/>
          <p:nvPr/>
        </p:nvSpPr>
        <p:spPr>
          <a:xfrm>
            <a:off x="6272462" y="1315454"/>
            <a:ext cx="5257799" cy="5021178"/>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en-IN" sz="2400" b="1" i="1" dirty="0">
                <a:solidFill>
                  <a:srgbClr val="00B0F0"/>
                </a:solidFill>
                <a:latin typeface="Times New Roman" panose="02020603050405020304" pitchFamily="18" charset="0"/>
                <a:cs typeface="Times New Roman" panose="02020603050405020304" pitchFamily="18" charset="0"/>
              </a:rPr>
              <a:t>Problematic</a:t>
            </a:r>
          </a:p>
          <a:p>
            <a:pPr marL="457200" indent="-457200" algn="l">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Angry/ violent outbursts with little provocation </a:t>
            </a:r>
          </a:p>
          <a:p>
            <a:pPr marL="457200" indent="-457200">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Emotional reactions are prolonged’ worsen over time </a:t>
            </a:r>
          </a:p>
          <a:p>
            <a:pPr marL="457200" indent="-457200" algn="l">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Too much or too little sleep/appetite </a:t>
            </a:r>
          </a:p>
          <a:p>
            <a:pPr marL="457200" indent="-457200" algn="l">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Obsessed with body image</a:t>
            </a:r>
          </a:p>
          <a:p>
            <a:pPr marL="457200" indent="-457200" algn="l">
              <a:buFont typeface="+mj-lt"/>
              <a:buAutoNum type="arabicPeriod"/>
            </a:pPr>
            <a:r>
              <a:rPr lang="en-US" sz="2400" b="0" i="0" u="none" strike="noStrike" dirty="0">
                <a:solidFill>
                  <a:srgbClr val="636466"/>
                </a:solidFill>
                <a:effectLst/>
                <a:latin typeface="Times New Roman" panose="02020603050405020304" pitchFamily="18" charset="0"/>
                <a:cs typeface="Times New Roman" panose="02020603050405020304" pitchFamily="18" charset="0"/>
              </a:rPr>
              <a:t>Avoids being with family and even friends</a:t>
            </a:r>
          </a:p>
          <a:p>
            <a:pPr marL="457200" indent="-457200" algn="l">
              <a:buFont typeface="+mj-lt"/>
              <a:buAutoNum type="arabicPeriod"/>
            </a:pP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Frequent alcohol/drug use/ sexual acts</a:t>
            </a:r>
          </a:p>
          <a:p>
            <a:pPr marL="457200" indent="-457200" algn="l">
              <a:buFont typeface="+mj-lt"/>
              <a:buAutoNum type="arabicPeriod"/>
            </a:pPr>
            <a:r>
              <a:rPr lang="en-US" sz="2400" dirty="0">
                <a:solidFill>
                  <a:srgbClr val="636466"/>
                </a:solidFill>
                <a:highlight>
                  <a:srgbClr val="FFFFFF"/>
                </a:highlight>
                <a:latin typeface="Times New Roman" panose="02020603050405020304" pitchFamily="18" charset="0"/>
                <a:cs typeface="Times New Roman" panose="02020603050405020304" pitchFamily="18" charset="0"/>
              </a:rPr>
              <a:t>Uses faulty coping strategies including </a:t>
            </a:r>
            <a:r>
              <a:rPr lang="en-US" sz="2400" b="0" i="0" u="none" strike="noStrike" dirty="0">
                <a:solidFill>
                  <a:srgbClr val="636466"/>
                </a:solidFill>
                <a:effectLst/>
                <a:highlight>
                  <a:srgbClr val="FFFFFF"/>
                </a:highlight>
                <a:latin typeface="Times New Roman" panose="02020603050405020304" pitchFamily="18" charset="0"/>
                <a:cs typeface="Times New Roman" panose="02020603050405020304" pitchFamily="18" charset="0"/>
              </a:rPr>
              <a:t>self-harm to handle stress</a:t>
            </a:r>
          </a:p>
          <a:p>
            <a:pPr marL="0" indent="0" algn="l">
              <a:buNone/>
            </a:pPr>
            <a:r>
              <a:rPr lang="en-US" sz="2400" dirty="0">
                <a:solidFill>
                  <a:srgbClr val="636466"/>
                </a:solidFill>
                <a:highlight>
                  <a:srgbClr val="FFFFFF"/>
                </a:highlight>
                <a:latin typeface="Times New Roman" panose="02020603050405020304" pitchFamily="18" charset="0"/>
                <a:cs typeface="Times New Roman" panose="02020603050405020304" pitchFamily="18" charset="0"/>
              </a:rPr>
              <a:t> </a:t>
            </a:r>
            <a:r>
              <a:rPr lang="en-IN" sz="2400" b="1" i="1" dirty="0">
                <a:solidFill>
                  <a:schemeClr val="accent5">
                    <a:lumMod val="60000"/>
                    <a:lumOff val="40000"/>
                  </a:schemeClr>
                </a:solidFill>
                <a:latin typeface="Times New Roman" panose="02020603050405020304" pitchFamily="18" charset="0"/>
                <a:cs typeface="Times New Roman" panose="02020603050405020304" pitchFamily="18" charset="0"/>
              </a:rPr>
              <a:t>Deterioration in  functional abilities </a:t>
            </a:r>
          </a:p>
        </p:txBody>
      </p:sp>
    </p:spTree>
    <p:extLst>
      <p:ext uri="{BB962C8B-B14F-4D97-AF65-F5344CB8AC3E}">
        <p14:creationId xmlns:p14="http://schemas.microsoft.com/office/powerpoint/2010/main" val="56320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 calcmode="lin" valueType="num">
                                      <p:cBhvr additive="base">
                                        <p:cTn id="2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 calcmode="lin" valueType="num">
                                      <p:cBhvr additive="base">
                                        <p:cTn id="2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 calcmode="lin" valueType="num">
                                      <p:cBhvr additive="base">
                                        <p:cTn id="3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10" end="10"/>
                                            </p:txEl>
                                          </p:spTgt>
                                        </p:tgtEl>
                                        <p:attrNameLst>
                                          <p:attrName>style.visibility</p:attrName>
                                        </p:attrNameLst>
                                      </p:cBhvr>
                                      <p:to>
                                        <p:strVal val="visible"/>
                                      </p:to>
                                    </p:set>
                                    <p:anim calcmode="lin" valueType="num">
                                      <p:cBhvr additive="base">
                                        <p:cTn id="35"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 calcmode="lin" valueType="num">
                                      <p:cBhvr additive="base">
                                        <p:cTn id="4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 calcmode="lin" valueType="num">
                                      <p:cBhvr additive="base">
                                        <p:cTn id="4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 calcmode="lin" valueType="num">
                                      <p:cBhvr additive="base">
                                        <p:cTn id="4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xEl>
                                              <p:pRg st="4" end="4"/>
                                            </p:txEl>
                                          </p:spTgt>
                                        </p:tgtEl>
                                        <p:attrNameLst>
                                          <p:attrName>style.visibility</p:attrName>
                                        </p:attrNameLst>
                                      </p:cBhvr>
                                      <p:to>
                                        <p:strVal val="visible"/>
                                      </p:to>
                                    </p:set>
                                    <p:anim calcmode="lin" valueType="num">
                                      <p:cBhvr additive="base">
                                        <p:cTn id="5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2">
                                            <p:txEl>
                                              <p:pRg st="5" end="5"/>
                                            </p:txEl>
                                          </p:spTgt>
                                        </p:tgtEl>
                                        <p:attrNameLst>
                                          <p:attrName>style.visibility</p:attrName>
                                        </p:attrNameLst>
                                      </p:cBhvr>
                                      <p:to>
                                        <p:strVal val="visible"/>
                                      </p:to>
                                    </p:set>
                                    <p:anim calcmode="lin" valueType="num">
                                      <p:cBhvr additive="base">
                                        <p:cTn id="5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xEl>
                                              <p:pRg st="6" end="6"/>
                                            </p:txEl>
                                          </p:spTgt>
                                        </p:tgtEl>
                                        <p:attrNameLst>
                                          <p:attrName>style.visibility</p:attrName>
                                        </p:attrNameLst>
                                      </p:cBhvr>
                                      <p:to>
                                        <p:strVal val="visible"/>
                                      </p:to>
                                    </p:set>
                                    <p:anim calcmode="lin" valueType="num">
                                      <p:cBhvr additive="base">
                                        <p:cTn id="61"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xEl>
                                              <p:pRg st="7" end="7"/>
                                            </p:txEl>
                                          </p:spTgt>
                                        </p:tgtEl>
                                        <p:attrNameLst>
                                          <p:attrName>style.visibility</p:attrName>
                                        </p:attrNameLst>
                                      </p:cBhvr>
                                      <p:to>
                                        <p:strVal val="visible"/>
                                      </p:to>
                                    </p:set>
                                    <p:anim calcmode="lin" valueType="num">
                                      <p:cBhvr additive="base">
                                        <p:cTn id="65"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xEl>
                                              <p:pRg st="8" end="8"/>
                                            </p:txEl>
                                          </p:spTgt>
                                        </p:tgtEl>
                                        <p:attrNameLst>
                                          <p:attrName>style.visibility</p:attrName>
                                        </p:attrNameLst>
                                      </p:cBhvr>
                                      <p:to>
                                        <p:strVal val="visible"/>
                                      </p:to>
                                    </p:set>
                                    <p:anim calcmode="lin" valueType="num">
                                      <p:cBhvr additive="base">
                                        <p:cTn id="69"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685232" y="40480"/>
            <a:ext cx="8300622" cy="902495"/>
          </a:xfrm>
        </p:spPr>
        <p:txBody>
          <a:bodyPr/>
          <a:lstStyle/>
          <a:p>
            <a:r>
              <a:rPr lang="en-IN" b="1" dirty="0">
                <a:solidFill>
                  <a:srgbClr val="FF0000"/>
                </a:solidFill>
              </a:rPr>
              <a:t>What Is Anger ?</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655379"/>
            <a:ext cx="7928453" cy="4521584"/>
          </a:xfrm>
        </p:spPr>
        <p:txBody>
          <a:bodyPr>
            <a:normAutofit/>
          </a:bodyPr>
          <a:lstStyle/>
          <a:p>
            <a:r>
              <a:rPr lang="en-US" dirty="0">
                <a:latin typeface="Times New Roman" panose="02020603050405020304" pitchFamily="18" charset="0"/>
                <a:cs typeface="Times New Roman" panose="02020603050405020304" pitchFamily="18" charset="0"/>
              </a:rPr>
              <a:t>Anger is a </a:t>
            </a:r>
            <a:r>
              <a:rPr lang="en-US" b="1" dirty="0">
                <a:solidFill>
                  <a:schemeClr val="accent5">
                    <a:lumMod val="75000"/>
                  </a:schemeClr>
                </a:solidFill>
                <a:latin typeface="Times New Roman" panose="02020603050405020304" pitchFamily="18" charset="0"/>
                <a:cs typeface="Times New Roman" panose="02020603050405020304" pitchFamily="18" charset="0"/>
              </a:rPr>
              <a:t>‘Feeling’  </a:t>
            </a:r>
            <a:r>
              <a:rPr lang="en-US" dirty="0">
                <a:latin typeface="Times New Roman" panose="02020603050405020304" pitchFamily="18" charset="0"/>
                <a:cs typeface="Times New Roman" panose="02020603050405020304" pitchFamily="18" charset="0"/>
              </a:rPr>
              <a:t>or Emotion. </a:t>
            </a:r>
          </a:p>
          <a:p>
            <a:r>
              <a:rPr lang="en-US" dirty="0">
                <a:latin typeface="Times New Roman" panose="02020603050405020304" pitchFamily="18" charset="0"/>
                <a:cs typeface="Times New Roman" panose="02020603050405020304" pitchFamily="18" charset="0"/>
              </a:rPr>
              <a:t>It is </a:t>
            </a:r>
            <a:r>
              <a:rPr lang="en-US" b="1" dirty="0">
                <a:solidFill>
                  <a:schemeClr val="accent5"/>
                </a:solidFill>
                <a:latin typeface="Times New Roman" panose="02020603050405020304" pitchFamily="18" charset="0"/>
                <a:cs typeface="Times New Roman" panose="02020603050405020304" pitchFamily="18" charset="0"/>
              </a:rPr>
              <a:t>Natural &amp; </a:t>
            </a:r>
            <a:r>
              <a:rPr lang="en-US" b="1" dirty="0">
                <a:solidFill>
                  <a:schemeClr val="accent5">
                    <a:lumMod val="75000"/>
                  </a:schemeClr>
                </a:solidFill>
                <a:latin typeface="Times New Roman" panose="02020603050405020304" pitchFamily="18" charset="0"/>
                <a:cs typeface="Times New Roman" panose="02020603050405020304" pitchFamily="18" charset="0"/>
              </a:rPr>
              <a:t>Normal </a:t>
            </a:r>
            <a:r>
              <a:rPr lang="en-US" dirty="0">
                <a:latin typeface="Times New Roman" panose="02020603050405020304" pitchFamily="18" charset="0"/>
                <a:cs typeface="Times New Roman" panose="02020603050405020304" pitchFamily="18" charset="0"/>
              </a:rPr>
              <a:t>to feel angry.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Intensity varies from annoyance to rage </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r>
              <a:rPr lang="en-IN" dirty="0">
                <a:latin typeface="Times New Roman" panose="02020603050405020304" pitchFamily="18" charset="0"/>
                <a:cs typeface="Times New Roman" panose="02020603050405020304" pitchFamily="18" charset="0"/>
              </a:rPr>
              <a:t>Types:</a:t>
            </a:r>
          </a:p>
          <a:p>
            <a:pPr marL="0" indent="0">
              <a:buNone/>
            </a:pPr>
            <a:r>
              <a:rPr lang="en-US" dirty="0">
                <a:latin typeface="Times New Roman" panose="02020603050405020304" pitchFamily="18" charset="0"/>
                <a:cs typeface="Times New Roman" panose="02020603050405020304" pitchFamily="18" charset="0"/>
              </a:rPr>
              <a:t>State anger: Temporary emotional response </a:t>
            </a:r>
          </a:p>
          <a:p>
            <a:pPr marL="0" indent="0">
              <a:buNone/>
            </a:pPr>
            <a:r>
              <a:rPr lang="en-US" dirty="0">
                <a:latin typeface="Times New Roman" panose="02020603050405020304" pitchFamily="18" charset="0"/>
                <a:cs typeface="Times New Roman" panose="02020603050405020304" pitchFamily="18" charset="0"/>
              </a:rPr>
              <a:t>Trait: Tendency to react angrily to trivial provocations </a:t>
            </a:r>
            <a:endParaRPr lang="en-IN" dirty="0">
              <a:latin typeface="Times New Roman" panose="02020603050405020304" pitchFamily="18" charset="0"/>
              <a:cs typeface="Times New Roman" panose="02020603050405020304" pitchFamily="18" charset="0"/>
            </a:endParaRPr>
          </a:p>
        </p:txBody>
      </p:sp>
      <p:pic>
        <p:nvPicPr>
          <p:cNvPr id="4" name="Picture 3" descr="MCj04338210000[1]">
            <a:extLst>
              <a:ext uri="{FF2B5EF4-FFF2-40B4-BE49-F238E27FC236}">
                <a16:creationId xmlns:a16="http://schemas.microsoft.com/office/drawing/2014/main" id="{243D147A-4D88-9814-9A1B-5A2485CBD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6653" y="2447812"/>
            <a:ext cx="2438401" cy="252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83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26639-D12B-04CB-C589-B24B8BF00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ABB98-5AEC-8BDC-8FA6-2A520471EDC8}"/>
              </a:ext>
            </a:extLst>
          </p:cNvPr>
          <p:cNvSpPr>
            <a:spLocks noGrp="1"/>
          </p:cNvSpPr>
          <p:nvPr>
            <p:ph type="title"/>
          </p:nvPr>
        </p:nvSpPr>
        <p:spPr>
          <a:xfrm>
            <a:off x="1799531" y="1"/>
            <a:ext cx="8300622" cy="928688"/>
          </a:xfrm>
        </p:spPr>
        <p:txBody>
          <a:bodyPr>
            <a:normAutofit/>
          </a:bodyPr>
          <a:lstStyle/>
          <a:p>
            <a:r>
              <a:rPr lang="en-IN" sz="4400" b="1" dirty="0">
                <a:solidFill>
                  <a:srgbClr val="C00000"/>
                </a:solidFill>
              </a:rPr>
              <a:t>            What is Aggression?</a:t>
            </a:r>
          </a:p>
        </p:txBody>
      </p:sp>
      <p:sp>
        <p:nvSpPr>
          <p:cNvPr id="3" name="Content Placeholder 2">
            <a:extLst>
              <a:ext uri="{FF2B5EF4-FFF2-40B4-BE49-F238E27FC236}">
                <a16:creationId xmlns:a16="http://schemas.microsoft.com/office/drawing/2014/main" id="{DA57A128-66EC-6808-06EA-1F83C8110809}"/>
              </a:ext>
            </a:extLst>
          </p:cNvPr>
          <p:cNvSpPr>
            <a:spLocks noGrp="1"/>
          </p:cNvSpPr>
          <p:nvPr>
            <p:ph idx="1"/>
          </p:nvPr>
        </p:nvSpPr>
        <p:spPr>
          <a:xfrm>
            <a:off x="838200" y="1328738"/>
            <a:ext cx="7091363" cy="4848225"/>
          </a:xfrm>
        </p:spPr>
        <p:txBody>
          <a:bodyPr>
            <a:normAutofit/>
          </a:bodyPr>
          <a:lstStyle/>
          <a:p>
            <a:r>
              <a:rPr lang="en-US" dirty="0">
                <a:solidFill>
                  <a:schemeClr val="tx1">
                    <a:lumMod val="50000"/>
                    <a:lumOff val="50000"/>
                  </a:schemeClr>
                </a:solidFill>
                <a:latin typeface="Times New Roman" panose="02020603050405020304" pitchFamily="18" charset="0"/>
                <a:cs typeface="Times New Roman" panose="02020603050405020304" pitchFamily="18" charset="0"/>
              </a:rPr>
              <a:t>An </a:t>
            </a:r>
            <a:r>
              <a:rPr lang="en-US" b="1" dirty="0">
                <a:latin typeface="Times New Roman" panose="02020603050405020304" pitchFamily="18" charset="0"/>
                <a:cs typeface="Times New Roman" panose="02020603050405020304" pitchFamily="18" charset="0"/>
              </a:rPr>
              <a:t>expression </a:t>
            </a:r>
            <a:r>
              <a:rPr lang="en-US" dirty="0">
                <a:solidFill>
                  <a:schemeClr val="tx1">
                    <a:lumMod val="50000"/>
                    <a:lumOff val="50000"/>
                  </a:schemeClr>
                </a:solidFill>
                <a:latin typeface="Times New Roman" panose="02020603050405020304" pitchFamily="18" charset="0"/>
                <a:cs typeface="Times New Roman" panose="02020603050405020304" pitchFamily="18" charset="0"/>
              </a:rPr>
              <a:t>of Anger</a:t>
            </a:r>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chemeClr val="tx1">
                    <a:lumMod val="50000"/>
                    <a:lumOff val="50000"/>
                  </a:schemeClr>
                </a:solidFill>
                <a:latin typeface="Times New Roman" panose="02020603050405020304" pitchFamily="18" charset="0"/>
                <a:cs typeface="Times New Roman" panose="02020603050405020304" pitchFamily="18" charset="0"/>
              </a:rPr>
              <a:t>Destructive or hurting </a:t>
            </a:r>
            <a:r>
              <a:rPr lang="en-US" b="1" dirty="0">
                <a:latin typeface="Times New Roman" panose="02020603050405020304" pitchFamily="18" charset="0"/>
                <a:cs typeface="Times New Roman" panose="02020603050405020304" pitchFamily="18" charset="0"/>
              </a:rPr>
              <a:t>Behavior </a:t>
            </a:r>
            <a:r>
              <a:rPr lang="en-US" dirty="0">
                <a:solidFill>
                  <a:schemeClr val="tx1">
                    <a:lumMod val="50000"/>
                    <a:lumOff val="50000"/>
                  </a:schemeClr>
                </a:solidFill>
                <a:latin typeface="Times New Roman" panose="02020603050405020304" pitchFamily="18" charset="0"/>
                <a:cs typeface="Times New Roman" panose="02020603050405020304" pitchFamily="18" charset="0"/>
              </a:rPr>
              <a:t>directed</a:t>
            </a:r>
          </a:p>
          <a:p>
            <a:pPr marL="0" indent="0">
              <a:buNone/>
            </a:pPr>
            <a:r>
              <a:rPr lang="en-US" dirty="0">
                <a:solidFill>
                  <a:schemeClr val="tx1">
                    <a:lumMod val="50000"/>
                    <a:lumOff val="50000"/>
                  </a:schemeClr>
                </a:solidFill>
                <a:latin typeface="Times New Roman" panose="02020603050405020304" pitchFamily="18" charset="0"/>
                <a:cs typeface="Times New Roman" panose="02020603050405020304" pitchFamily="18" charset="0"/>
              </a:rPr>
              <a:t>  towards others/ self</a:t>
            </a:r>
          </a:p>
          <a:p>
            <a:r>
              <a:rPr lang="en-US" sz="2400" dirty="0">
                <a:solidFill>
                  <a:srgbClr val="FF0000"/>
                </a:solidFill>
                <a:latin typeface="Times New Roman" panose="02020603050405020304" pitchFamily="18" charset="0"/>
                <a:cs typeface="Times New Roman" panose="02020603050405020304" pitchFamily="18" charset="0"/>
              </a:rPr>
              <a:t>ANGER + AGGRESSION (-VE) = VIOLENCE</a:t>
            </a:r>
          </a:p>
          <a:p>
            <a:endParaRPr lang="en-US" sz="2400" dirty="0">
              <a:solidFill>
                <a:schemeClr val="tx1">
                  <a:lumMod val="50000"/>
                  <a:lumOff val="50000"/>
                </a:schemeClr>
              </a:solidFill>
              <a:latin typeface="Times New Roman" panose="02020603050405020304" pitchFamily="18" charset="0"/>
              <a:cs typeface="Times New Roman" panose="02020603050405020304" pitchFamily="18" charset="0"/>
            </a:endParaRPr>
          </a:p>
          <a:p>
            <a:endParaRPr lang="en-US" sz="2400" dirty="0">
              <a:solidFill>
                <a:schemeClr val="tx1">
                  <a:lumMod val="50000"/>
                  <a:lumOff val="50000"/>
                </a:schemeClr>
              </a:solidFill>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Positive  aggression:</a:t>
            </a:r>
            <a:r>
              <a:rPr lang="en-US" dirty="0">
                <a:solidFill>
                  <a:srgbClr val="FF0000"/>
                </a:solidFill>
                <a:latin typeface="Times New Roman" panose="02020603050405020304" pitchFamily="18" charset="0"/>
                <a:cs typeface="Times New Roman" panose="02020603050405020304" pitchFamily="18" charset="0"/>
              </a:rPr>
              <a:t> </a:t>
            </a:r>
            <a:r>
              <a:rPr lang="en-US" dirty="0">
                <a:solidFill>
                  <a:schemeClr val="tx1">
                    <a:lumMod val="50000"/>
                    <a:lumOff val="50000"/>
                  </a:schemeClr>
                </a:solidFill>
                <a:latin typeface="Times New Roman" panose="02020603050405020304" pitchFamily="18" charset="0"/>
                <a:cs typeface="Times New Roman" panose="02020603050405020304" pitchFamily="18" charset="0"/>
              </a:rPr>
              <a:t>A positive force used to</a:t>
            </a:r>
          </a:p>
          <a:p>
            <a:pPr marL="0" indent="0">
              <a:buNone/>
            </a:pPr>
            <a:r>
              <a:rPr lang="en-US" dirty="0">
                <a:solidFill>
                  <a:schemeClr val="tx1">
                    <a:lumMod val="50000"/>
                    <a:lumOff val="50000"/>
                  </a:schemeClr>
                </a:solidFill>
                <a:latin typeface="Times New Roman" panose="02020603050405020304" pitchFamily="18" charset="0"/>
                <a:cs typeface="Times New Roman" panose="02020603050405020304" pitchFamily="18" charset="0"/>
              </a:rPr>
              <a:t>    achieve something </a:t>
            </a:r>
          </a:p>
          <a:p>
            <a:r>
              <a:rPr lang="en-US" dirty="0">
                <a:solidFill>
                  <a:schemeClr val="tx1">
                    <a:lumMod val="50000"/>
                    <a:lumOff val="50000"/>
                  </a:schemeClr>
                </a:solidFill>
                <a:latin typeface="Times New Roman" panose="02020603050405020304" pitchFamily="18" charset="0"/>
                <a:cs typeface="Times New Roman" panose="02020603050405020304" pitchFamily="18" charset="0"/>
              </a:rPr>
              <a:t>e.g. Sports, Academics</a:t>
            </a:r>
          </a:p>
          <a:p>
            <a:pPr marL="0" indent="0">
              <a:buNone/>
            </a:pPr>
            <a:endParaRPr lang="en-IN" sz="2400"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8746723D-E6B7-71EB-C88E-05CF6625F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0316" y="1782128"/>
            <a:ext cx="3184471" cy="240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76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2056707" y="150812"/>
            <a:ext cx="8300622" cy="1281113"/>
          </a:xfrm>
        </p:spPr>
        <p:txBody>
          <a:bodyPr>
            <a:noAutofit/>
          </a:bodyPr>
          <a:lstStyle/>
          <a:p>
            <a:r>
              <a:rPr lang="en-US" sz="4400" b="1" dirty="0">
                <a:solidFill>
                  <a:srgbClr val="C00000"/>
                </a:solidFill>
              </a:rPr>
              <a:t>           Poorly managed </a:t>
            </a:r>
            <a:br>
              <a:rPr lang="en-US" sz="4400" b="1" dirty="0">
                <a:solidFill>
                  <a:srgbClr val="C00000"/>
                </a:solidFill>
              </a:rPr>
            </a:br>
            <a:r>
              <a:rPr lang="en-US" sz="4400" b="1" dirty="0">
                <a:solidFill>
                  <a:srgbClr val="C00000"/>
                </a:solidFill>
              </a:rPr>
              <a:t>anger and aggression can lead to:</a:t>
            </a:r>
            <a:endParaRPr lang="en-IN" sz="4400" b="1" dirty="0">
              <a:solidFill>
                <a:srgbClr val="C00000"/>
              </a:solidFill>
            </a:endParaRP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21409" y="1485794"/>
            <a:ext cx="8787283" cy="5002461"/>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1 Conflicts in Family, School, Peer group &amp; other social</a:t>
            </a:r>
          </a:p>
          <a:p>
            <a:pPr marL="0" indent="0">
              <a:buNone/>
            </a:pPr>
            <a:r>
              <a:rPr lang="en-US" dirty="0">
                <a:latin typeface="Times New Roman" panose="02020603050405020304" pitchFamily="18" charset="0"/>
                <a:cs typeface="Times New Roman" panose="02020603050405020304" pitchFamily="18" charset="0"/>
              </a:rPr>
              <a:t>      fronts.</a:t>
            </a:r>
          </a:p>
          <a:p>
            <a:pPr marL="0" indent="0">
              <a:buNone/>
            </a:pPr>
            <a:r>
              <a:rPr lang="en-US" dirty="0">
                <a:latin typeface="Times New Roman" panose="02020603050405020304" pitchFamily="18" charset="0"/>
                <a:cs typeface="Times New Roman" panose="02020603050405020304" pitchFamily="18" charset="0"/>
              </a:rPr>
              <a:t>2. Antisocial behavioral issues- Violence &amp; Sexual</a:t>
            </a:r>
          </a:p>
          <a:p>
            <a:pPr marL="0" indent="0">
              <a:buNone/>
            </a:pPr>
            <a:r>
              <a:rPr lang="en-US" dirty="0">
                <a:latin typeface="Times New Roman" panose="02020603050405020304" pitchFamily="18" charset="0"/>
                <a:cs typeface="Times New Roman" panose="02020603050405020304" pitchFamily="18" charset="0"/>
              </a:rPr>
              <a:t>   offenses, Terrorism, Bullying</a:t>
            </a:r>
          </a:p>
          <a:p>
            <a:pPr marL="0" indent="0">
              <a:buNone/>
            </a:pPr>
            <a:r>
              <a:rPr lang="en-US" dirty="0">
                <a:latin typeface="Times New Roman" panose="02020603050405020304" pitchFamily="18" charset="0"/>
                <a:cs typeface="Times New Roman" panose="02020603050405020304" pitchFamily="18" charset="0"/>
              </a:rPr>
              <a:t>3. Legal issues: Conduct problems, Delinquency and crime </a:t>
            </a:r>
          </a:p>
          <a:p>
            <a:pPr marL="0" indent="0">
              <a:buNone/>
            </a:pPr>
            <a:r>
              <a:rPr lang="en-US" dirty="0">
                <a:latin typeface="Times New Roman" panose="02020603050405020304" pitchFamily="18" charset="0"/>
                <a:cs typeface="Times New Roman" panose="02020603050405020304" pitchFamily="18" charset="0"/>
              </a:rPr>
              <a:t>4. Poor concentration &amp; Academic deterioration</a:t>
            </a:r>
          </a:p>
          <a:p>
            <a:pPr marL="0" indent="0">
              <a:buNone/>
            </a:pPr>
            <a:r>
              <a:rPr lang="en-US" dirty="0">
                <a:latin typeface="Times New Roman" panose="02020603050405020304" pitchFamily="18" charset="0"/>
                <a:cs typeface="Times New Roman" panose="02020603050405020304" pitchFamily="18" charset="0"/>
              </a:rPr>
              <a:t>5</a:t>
            </a:r>
            <a:r>
              <a:rPr lang="en-US" dirty="0">
                <a:solidFill>
                  <a:schemeClr val="tx1"/>
                </a:solidFill>
                <a:latin typeface="Times New Roman" panose="02020603050405020304" pitchFamily="18" charset="0"/>
                <a:cs typeface="Times New Roman" panose="02020603050405020304" pitchFamily="18" charset="0"/>
              </a:rPr>
              <a:t>. </a:t>
            </a:r>
            <a:r>
              <a:rPr lang="en-US" b="1" i="1" dirty="0">
                <a:solidFill>
                  <a:schemeClr val="tx1"/>
                </a:solidFill>
                <a:latin typeface="Times New Roman" panose="02020603050405020304" pitchFamily="18" charset="0"/>
                <a:cs typeface="Times New Roman" panose="02020603050405020304" pitchFamily="18" charset="0"/>
              </a:rPr>
              <a:t>Increased Health Risk* –high B.P., Heart attack,</a:t>
            </a:r>
          </a:p>
          <a:p>
            <a:pPr marL="0" indent="0">
              <a:buNone/>
            </a:pPr>
            <a:r>
              <a:rPr lang="en-US" b="1" i="1" dirty="0">
                <a:solidFill>
                  <a:schemeClr val="tx1"/>
                </a:solidFill>
                <a:latin typeface="Times New Roman" panose="02020603050405020304" pitchFamily="18" charset="0"/>
                <a:cs typeface="Times New Roman" panose="02020603050405020304" pitchFamily="18" charset="0"/>
              </a:rPr>
              <a:t>    Stomach Ulcers, aggravation of Asthma &amp; allergies</a:t>
            </a:r>
          </a:p>
          <a:p>
            <a:pPr marL="0" indent="0">
              <a:buNone/>
            </a:pPr>
            <a:r>
              <a:rPr lang="en-US" b="1" i="1" dirty="0">
                <a:solidFill>
                  <a:schemeClr val="tx1"/>
                </a:solidFill>
                <a:latin typeface="Times New Roman" panose="02020603050405020304" pitchFamily="18" charset="0"/>
                <a:cs typeface="Times New Roman" panose="02020603050405020304" pitchFamily="18" charset="0"/>
              </a:rPr>
              <a:t>6. Mental Health Problems: Depression, Anxiety,</a:t>
            </a:r>
          </a:p>
          <a:p>
            <a:pPr marL="0" indent="0">
              <a:buNone/>
            </a:pPr>
            <a:r>
              <a:rPr lang="en-US" b="1" i="1" dirty="0">
                <a:solidFill>
                  <a:schemeClr val="tx1"/>
                </a:solidFill>
                <a:latin typeface="Times New Roman" panose="02020603050405020304" pitchFamily="18" charset="0"/>
                <a:cs typeface="Times New Roman" panose="02020603050405020304" pitchFamily="18" charset="0"/>
              </a:rPr>
              <a:t>   Suicidality</a:t>
            </a:r>
          </a:p>
          <a:p>
            <a:pPr marL="0" indent="0">
              <a:buNone/>
            </a:pPr>
            <a:endParaRPr lang="en-IN" sz="2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67B570A-049D-3BAE-5106-9A732BE7E64A}"/>
              </a:ext>
            </a:extLst>
          </p:cNvPr>
          <p:cNvPicPr>
            <a:picLocks noChangeAspect="1"/>
          </p:cNvPicPr>
          <p:nvPr/>
        </p:nvPicPr>
        <p:blipFill rotWithShape="1">
          <a:blip r:embed="rId2">
            <a:extLst>
              <a:ext uri="{28A0092B-C50C-407E-A947-70E740481C1C}">
                <a14:useLocalDpi xmlns:a14="http://schemas.microsoft.com/office/drawing/2010/main" val="0"/>
              </a:ext>
            </a:extLst>
          </a:blip>
          <a:srcRect b="6453"/>
          <a:stretch/>
        </p:blipFill>
        <p:spPr>
          <a:xfrm>
            <a:off x="9724197" y="1514351"/>
            <a:ext cx="2176613" cy="1914649"/>
          </a:xfrm>
          <a:prstGeom prst="rect">
            <a:avLst/>
          </a:prstGeom>
        </p:spPr>
      </p:pic>
      <p:pic>
        <p:nvPicPr>
          <p:cNvPr id="11266" name="Picture 2" descr="Teen Anger Management &amp; Aggressive Behavior - Clipart Aggressive Behaviour  Anger Management, HD Png Download , Transparent Png Image - PNGitem">
            <a:extLst>
              <a:ext uri="{FF2B5EF4-FFF2-40B4-BE49-F238E27FC236}">
                <a16:creationId xmlns:a16="http://schemas.microsoft.com/office/drawing/2014/main" id="{57CC596B-A892-FD4B-773B-81E1E5384D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65" b="6453"/>
          <a:stretch/>
        </p:blipFill>
        <p:spPr bwMode="auto">
          <a:xfrm>
            <a:off x="9724197" y="4182412"/>
            <a:ext cx="1842162" cy="194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794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162372" y="143816"/>
            <a:ext cx="10268919" cy="874739"/>
          </a:xfrm>
        </p:spPr>
        <p:txBody>
          <a:bodyPr>
            <a:normAutofit/>
          </a:bodyPr>
          <a:lstStyle/>
          <a:p>
            <a:r>
              <a:rPr lang="en-IN" b="1" dirty="0">
                <a:solidFill>
                  <a:schemeClr val="accent5">
                    <a:lumMod val="75000"/>
                  </a:schemeClr>
                </a:solidFill>
              </a:rPr>
              <a:t>What Causes Problematic Anger In Teens ?</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47319" y="1018555"/>
            <a:ext cx="10268919" cy="5258259"/>
          </a:xfrm>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N" sz="2400" i="0" dirty="0">
              <a:solidFill>
                <a:srgbClr val="000000"/>
              </a:solidFill>
              <a:effectLst/>
              <a:highlight>
                <a:srgbClr val="FFFFFF"/>
              </a:highlight>
              <a:latin typeface="Nunito"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Childhood Traumatic experiences</a:t>
            </a:r>
          </a:p>
          <a:p>
            <a:pPr algn="l">
              <a:buFont typeface="Arial" panose="020B0604020202020204" pitchFamily="34" charset="0"/>
              <a:buChar char="•"/>
            </a:pP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 Long-standing exposure to Multiple stressors </a:t>
            </a:r>
          </a:p>
          <a:p>
            <a:pPr algn="l">
              <a:buFont typeface="Arial" panose="020B0604020202020204" pitchFamily="34" charset="0"/>
              <a:buChar char="•"/>
            </a:pPr>
            <a:r>
              <a:rPr lang="en-IN" sz="3600" dirty="0">
                <a:solidFill>
                  <a:srgbClr val="000000"/>
                </a:solidFill>
                <a:highlight>
                  <a:srgbClr val="FFFFFF"/>
                </a:highlight>
                <a:latin typeface="Times New Roman" panose="02020603050405020304" pitchFamily="18" charset="0"/>
                <a:cs typeface="Times New Roman" panose="02020603050405020304" pitchFamily="18" charset="0"/>
              </a:rPr>
              <a:t>Academic pressure &amp; Unrealistic expectations</a:t>
            </a: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 </a:t>
            </a:r>
          </a:p>
          <a:p>
            <a:pPr algn="l">
              <a:buFont typeface="Arial" panose="020B0604020202020204" pitchFamily="34" charset="0"/>
              <a:buChar char="•"/>
            </a:pPr>
            <a:r>
              <a:rPr lang="en-IN" sz="3600" dirty="0">
                <a:solidFill>
                  <a:srgbClr val="000000"/>
                </a:solidFill>
                <a:highlight>
                  <a:srgbClr val="FFFFFF"/>
                </a:highlight>
                <a:latin typeface="Times New Roman" panose="02020603050405020304" pitchFamily="18" charset="0"/>
                <a:cs typeface="Times New Roman" panose="02020603050405020304" pitchFamily="18" charset="0"/>
              </a:rPr>
              <a:t>Familial and Relationship issues </a:t>
            </a:r>
          </a:p>
          <a:p>
            <a:pPr algn="l">
              <a:buFont typeface="Arial" panose="020B0604020202020204" pitchFamily="34" charset="0"/>
              <a:buChar char="•"/>
            </a:pPr>
            <a:r>
              <a:rPr lang="en-IN" sz="3600" dirty="0">
                <a:solidFill>
                  <a:srgbClr val="000000"/>
                </a:solidFill>
                <a:highlight>
                  <a:srgbClr val="FFFFFF"/>
                </a:highlight>
                <a:latin typeface="Times New Roman" panose="02020603050405020304" pitchFamily="18" charset="0"/>
                <a:cs typeface="Times New Roman" panose="02020603050405020304" pitchFamily="18" charset="0"/>
              </a:rPr>
              <a:t>Identity &amp; Self-esteem struggle</a:t>
            </a:r>
          </a:p>
          <a:p>
            <a:pPr algn="l">
              <a:buFont typeface="Arial" panose="020B0604020202020204" pitchFamily="34" charset="0"/>
              <a:buChar char="•"/>
            </a:pP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Negative School environment, </a:t>
            </a:r>
          </a:p>
          <a:p>
            <a:pPr algn="l">
              <a:buFont typeface="Arial" panose="020B0604020202020204" pitchFamily="34" charset="0"/>
              <a:buChar char="•"/>
            </a:pP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Bullying, Social Exclusion</a:t>
            </a:r>
          </a:p>
          <a:p>
            <a:pPr algn="l">
              <a:buFont typeface="Arial" panose="020B0604020202020204" pitchFamily="34" charset="0"/>
              <a:buChar char="•"/>
            </a:pP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Technology &amp; Social Media</a:t>
            </a:r>
          </a:p>
          <a:p>
            <a:pPr algn="l">
              <a:buFont typeface="Arial" panose="020B0604020202020204" pitchFamily="34" charset="0"/>
              <a:buChar char="•"/>
            </a:pP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Substance Abuse disorder: </a:t>
            </a:r>
          </a:p>
          <a:p>
            <a:pPr algn="l">
              <a:buFont typeface="Arial" panose="020B0604020202020204" pitchFamily="34" charset="0"/>
              <a:buChar char="•"/>
            </a:pP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Traumatic experiences at home / In school : </a:t>
            </a:r>
          </a:p>
          <a:p>
            <a:pPr algn="l">
              <a:buFont typeface="Arial" panose="020B0604020202020204" pitchFamily="34" charset="0"/>
              <a:buChar char="•"/>
            </a:pPr>
            <a:r>
              <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rPr>
              <a:t>Underlying mental Health disorder:</a:t>
            </a:r>
          </a:p>
          <a:p>
            <a:pPr marL="0" indent="0" algn="l">
              <a:buNone/>
            </a:pPr>
            <a:endParaRPr lang="en-IN" sz="3600" i="0" dirty="0">
              <a:solidFill>
                <a:srgbClr val="000000"/>
              </a:solidFill>
              <a:effectLst/>
              <a:highlight>
                <a:srgbClr val="FFFFFF"/>
              </a:highlight>
              <a:latin typeface="Times New Roman" panose="02020603050405020304" pitchFamily="18" charset="0"/>
              <a:cs typeface="Times New Roman" panose="02020603050405020304" pitchFamily="18" charset="0"/>
            </a:endParaRPr>
          </a:p>
          <a:p>
            <a:pPr marL="0" indent="0">
              <a:buNone/>
            </a:pPr>
            <a:endParaRPr lang="en-IN" sz="3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823BFA2-F7FD-4829-F8B3-210F28B4B351}"/>
              </a:ext>
            </a:extLst>
          </p:cNvPr>
          <p:cNvPicPr>
            <a:picLocks noChangeAspect="1"/>
          </p:cNvPicPr>
          <p:nvPr/>
        </p:nvPicPr>
        <p:blipFill>
          <a:blip r:embed="rId3"/>
          <a:stretch>
            <a:fillRect/>
          </a:stretch>
        </p:blipFill>
        <p:spPr>
          <a:xfrm>
            <a:off x="5981778" y="1741477"/>
            <a:ext cx="4853432" cy="3812413"/>
          </a:xfrm>
          <a:prstGeom prst="rect">
            <a:avLst/>
          </a:prstGeom>
        </p:spPr>
      </p:pic>
    </p:spTree>
    <p:extLst>
      <p:ext uri="{BB962C8B-B14F-4D97-AF65-F5344CB8AC3E}">
        <p14:creationId xmlns:p14="http://schemas.microsoft.com/office/powerpoint/2010/main" val="137423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298E2-9064-038D-7B13-51E72D4FC0F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652893E-6748-86EF-E28B-F659F7FDBE3F}"/>
              </a:ext>
            </a:extLst>
          </p:cNvPr>
          <p:cNvPicPr>
            <a:picLocks noChangeAspect="1"/>
          </p:cNvPicPr>
          <p:nvPr/>
        </p:nvPicPr>
        <p:blipFill>
          <a:blip r:embed="rId3"/>
          <a:stretch>
            <a:fillRect/>
          </a:stretch>
        </p:blipFill>
        <p:spPr>
          <a:xfrm>
            <a:off x="966463" y="312681"/>
            <a:ext cx="10507047" cy="5979600"/>
          </a:xfrm>
          <a:prstGeom prst="rect">
            <a:avLst/>
          </a:prstGeom>
        </p:spPr>
      </p:pic>
    </p:spTree>
    <p:extLst>
      <p:ext uri="{BB962C8B-B14F-4D97-AF65-F5344CB8AC3E}">
        <p14:creationId xmlns:p14="http://schemas.microsoft.com/office/powerpoint/2010/main" val="2583792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219201" y="690813"/>
            <a:ext cx="10468656" cy="949325"/>
          </a:xfrm>
        </p:spPr>
        <p:txBody>
          <a:bodyPr>
            <a:normAutofit fontScale="90000"/>
          </a:bodyPr>
          <a:lstStyle/>
          <a:p>
            <a:br>
              <a:rPr lang="en-US" b="1" i="1" dirty="0">
                <a:solidFill>
                  <a:srgbClr val="C00000"/>
                </a:solidFill>
              </a:rPr>
            </a:br>
            <a:r>
              <a:rPr lang="en-US" b="1" dirty="0">
                <a:solidFill>
                  <a:srgbClr val="C00000"/>
                </a:solidFill>
              </a:rPr>
              <a:t>How do we identify maladaptive anger/ aggression?</a:t>
            </a:r>
            <a:br>
              <a:rPr lang="en-US" b="1" dirty="0">
                <a:solidFill>
                  <a:srgbClr val="C00000"/>
                </a:solidFill>
              </a:rPr>
            </a:br>
            <a:endParaRPr lang="en-IN" b="1" dirty="0">
              <a:solidFill>
                <a:srgbClr val="C00000"/>
              </a:solidFill>
            </a:endParaRP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640138"/>
            <a:ext cx="7639373" cy="4819650"/>
          </a:xfrm>
        </p:spPr>
        <p:txBody>
          <a:bodyPr>
            <a:normAutofit/>
          </a:bodyPr>
          <a:lstStyle/>
          <a:p>
            <a:r>
              <a:rPr lang="en-US" dirty="0">
                <a:latin typeface="Times New Roman" panose="02020603050405020304" pitchFamily="18" charset="0"/>
                <a:cs typeface="Times New Roman" panose="02020603050405020304" pitchFamily="18" charset="0"/>
              </a:rPr>
              <a:t>Socially inappropriate </a:t>
            </a:r>
          </a:p>
          <a:p>
            <a:r>
              <a:rPr lang="en-US" dirty="0">
                <a:latin typeface="Times New Roman" panose="02020603050405020304" pitchFamily="18" charset="0"/>
                <a:cs typeface="Times New Roman" panose="02020603050405020304" pitchFamily="18" charset="0"/>
              </a:rPr>
              <a:t>Either in the absence of or a minimal provocation</a:t>
            </a:r>
          </a:p>
          <a:p>
            <a:r>
              <a:rPr lang="en-US" dirty="0">
                <a:latin typeface="Times New Roman" panose="02020603050405020304" pitchFamily="18" charset="0"/>
                <a:cs typeface="Times New Roman" panose="02020603050405020304" pitchFamily="18" charset="0"/>
              </a:rPr>
              <a:t>Intensity, frequency, duration &amp;/or severity</a:t>
            </a:r>
          </a:p>
          <a:p>
            <a:pPr marL="0" indent="0">
              <a:buNone/>
            </a:pPr>
            <a:r>
              <a:rPr lang="en-US" dirty="0">
                <a:latin typeface="Times New Roman" panose="02020603050405020304" pitchFamily="18" charset="0"/>
                <a:cs typeface="Times New Roman" panose="02020603050405020304" pitchFamily="18" charset="0"/>
              </a:rPr>
              <a:t>   disproportionate to the cause. </a:t>
            </a:r>
          </a:p>
          <a:p>
            <a:r>
              <a:rPr lang="en-US" dirty="0">
                <a:latin typeface="Times New Roman" panose="02020603050405020304" pitchFamily="18" charset="0"/>
                <a:cs typeface="Times New Roman" panose="02020603050405020304" pitchFamily="18" charset="0"/>
              </a:rPr>
              <a:t>Doesn’t terminate within an appropriate timeframe </a:t>
            </a:r>
          </a:p>
          <a:p>
            <a:r>
              <a:rPr lang="en-US" dirty="0">
                <a:latin typeface="Times New Roman" panose="02020603050405020304" pitchFamily="18" charset="0"/>
                <a:cs typeface="Times New Roman" panose="02020603050405020304" pitchFamily="18" charset="0"/>
              </a:rPr>
              <a:t>Unable to control despite efforts to calm down </a:t>
            </a:r>
          </a:p>
          <a:p>
            <a:endParaRPr lang="en-US" dirty="0">
              <a:latin typeface="Times New Roman" panose="02020603050405020304" pitchFamily="18" charset="0"/>
              <a:cs typeface="Times New Roman" panose="02020603050405020304" pitchFamily="18" charset="0"/>
            </a:endParaRPr>
          </a:p>
          <a:p>
            <a:pPr marL="0" indent="0">
              <a:buNone/>
            </a:pPr>
            <a:endParaRPr lang="en-IN" dirty="0">
              <a:latin typeface="Times New Roman" panose="02020603050405020304" pitchFamily="18" charset="0"/>
              <a:cs typeface="Times New Roman" panose="02020603050405020304" pitchFamily="18" charset="0"/>
            </a:endParaRPr>
          </a:p>
        </p:txBody>
      </p:sp>
      <p:pic>
        <p:nvPicPr>
          <p:cNvPr id="9218" name="Picture 2" descr="43,237 Angry Teen Images, Stock Photos, 3D objects ...">
            <a:extLst>
              <a:ext uri="{FF2B5EF4-FFF2-40B4-BE49-F238E27FC236}">
                <a16:creationId xmlns:a16="http://schemas.microsoft.com/office/drawing/2014/main" id="{077F031F-D4C5-E580-58E9-82C8A3157E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68"/>
          <a:stretch/>
        </p:blipFill>
        <p:spPr bwMode="auto">
          <a:xfrm>
            <a:off x="9004516" y="2209214"/>
            <a:ext cx="2193626" cy="26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550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945689" y="163058"/>
            <a:ext cx="8300622" cy="1281113"/>
          </a:xfrm>
        </p:spPr>
        <p:txBody>
          <a:bodyPr/>
          <a:lstStyle/>
          <a:p>
            <a:r>
              <a:rPr lang="en-US" b="1" dirty="0">
                <a:solidFill>
                  <a:srgbClr val="FF0000"/>
                </a:solidFill>
              </a:rPr>
              <a:t>       Cues </a:t>
            </a:r>
            <a:r>
              <a:rPr lang="en-US" sz="4000" b="1" dirty="0">
                <a:solidFill>
                  <a:srgbClr val="7030A0"/>
                </a:solidFill>
              </a:rPr>
              <a:t>for Violent Behavior</a:t>
            </a:r>
            <a:r>
              <a:rPr lang="en-US" dirty="0"/>
              <a:t> </a:t>
            </a:r>
            <a:endParaRPr lang="en-IN" b="1" dirty="0">
              <a:solidFill>
                <a:srgbClr val="7030A0"/>
              </a:solidFill>
            </a:endParaRP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768671" y="1599154"/>
            <a:ext cx="8143806" cy="4732792"/>
          </a:xfrm>
        </p:spPr>
        <p:txBody>
          <a:bodyPr>
            <a:normAutofit/>
          </a:bodyPr>
          <a:lstStyle/>
          <a:p>
            <a:r>
              <a:rPr lang="en-US" sz="3000" dirty="0">
                <a:latin typeface="Times New Roman" panose="02020603050405020304" pitchFamily="18" charset="0"/>
                <a:cs typeface="Times New Roman" panose="02020603050405020304" pitchFamily="18" charset="0"/>
              </a:rPr>
              <a:t>Obsessively playing/watching violent video</a:t>
            </a:r>
          </a:p>
          <a:p>
            <a:pPr marL="0" indent="0">
              <a:buNone/>
            </a:pPr>
            <a:r>
              <a:rPr lang="en-US" sz="3000" dirty="0">
                <a:latin typeface="Times New Roman" panose="02020603050405020304" pitchFamily="18" charset="0"/>
                <a:cs typeface="Times New Roman" panose="02020603050405020304" pitchFamily="18" charset="0"/>
              </a:rPr>
              <a:t>   games, enjoying websites that promote violence </a:t>
            </a:r>
          </a:p>
          <a:p>
            <a:r>
              <a:rPr lang="en-US" sz="3000" dirty="0">
                <a:latin typeface="Times New Roman" panose="02020603050405020304" pitchFamily="18" charset="0"/>
                <a:cs typeface="Times New Roman" panose="02020603050405020304" pitchFamily="18" charset="0"/>
              </a:rPr>
              <a:t>Threatening or bullying others </a:t>
            </a:r>
          </a:p>
          <a:p>
            <a:r>
              <a:rPr lang="en-US" sz="3000" dirty="0">
                <a:latin typeface="Times New Roman" panose="02020603050405020304" pitchFamily="18" charset="0"/>
                <a:cs typeface="Times New Roman" panose="02020603050405020304" pitchFamily="18" charset="0"/>
              </a:rPr>
              <a:t>Fantasizing about committing a violent act</a:t>
            </a:r>
          </a:p>
          <a:p>
            <a:r>
              <a:rPr lang="en-US" sz="3000" dirty="0">
                <a:latin typeface="Times New Roman" panose="02020603050405020304" pitchFamily="18" charset="0"/>
                <a:cs typeface="Times New Roman" panose="02020603050405020304" pitchFamily="18" charset="0"/>
              </a:rPr>
              <a:t>Cruelty to pets and animals </a:t>
            </a:r>
          </a:p>
          <a:p>
            <a:r>
              <a:rPr lang="en-US" sz="3000" dirty="0">
                <a:latin typeface="Times New Roman" panose="02020603050405020304" pitchFamily="18" charset="0"/>
                <a:cs typeface="Times New Roman" panose="02020603050405020304" pitchFamily="18" charset="0"/>
              </a:rPr>
              <a:t>Playing with weapons </a:t>
            </a:r>
          </a:p>
          <a:p>
            <a:endParaRPr lang="en-US" sz="3000" dirty="0">
              <a:latin typeface="Times New Roman" panose="02020603050405020304" pitchFamily="18" charset="0"/>
              <a:cs typeface="Times New Roman" panose="02020603050405020304" pitchFamily="18" charset="0"/>
            </a:endParaRPr>
          </a:p>
          <a:p>
            <a:pPr marL="0" indent="0">
              <a:buNone/>
            </a:pPr>
            <a:endParaRPr lang="en-IN" sz="2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D210CCD-680C-5821-D995-63E130F39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9581" y="2324746"/>
            <a:ext cx="2522717" cy="1920418"/>
          </a:xfrm>
          <a:prstGeom prst="rect">
            <a:avLst/>
          </a:prstGeom>
        </p:spPr>
      </p:pic>
    </p:spTree>
    <p:extLst>
      <p:ext uri="{BB962C8B-B14F-4D97-AF65-F5344CB8AC3E}">
        <p14:creationId xmlns:p14="http://schemas.microsoft.com/office/powerpoint/2010/main" val="561494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93" y="673307"/>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386326" y="767934"/>
            <a:ext cx="900000" cy="9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age1image1292286560">
            <a:extLst>
              <a:ext uri="{FF2B5EF4-FFF2-40B4-BE49-F238E27FC236}">
                <a16:creationId xmlns:a16="http://schemas.microsoft.com/office/drawing/2014/main" id="{319BDF79-8635-583B-6F34-E9247E3A8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232" y="1217934"/>
            <a:ext cx="8567408" cy="472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96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730822" y="-19051"/>
            <a:ext cx="8730356" cy="1119189"/>
          </a:xfrm>
        </p:spPr>
        <p:txBody>
          <a:bodyPr/>
          <a:lstStyle/>
          <a:p>
            <a:r>
              <a:rPr lang="en-IN" b="1" dirty="0"/>
              <a:t>Types of Students Aggression In School</a:t>
            </a:r>
            <a:endParaRPr lang="en-IN" b="1" dirty="0">
              <a:solidFill>
                <a:srgbClr val="7030A0"/>
              </a:solidFill>
            </a:endParaRP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593877"/>
            <a:ext cx="8377238" cy="3670246"/>
          </a:xfrm>
        </p:spPr>
        <p:txBody>
          <a:bodyPr>
            <a:normAutofit/>
          </a:bodyPr>
          <a:lstStyle/>
          <a:p>
            <a:r>
              <a:rPr lang="en-IN" b="1" dirty="0">
                <a:latin typeface="Times New Roman" panose="02020603050405020304" pitchFamily="18" charset="0"/>
                <a:cs typeface="Times New Roman" panose="02020603050405020304" pitchFamily="18" charset="0"/>
              </a:rPr>
              <a:t>Verbal aggression</a:t>
            </a:r>
            <a:endParaRPr lang="en-IN" dirty="0">
              <a:latin typeface="Times New Roman" panose="02020603050405020304" pitchFamily="18" charset="0"/>
              <a:cs typeface="Times New Roman" panose="02020603050405020304" pitchFamily="18" charset="0"/>
            </a:endParaRPr>
          </a:p>
          <a:p>
            <a:r>
              <a:rPr lang="en-US" b="1" i="0" dirty="0">
                <a:solidFill>
                  <a:srgbClr val="474747"/>
                </a:solidFill>
                <a:effectLst/>
                <a:highlight>
                  <a:srgbClr val="FFFFFF"/>
                </a:highlight>
                <a:latin typeface="Times New Roman" panose="02020603050405020304" pitchFamily="18" charset="0"/>
                <a:cs typeface="Times New Roman" panose="02020603050405020304" pitchFamily="18" charset="0"/>
              </a:rPr>
              <a:t>Physical aggression </a:t>
            </a:r>
            <a:endParaRPr lang="en-US" b="0" i="0" dirty="0">
              <a:solidFill>
                <a:srgbClr val="474747"/>
              </a:solidFill>
              <a:effectLst/>
              <a:highlight>
                <a:srgbClr val="FFFFFF"/>
              </a:highlight>
              <a:latin typeface="Times New Roman" panose="02020603050405020304" pitchFamily="18" charset="0"/>
              <a:cs typeface="Times New Roman" panose="02020603050405020304" pitchFamily="18" charset="0"/>
            </a:endParaRPr>
          </a:p>
          <a:p>
            <a:r>
              <a:rPr lang="en-US" b="1" dirty="0">
                <a:solidFill>
                  <a:srgbClr val="474747"/>
                </a:solidFill>
                <a:highlight>
                  <a:srgbClr val="FFFFFF"/>
                </a:highlight>
                <a:latin typeface="Times New Roman" panose="02020603050405020304" pitchFamily="18" charset="0"/>
                <a:cs typeface="Times New Roman" panose="02020603050405020304" pitchFamily="18" charset="0"/>
              </a:rPr>
              <a:t>Aggression directed towards self</a:t>
            </a:r>
          </a:p>
          <a:p>
            <a:endParaRPr lang="en-US" b="1" dirty="0">
              <a:solidFill>
                <a:srgbClr val="474747"/>
              </a:solidFill>
              <a:highlight>
                <a:srgbClr val="FFFFFF"/>
              </a:highlight>
              <a:latin typeface="Times New Roman" panose="02020603050405020304" pitchFamily="18" charset="0"/>
              <a:cs typeface="Times New Roman" panose="02020603050405020304" pitchFamily="18" charset="0"/>
            </a:endParaRPr>
          </a:p>
          <a:p>
            <a:r>
              <a:rPr lang="en-US" b="1" dirty="0">
                <a:solidFill>
                  <a:srgbClr val="474747"/>
                </a:solidFill>
                <a:highlight>
                  <a:srgbClr val="FFFFFF"/>
                </a:highlight>
                <a:latin typeface="Times New Roman" panose="02020603050405020304" pitchFamily="18" charset="0"/>
                <a:cs typeface="Times New Roman" panose="02020603050405020304" pitchFamily="18" charset="0"/>
              </a:rPr>
              <a:t>Group aggression  </a:t>
            </a:r>
            <a:endParaRPr lang="en-IN" dirty="0">
              <a:latin typeface="Times New Roman" panose="02020603050405020304" pitchFamily="18" charset="0"/>
              <a:cs typeface="Times New Roman" panose="02020603050405020304" pitchFamily="18" charset="0"/>
            </a:endParaRPr>
          </a:p>
        </p:txBody>
      </p:sp>
      <p:pic>
        <p:nvPicPr>
          <p:cNvPr id="4" name="Picture 2" descr="Understanding Aggression in the Classroom">
            <a:extLst>
              <a:ext uri="{FF2B5EF4-FFF2-40B4-BE49-F238E27FC236}">
                <a16:creationId xmlns:a16="http://schemas.microsoft.com/office/drawing/2014/main" id="{C3262363-E14A-A26B-E188-7D0FCC527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1710" y="1912964"/>
            <a:ext cx="2423312" cy="3032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11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713806" y="40480"/>
            <a:ext cx="8300622" cy="859633"/>
          </a:xfrm>
        </p:spPr>
        <p:txBody>
          <a:bodyPr/>
          <a:lstStyle/>
          <a:p>
            <a:r>
              <a:rPr lang="en-IN" dirty="0">
                <a:solidFill>
                  <a:schemeClr val="accent5">
                    <a:lumMod val="75000"/>
                  </a:schemeClr>
                </a:solidFill>
              </a:rPr>
              <a:t>Causes of Group Aggression In School </a:t>
            </a:r>
            <a:endParaRPr lang="en-IN" b="1" dirty="0">
              <a:solidFill>
                <a:schemeClr val="accent5">
                  <a:lumMod val="75000"/>
                </a:schemeClr>
              </a:solidFill>
            </a:endParaRP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387458" y="1100138"/>
            <a:ext cx="7656162" cy="5269665"/>
          </a:xfrm>
        </p:spPr>
        <p:txBody>
          <a:bodyPr>
            <a:noAutofit/>
          </a:bodyPr>
          <a:lstStyle/>
          <a:p>
            <a:r>
              <a:rPr lang="en-IN" dirty="0">
                <a:latin typeface="Times New Roman" panose="02020603050405020304" pitchFamily="18" charset="0"/>
                <a:cs typeface="Times New Roman" panose="02020603050405020304" pitchFamily="18" charset="0"/>
              </a:rPr>
              <a:t>All the causes of problematic anger in youth, in</a:t>
            </a:r>
          </a:p>
          <a:p>
            <a:pPr marL="0" indent="0">
              <a:buNone/>
            </a:pPr>
            <a:r>
              <a:rPr lang="en-IN" dirty="0">
                <a:latin typeface="Times New Roman" panose="02020603050405020304" pitchFamily="18" charset="0"/>
                <a:cs typeface="Times New Roman" panose="02020603050405020304" pitchFamily="18" charset="0"/>
              </a:rPr>
              <a:t>   addition to </a:t>
            </a:r>
            <a:r>
              <a:rPr lang="en-IN" b="1" dirty="0">
                <a:latin typeface="Times New Roman" panose="02020603050405020304" pitchFamily="18" charset="0"/>
                <a:cs typeface="Times New Roman" panose="02020603050405020304" pitchFamily="18" charset="0"/>
              </a:rPr>
              <a:t>school-related issues </a:t>
            </a:r>
            <a:r>
              <a:rPr lang="en-IN" dirty="0">
                <a:latin typeface="Times New Roman" panose="02020603050405020304" pitchFamily="18" charset="0"/>
                <a:cs typeface="Times New Roman" panose="02020603050405020304" pitchFamily="18" charset="0"/>
              </a:rPr>
              <a:t>like :</a:t>
            </a:r>
          </a:p>
          <a:p>
            <a:r>
              <a:rPr lang="en-IN" dirty="0">
                <a:latin typeface="Times New Roman" panose="02020603050405020304" pitchFamily="18" charset="0"/>
                <a:cs typeface="Times New Roman" panose="02020603050405020304" pitchFamily="18" charset="0"/>
              </a:rPr>
              <a:t>Harsh / Inconsistent Disciplinary methods</a:t>
            </a:r>
          </a:p>
          <a:p>
            <a:pPr marL="0" indent="0">
              <a:buNone/>
            </a:pPr>
            <a:r>
              <a:rPr lang="en-IN" dirty="0">
                <a:latin typeface="Times New Roman" panose="02020603050405020304" pitchFamily="18" charset="0"/>
                <a:cs typeface="Times New Roman" panose="02020603050405020304" pitchFamily="18" charset="0"/>
              </a:rPr>
              <a:t>  (Lack of positive Discipline )</a:t>
            </a:r>
          </a:p>
          <a:p>
            <a:r>
              <a:rPr lang="en-IN" dirty="0">
                <a:latin typeface="Times New Roman" panose="02020603050405020304" pitchFamily="18" charset="0"/>
                <a:cs typeface="Times New Roman" panose="02020603050405020304" pitchFamily="18" charset="0"/>
              </a:rPr>
              <a:t>Feeling of being a victim of Discrimination /</a:t>
            </a:r>
          </a:p>
          <a:p>
            <a:pPr marL="0" indent="0">
              <a:buNone/>
            </a:pPr>
            <a:r>
              <a:rPr lang="en-IN" dirty="0">
                <a:latin typeface="Times New Roman" panose="02020603050405020304" pitchFamily="18" charset="0"/>
                <a:cs typeface="Times New Roman" panose="02020603050405020304" pitchFamily="18" charset="0"/>
              </a:rPr>
              <a:t>   Favouritism </a:t>
            </a:r>
          </a:p>
          <a:p>
            <a:r>
              <a:rPr lang="en-IN" dirty="0">
                <a:latin typeface="Times New Roman" panose="02020603050405020304" pitchFamily="18" charset="0"/>
                <a:cs typeface="Times New Roman" panose="02020603050405020304" pitchFamily="18" charset="0"/>
              </a:rPr>
              <a:t>Unclear directions about the school curriculum </a:t>
            </a:r>
          </a:p>
          <a:p>
            <a:r>
              <a:rPr lang="en-IN" dirty="0">
                <a:latin typeface="Times New Roman" panose="02020603050405020304" pitchFamily="18" charset="0"/>
                <a:cs typeface="Times New Roman" panose="02020603050405020304" pitchFamily="18" charset="0"/>
              </a:rPr>
              <a:t>Lack of basic facilities/ recreational activities</a:t>
            </a:r>
          </a:p>
          <a:p>
            <a:r>
              <a:rPr lang="en-IN" dirty="0">
                <a:latin typeface="Times New Roman" panose="02020603050405020304" pitchFamily="18" charset="0"/>
                <a:cs typeface="Times New Roman" panose="02020603050405020304" pitchFamily="18" charset="0"/>
              </a:rPr>
              <a:t>Notorious students/ gang disturbing the class</a:t>
            </a:r>
          </a:p>
        </p:txBody>
      </p:sp>
      <p:pic>
        <p:nvPicPr>
          <p:cNvPr id="5" name="Picture 4">
            <a:extLst>
              <a:ext uri="{FF2B5EF4-FFF2-40B4-BE49-F238E27FC236}">
                <a16:creationId xmlns:a16="http://schemas.microsoft.com/office/drawing/2014/main" id="{19D02CFA-0204-D675-32B4-F7C08E33F643}"/>
              </a:ext>
            </a:extLst>
          </p:cNvPr>
          <p:cNvPicPr>
            <a:picLocks noChangeAspect="1"/>
          </p:cNvPicPr>
          <p:nvPr/>
        </p:nvPicPr>
        <p:blipFill>
          <a:blip r:embed="rId3"/>
          <a:stretch>
            <a:fillRect/>
          </a:stretch>
        </p:blipFill>
        <p:spPr>
          <a:xfrm>
            <a:off x="8169964" y="1735810"/>
            <a:ext cx="3869805" cy="3869650"/>
          </a:xfrm>
          <a:prstGeom prst="rect">
            <a:avLst/>
          </a:prstGeom>
        </p:spPr>
      </p:pic>
    </p:spTree>
    <p:extLst>
      <p:ext uri="{BB962C8B-B14F-4D97-AF65-F5344CB8AC3E}">
        <p14:creationId xmlns:p14="http://schemas.microsoft.com/office/powerpoint/2010/main" val="139083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2113857" y="40480"/>
            <a:ext cx="8300622" cy="859633"/>
          </a:xfrm>
        </p:spPr>
        <p:txBody>
          <a:bodyPr/>
          <a:lstStyle/>
          <a:p>
            <a:r>
              <a:rPr lang="en-IN" dirty="0">
                <a:solidFill>
                  <a:srgbClr val="7030A0"/>
                </a:solidFill>
              </a:rPr>
              <a:t>5 “ Rights” about Anger Expression..</a:t>
            </a:r>
            <a:endParaRPr lang="en-IN" b="1" dirty="0">
              <a:solidFill>
                <a:srgbClr val="7030A0"/>
              </a:solidFill>
            </a:endParaRP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371600"/>
            <a:ext cx="10515600" cy="4805363"/>
          </a:xfrm>
        </p:spPr>
        <p:txBody>
          <a:bodyPr>
            <a:normAutofit/>
          </a:bodyPr>
          <a:lstStyle/>
          <a:p>
            <a:r>
              <a:rPr lang="en-IN" b="1" dirty="0">
                <a:latin typeface="Times New Roman" panose="02020603050405020304" pitchFamily="18" charset="0"/>
                <a:cs typeface="Times New Roman" panose="02020603050405020304" pitchFamily="18" charset="0"/>
              </a:rPr>
              <a:t>It is important to vent out the gush of anger appropriately</a:t>
            </a:r>
          </a:p>
          <a:p>
            <a:pPr marL="0" indent="0">
              <a:buNone/>
            </a:pPr>
            <a:endParaRPr lang="en-IN" b="1" dirty="0">
              <a:solidFill>
                <a:srgbClr val="C00000"/>
              </a:solidFill>
              <a:latin typeface="Times New Roman" panose="02020603050405020304" pitchFamily="18" charset="0"/>
              <a:cs typeface="Times New Roman" panose="02020603050405020304" pitchFamily="18" charset="0"/>
            </a:endParaRPr>
          </a:p>
          <a:p>
            <a:pPr marL="0" indent="0">
              <a:buNone/>
            </a:pPr>
            <a:r>
              <a:rPr lang="en-IN" b="1" dirty="0">
                <a:latin typeface="Times New Roman" panose="02020603050405020304" pitchFamily="18" charset="0"/>
                <a:cs typeface="Times New Roman" panose="02020603050405020304" pitchFamily="18" charset="0"/>
              </a:rPr>
              <a:t>Observe Aristotle’s 5 ”Rights” </a:t>
            </a:r>
          </a:p>
          <a:p>
            <a:r>
              <a:rPr lang="en-IN" dirty="0">
                <a:latin typeface="Times New Roman" panose="02020603050405020304" pitchFamily="18" charset="0"/>
                <a:cs typeface="Times New Roman" panose="02020603050405020304" pitchFamily="18" charset="0"/>
              </a:rPr>
              <a:t>With the Right person</a:t>
            </a:r>
          </a:p>
          <a:p>
            <a:r>
              <a:rPr lang="en-IN" dirty="0">
                <a:latin typeface="Times New Roman" panose="02020603050405020304" pitchFamily="18" charset="0"/>
                <a:cs typeface="Times New Roman" panose="02020603050405020304" pitchFamily="18" charset="0"/>
              </a:rPr>
              <a:t>To the Right degree</a:t>
            </a:r>
          </a:p>
          <a:p>
            <a:r>
              <a:rPr lang="en-IN" dirty="0">
                <a:latin typeface="Times New Roman" panose="02020603050405020304" pitchFamily="18" charset="0"/>
                <a:cs typeface="Times New Roman" panose="02020603050405020304" pitchFamily="18" charset="0"/>
              </a:rPr>
              <a:t>At the Right time </a:t>
            </a:r>
          </a:p>
          <a:p>
            <a:r>
              <a:rPr lang="en-IN" dirty="0">
                <a:latin typeface="Times New Roman" panose="02020603050405020304" pitchFamily="18" charset="0"/>
                <a:cs typeface="Times New Roman" panose="02020603050405020304" pitchFamily="18" charset="0"/>
              </a:rPr>
              <a:t>For the Right purpose</a:t>
            </a:r>
          </a:p>
          <a:p>
            <a:r>
              <a:rPr lang="en-IN" dirty="0">
                <a:latin typeface="Times New Roman" panose="02020603050405020304" pitchFamily="18" charset="0"/>
                <a:cs typeface="Times New Roman" panose="02020603050405020304" pitchFamily="18" charset="0"/>
              </a:rPr>
              <a:t>In the Right way</a:t>
            </a:r>
          </a:p>
          <a:p>
            <a:pPr marL="0" indent="0">
              <a:buNone/>
            </a:pPr>
            <a:endParaRPr lang="en-IN" sz="2000" dirty="0">
              <a:latin typeface="Times New Roman" panose="02020603050405020304" pitchFamily="18" charset="0"/>
              <a:cs typeface="Times New Roman" panose="02020603050405020304" pitchFamily="18" charset="0"/>
            </a:endParaRPr>
          </a:p>
        </p:txBody>
      </p:sp>
      <p:pic>
        <p:nvPicPr>
          <p:cNvPr id="5" name="Picture 2" descr="Right png images | PNGWing">
            <a:extLst>
              <a:ext uri="{FF2B5EF4-FFF2-40B4-BE49-F238E27FC236}">
                <a16:creationId xmlns:a16="http://schemas.microsoft.com/office/drawing/2014/main" id="{D8796308-CD0B-CA1D-0E32-2D5856C9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277" y="2885090"/>
            <a:ext cx="2609192" cy="308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49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828106" y="40480"/>
            <a:ext cx="8300622" cy="973933"/>
          </a:xfrm>
        </p:spPr>
        <p:txBody>
          <a:bodyPr/>
          <a:lstStyle/>
          <a:p>
            <a:r>
              <a:rPr lang="en-IN" b="1" dirty="0">
                <a:solidFill>
                  <a:schemeClr val="accent5">
                    <a:lumMod val="75000"/>
                  </a:schemeClr>
                </a:solidFill>
              </a:rPr>
              <a:t>Basic Anger Management steps</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199" y="1171575"/>
            <a:ext cx="10878519" cy="5005388"/>
          </a:xfrm>
        </p:spPr>
        <p:txBody>
          <a:bodyPr>
            <a:normAutofit fontScale="92500" lnSpcReduction="10000"/>
          </a:bodyPr>
          <a:lstStyle/>
          <a:p>
            <a:pPr marL="400050" indent="-400050">
              <a:buAutoNum type="romanUcParenR"/>
            </a:pPr>
            <a:r>
              <a:rPr lang="en-IN" sz="3000" b="1" dirty="0">
                <a:solidFill>
                  <a:srgbClr val="00B0F0"/>
                </a:solidFill>
                <a:latin typeface="Times New Roman" panose="02020603050405020304" pitchFamily="18" charset="0"/>
                <a:cs typeface="Times New Roman" panose="02020603050405020304" pitchFamily="18" charset="0"/>
              </a:rPr>
              <a:t>Identify the Triggers</a:t>
            </a:r>
            <a:r>
              <a:rPr lang="en-IN" sz="3000" dirty="0">
                <a:latin typeface="Times New Roman" panose="02020603050405020304" pitchFamily="18" charset="0"/>
                <a:cs typeface="Times New Roman" panose="02020603050405020304" pitchFamily="18" charset="0"/>
              </a:rPr>
              <a:t>: Make a list – Avoid or find the skills to handle them effectively</a:t>
            </a:r>
          </a:p>
          <a:p>
            <a:pPr marL="400050" indent="-400050">
              <a:buAutoNum type="romanUcParenR"/>
            </a:pPr>
            <a:r>
              <a:rPr lang="en-IN" sz="3000" b="1" dirty="0">
                <a:solidFill>
                  <a:srgbClr val="00B0F0"/>
                </a:solidFill>
                <a:latin typeface="Times New Roman" panose="02020603050405020304" pitchFamily="18" charset="0"/>
                <a:cs typeface="Times New Roman" panose="02020603050405020304" pitchFamily="18" charset="0"/>
              </a:rPr>
              <a:t>Be Aware of the Anger Clues</a:t>
            </a:r>
            <a:r>
              <a:rPr lang="en-IN" sz="3000" dirty="0">
                <a:latin typeface="Times New Roman" panose="02020603050405020304" pitchFamily="18" charset="0"/>
                <a:cs typeface="Times New Roman" panose="02020603050405020304" pitchFamily="18" charset="0"/>
              </a:rPr>
              <a:t>: Start Practicing Relaxation Techniques</a:t>
            </a:r>
          </a:p>
          <a:p>
            <a:pPr marL="400050" indent="-400050">
              <a:buAutoNum type="romanUcParenR"/>
            </a:pPr>
            <a:r>
              <a:rPr lang="en-IN" sz="3000" b="1" dirty="0">
                <a:solidFill>
                  <a:srgbClr val="00B0F0"/>
                </a:solidFill>
                <a:latin typeface="Times New Roman" panose="02020603050405020304" pitchFamily="18" charset="0"/>
                <a:cs typeface="Times New Roman" panose="02020603050405020304" pitchFamily="18" charset="0"/>
              </a:rPr>
              <a:t>Find Your Anger Type: </a:t>
            </a:r>
            <a:r>
              <a:rPr lang="en-IN" sz="3000" dirty="0">
                <a:latin typeface="Times New Roman" panose="02020603050405020304" pitchFamily="18" charset="0"/>
                <a:cs typeface="Times New Roman" panose="02020603050405020304" pitchFamily="18" charset="0"/>
              </a:rPr>
              <a:t>Try to apply Aristotle’s “ 5 Rights About Anger” </a:t>
            </a:r>
          </a:p>
          <a:p>
            <a:pPr marL="0" indent="0">
              <a:buNone/>
            </a:pPr>
            <a:r>
              <a:rPr lang="en-IN" sz="3000" b="1" dirty="0">
                <a:solidFill>
                  <a:srgbClr val="00B0F0"/>
                </a:solidFill>
                <a:latin typeface="Times New Roman" panose="02020603050405020304" pitchFamily="18" charset="0"/>
                <a:cs typeface="Times New Roman" panose="02020603050405020304" pitchFamily="18" charset="0"/>
              </a:rPr>
              <a:t> Long Term Management:</a:t>
            </a:r>
          </a:p>
          <a:p>
            <a:r>
              <a:rPr lang="en-IN" sz="3000" b="1" dirty="0">
                <a:latin typeface="Times New Roman" panose="02020603050405020304" pitchFamily="18" charset="0"/>
                <a:cs typeface="Times New Roman" panose="02020603050405020304" pitchFamily="18" charset="0"/>
              </a:rPr>
              <a:t>Healthy Lifestyle</a:t>
            </a:r>
            <a:r>
              <a:rPr lang="en-IN" sz="3000" dirty="0">
                <a:latin typeface="Times New Roman" panose="02020603050405020304" pitchFamily="18" charset="0"/>
                <a:cs typeface="Times New Roman" panose="02020603050405020304" pitchFamily="18" charset="0"/>
              </a:rPr>
              <a:t>: Time Management</a:t>
            </a:r>
          </a:p>
          <a:p>
            <a:r>
              <a:rPr lang="en-IN" sz="3000" dirty="0">
                <a:latin typeface="Times New Roman" panose="02020603050405020304" pitchFamily="18" charset="0"/>
                <a:cs typeface="Times New Roman" panose="02020603050405020304" pitchFamily="18" charset="0"/>
              </a:rPr>
              <a:t>Inculcate </a:t>
            </a:r>
            <a:r>
              <a:rPr lang="en-IN" sz="3000" b="1" dirty="0">
                <a:latin typeface="Times New Roman" panose="02020603050405020304" pitchFamily="18" charset="0"/>
                <a:cs typeface="Times New Roman" panose="02020603050405020304" pitchFamily="18" charset="0"/>
              </a:rPr>
              <a:t>Life skills </a:t>
            </a:r>
            <a:r>
              <a:rPr lang="en-IN" sz="3000" dirty="0">
                <a:latin typeface="Times New Roman" panose="02020603050405020304" pitchFamily="18" charset="0"/>
                <a:cs typeface="Times New Roman" panose="02020603050405020304" pitchFamily="18" charset="0"/>
              </a:rPr>
              <a:t>in the day to day life</a:t>
            </a:r>
          </a:p>
          <a:p>
            <a:r>
              <a:rPr lang="en-IN" sz="3000" b="1" dirty="0">
                <a:latin typeface="Times New Roman" panose="02020603050405020304" pitchFamily="18" charset="0"/>
                <a:cs typeface="Times New Roman" panose="02020603050405020304" pitchFamily="18" charset="0"/>
              </a:rPr>
              <a:t>Relaxation techniques</a:t>
            </a:r>
            <a:r>
              <a:rPr lang="en-IN" sz="3000" dirty="0">
                <a:latin typeface="Times New Roman" panose="02020603050405020304" pitchFamily="18" charset="0"/>
                <a:cs typeface="Times New Roman" panose="02020603050405020304" pitchFamily="18" charset="0"/>
              </a:rPr>
              <a:t>:</a:t>
            </a:r>
          </a:p>
          <a:p>
            <a:pPr marL="0" indent="0">
              <a:buNone/>
            </a:pPr>
            <a:r>
              <a:rPr lang="en-US" sz="3000" b="1" i="1" dirty="0">
                <a:solidFill>
                  <a:schemeClr val="accent2"/>
                </a:solidFill>
                <a:latin typeface="Times New Roman" panose="02020603050405020304" pitchFamily="18" charset="0"/>
                <a:cs typeface="Times New Roman" panose="02020603050405020304" pitchFamily="18" charset="0"/>
              </a:rPr>
              <a:t>Incorporating Life skill lessons and relaxation techniques during day-to-day class activities helps a lot.</a:t>
            </a:r>
          </a:p>
          <a:p>
            <a:endParaRPr lang="en-IN" sz="3000" dirty="0">
              <a:latin typeface="Times New Roman" panose="02020603050405020304" pitchFamily="18" charset="0"/>
              <a:cs typeface="Times New Roman" panose="02020603050405020304" pitchFamily="18" charset="0"/>
            </a:endParaRPr>
          </a:p>
          <a:p>
            <a:endParaRPr lang="en-IN" sz="2200" dirty="0"/>
          </a:p>
          <a:p>
            <a:pPr marL="0" indent="0">
              <a:buNone/>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512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828106" y="180975"/>
            <a:ext cx="8748712" cy="1000124"/>
          </a:xfrm>
        </p:spPr>
        <p:txBody>
          <a:bodyPr>
            <a:normAutofit fontScale="90000"/>
          </a:bodyPr>
          <a:lstStyle/>
          <a:p>
            <a:r>
              <a:rPr lang="en-IN" b="1" dirty="0">
                <a:solidFill>
                  <a:schemeClr val="accent5">
                    <a:lumMod val="75000"/>
                  </a:schemeClr>
                </a:solidFill>
              </a:rPr>
              <a:t>Handling Angry Teen: Tips for the teachers </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666750" y="1181099"/>
            <a:ext cx="8748713" cy="4862513"/>
          </a:xfrm>
        </p:spPr>
        <p:txBody>
          <a:bodyPr>
            <a:normAutofit fontScale="92500" lnSpcReduction="20000"/>
          </a:bodyPr>
          <a:lstStyle/>
          <a:p>
            <a:pPr marL="0" indent="0">
              <a:buNone/>
            </a:pPr>
            <a:r>
              <a:rPr lang="en-IN" sz="3000" b="1" i="1" dirty="0">
                <a:solidFill>
                  <a:srgbClr val="0070C0"/>
                </a:solidFill>
                <a:latin typeface="Times New Roman" panose="02020603050405020304" pitchFamily="18" charset="0"/>
                <a:cs typeface="Times New Roman" panose="02020603050405020304" pitchFamily="18" charset="0"/>
              </a:rPr>
              <a:t>In the Moment</a:t>
            </a:r>
          </a:p>
          <a:p>
            <a:pPr marL="514350" indent="-514350">
              <a:buAutoNum type="arabicParenR"/>
            </a:pPr>
            <a:r>
              <a:rPr lang="en-IN" sz="3000" dirty="0">
                <a:solidFill>
                  <a:schemeClr val="tx1"/>
                </a:solidFill>
                <a:latin typeface="Times New Roman" panose="02020603050405020304" pitchFamily="18" charset="0"/>
                <a:cs typeface="Times New Roman" panose="02020603050405020304" pitchFamily="18" charset="0"/>
              </a:rPr>
              <a:t>Take a few deep breaths &amp; handle the situation calmly.</a:t>
            </a:r>
          </a:p>
          <a:p>
            <a:pPr marL="514350" indent="-514350">
              <a:buAutoNum type="arabicParenR"/>
            </a:pPr>
            <a:endParaRPr lang="en-IN" sz="3000" dirty="0">
              <a:solidFill>
                <a:schemeClr val="tx1"/>
              </a:solidFill>
              <a:latin typeface="Times New Roman" panose="02020603050405020304" pitchFamily="18" charset="0"/>
              <a:cs typeface="Times New Roman" panose="02020603050405020304" pitchFamily="18" charset="0"/>
            </a:endParaRPr>
          </a:p>
          <a:p>
            <a:pPr marL="514350" indent="-514350">
              <a:buAutoNum type="arabicParenR"/>
            </a:pPr>
            <a:r>
              <a:rPr lang="en-IN" sz="3000" dirty="0">
                <a:solidFill>
                  <a:schemeClr val="tx1"/>
                </a:solidFill>
                <a:latin typeface="Times New Roman" panose="02020603050405020304" pitchFamily="18" charset="0"/>
                <a:cs typeface="Times New Roman" panose="02020603050405020304" pitchFamily="18" charset="0"/>
              </a:rPr>
              <a:t>Evaluate &amp; ensure the safety of other students.</a:t>
            </a:r>
          </a:p>
          <a:p>
            <a:pPr marL="514350" indent="-514350">
              <a:buAutoNum type="arabicParenR"/>
            </a:pPr>
            <a:endParaRPr lang="en-IN" sz="3000" dirty="0">
              <a:solidFill>
                <a:schemeClr val="tx1"/>
              </a:solidFill>
              <a:latin typeface="Times New Roman" panose="02020603050405020304" pitchFamily="18" charset="0"/>
              <a:cs typeface="Times New Roman" panose="02020603050405020304" pitchFamily="18" charset="0"/>
            </a:endParaRPr>
          </a:p>
          <a:p>
            <a:pPr marL="514350" indent="-514350">
              <a:buAutoNum type="arabicParenR"/>
            </a:pPr>
            <a:r>
              <a:rPr lang="en-IN" sz="3000" dirty="0">
                <a:solidFill>
                  <a:schemeClr val="tx1"/>
                </a:solidFill>
                <a:latin typeface="Times New Roman" panose="02020603050405020304" pitchFamily="18" charset="0"/>
                <a:cs typeface="Times New Roman" panose="02020603050405020304" pitchFamily="18" charset="0"/>
              </a:rPr>
              <a:t>Encourage Conversation with the teen.</a:t>
            </a:r>
            <a:r>
              <a:rPr lang="en-US" sz="3000" dirty="0">
                <a:solidFill>
                  <a:srgbClr val="3D3D3D"/>
                </a:solidFill>
                <a:effectLst/>
                <a:highlight>
                  <a:srgbClr val="FFFFFF"/>
                </a:highlight>
                <a:latin typeface="Times New Roman" panose="02020603050405020304" pitchFamily="18" charset="0"/>
                <a:cs typeface="Times New Roman" panose="02020603050405020304" pitchFamily="18" charset="0"/>
              </a:rPr>
              <a:t> Listen Attentively. </a:t>
            </a:r>
            <a:r>
              <a:rPr lang="en-US" sz="3000" i="1" dirty="0">
                <a:solidFill>
                  <a:srgbClr val="3D3D3D"/>
                </a:solidFill>
                <a:effectLst/>
                <a:highlight>
                  <a:srgbClr val="FFFFFF"/>
                </a:highlight>
                <a:latin typeface="Times New Roman" panose="02020603050405020304" pitchFamily="18" charset="0"/>
                <a:cs typeface="Times New Roman" panose="02020603050405020304" pitchFamily="18" charset="0"/>
              </a:rPr>
              <a:t>This allows the student to vent some of his anger.</a:t>
            </a:r>
          </a:p>
          <a:p>
            <a:pPr marL="514350" indent="-514350">
              <a:buAutoNum type="arabicParenR"/>
            </a:pPr>
            <a:endParaRPr lang="en-US" sz="3000" i="1" dirty="0">
              <a:solidFill>
                <a:srgbClr val="3D3D3D"/>
              </a:solidFill>
              <a:effectLst/>
              <a:highlight>
                <a:srgbClr val="FFFFFF"/>
              </a:highlight>
              <a:latin typeface="Times New Roman" panose="02020603050405020304" pitchFamily="18" charset="0"/>
              <a:cs typeface="Times New Roman" panose="02020603050405020304" pitchFamily="18" charset="0"/>
            </a:endParaRPr>
          </a:p>
          <a:p>
            <a:pPr marL="0" indent="0">
              <a:buNone/>
            </a:pPr>
            <a:r>
              <a:rPr lang="en-IN" sz="3000" dirty="0">
                <a:latin typeface="Times New Roman" panose="02020603050405020304" pitchFamily="18" charset="0"/>
                <a:cs typeface="Times New Roman" panose="02020603050405020304" pitchFamily="18" charset="0"/>
              </a:rPr>
              <a:t>4) Acknowledge and Validate the Feeling. </a:t>
            </a:r>
          </a:p>
          <a:p>
            <a:pPr marL="0" indent="0">
              <a:buNone/>
            </a:pPr>
            <a:endParaRPr lang="en-IN" sz="3000" dirty="0">
              <a:latin typeface="Times New Roman" panose="02020603050405020304" pitchFamily="18" charset="0"/>
              <a:cs typeface="Times New Roman" panose="02020603050405020304" pitchFamily="18" charset="0"/>
            </a:endParaRPr>
          </a:p>
          <a:p>
            <a:pPr marL="0" indent="0">
              <a:buNone/>
            </a:pPr>
            <a:r>
              <a:rPr lang="en-IN" sz="3000" i="1" dirty="0">
                <a:latin typeface="Times New Roman" panose="02020603050405020304" pitchFamily="18" charset="0"/>
                <a:cs typeface="Times New Roman" panose="02020603050405020304" pitchFamily="18" charset="0"/>
              </a:rPr>
              <a:t>5) Help him cool down </a:t>
            </a:r>
            <a:endParaRPr lang="en-IN" sz="3000" dirty="0">
              <a:latin typeface="Times New Roman" panose="02020603050405020304" pitchFamily="18" charset="0"/>
              <a:cs typeface="Times New Roman" panose="02020603050405020304" pitchFamily="18" charset="0"/>
            </a:endParaRPr>
          </a:p>
          <a:p>
            <a:pPr marL="0" indent="0">
              <a:buNone/>
            </a:pPr>
            <a:endParaRPr lang="en-IN" sz="3000" dirty="0">
              <a:latin typeface="Times New Roman" panose="02020603050405020304" pitchFamily="18" charset="0"/>
              <a:cs typeface="Times New Roman" panose="02020603050405020304" pitchFamily="18" charset="0"/>
            </a:endParaRPr>
          </a:p>
          <a:p>
            <a:pPr marL="0" indent="0">
              <a:buNone/>
            </a:pPr>
            <a:endParaRPr lang="en-IN" sz="2400" b="1" i="1" dirty="0">
              <a:solidFill>
                <a:schemeClr val="tx1"/>
              </a:solidFill>
            </a:endParaRPr>
          </a:p>
          <a:p>
            <a:pPr marL="0" indent="0">
              <a:buNone/>
            </a:pPr>
            <a:endParaRPr lang="en-IN" sz="2000" dirty="0">
              <a:latin typeface="Times New Roman" panose="02020603050405020304" pitchFamily="18" charset="0"/>
              <a:cs typeface="Times New Roman" panose="02020603050405020304" pitchFamily="18" charset="0"/>
            </a:endParaRPr>
          </a:p>
        </p:txBody>
      </p:sp>
      <p:pic>
        <p:nvPicPr>
          <p:cNvPr id="4" name="Picture 2" descr="Anger Thermometer (PDF)">
            <a:extLst>
              <a:ext uri="{FF2B5EF4-FFF2-40B4-BE49-F238E27FC236}">
                <a16:creationId xmlns:a16="http://schemas.microsoft.com/office/drawing/2014/main" id="{E139C382-4FDA-0625-6B7E-3940F320BC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9288" y="1595034"/>
            <a:ext cx="2738438" cy="401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6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143000" y="407987"/>
            <a:ext cx="9906000" cy="1281113"/>
          </a:xfrm>
        </p:spPr>
        <p:txBody>
          <a:bodyPr/>
          <a:lstStyle/>
          <a:p>
            <a:r>
              <a:rPr lang="en-IN" b="1" dirty="0">
                <a:solidFill>
                  <a:schemeClr val="accent5">
                    <a:lumMod val="75000"/>
                  </a:schemeClr>
                </a:solidFill>
              </a:rPr>
              <a:t>Handling angry Teen, Tips for the teachers</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689100"/>
            <a:ext cx="10210800" cy="4487863"/>
          </a:xfrm>
        </p:spPr>
        <p:txBody>
          <a:bodyPr>
            <a:normAutofit/>
          </a:bodyPr>
          <a:lstStyle/>
          <a:p>
            <a:pPr marL="0" indent="0">
              <a:buNone/>
            </a:pPr>
            <a:r>
              <a:rPr lang="en-IN" sz="3200" b="1" dirty="0">
                <a:solidFill>
                  <a:srgbClr val="00B0F0"/>
                </a:solidFill>
                <a:latin typeface="Times New Roman" panose="02020603050405020304" pitchFamily="18" charset="0"/>
                <a:cs typeface="Times New Roman" panose="02020603050405020304" pitchFamily="18" charset="0"/>
              </a:rPr>
              <a:t>After an angry outburst </a:t>
            </a:r>
          </a:p>
          <a:p>
            <a:pPr marL="514350" indent="-514350">
              <a:buAutoNum type="arabicParenR"/>
            </a:pPr>
            <a:r>
              <a:rPr lang="en-IN" b="1" dirty="0">
                <a:solidFill>
                  <a:schemeClr val="accent6"/>
                </a:solidFill>
                <a:latin typeface="Times New Roman" panose="02020603050405020304" pitchFamily="18" charset="0"/>
                <a:cs typeface="Times New Roman" panose="02020603050405020304" pitchFamily="18" charset="0"/>
              </a:rPr>
              <a:t>Express Concern.</a:t>
            </a:r>
          </a:p>
          <a:p>
            <a:pPr marL="514350" indent="-514350">
              <a:buAutoNum type="arabicParenR"/>
            </a:pPr>
            <a:endParaRPr lang="en-IN" b="1" dirty="0">
              <a:solidFill>
                <a:schemeClr val="tx1"/>
              </a:solidFill>
              <a:latin typeface="Times New Roman" panose="02020603050405020304" pitchFamily="18" charset="0"/>
              <a:cs typeface="Times New Roman" panose="02020603050405020304" pitchFamily="18" charset="0"/>
            </a:endParaRPr>
          </a:p>
          <a:p>
            <a:pPr marL="514350" indent="-514350">
              <a:buAutoNum type="arabicParenR"/>
            </a:pPr>
            <a:r>
              <a:rPr lang="en-IN" b="1" dirty="0">
                <a:solidFill>
                  <a:schemeClr val="tx1"/>
                </a:solidFill>
                <a:latin typeface="Times New Roman" panose="02020603050405020304" pitchFamily="18" charset="0"/>
                <a:cs typeface="Times New Roman" panose="02020603050405020304" pitchFamily="18" charset="0"/>
              </a:rPr>
              <a:t>Recognize the </a:t>
            </a:r>
            <a:r>
              <a:rPr lang="en-IN" b="1" dirty="0">
                <a:solidFill>
                  <a:schemeClr val="accent6"/>
                </a:solidFill>
                <a:latin typeface="Times New Roman" panose="02020603050405020304" pitchFamily="18" charset="0"/>
                <a:cs typeface="Times New Roman" panose="02020603050405020304" pitchFamily="18" charset="0"/>
              </a:rPr>
              <a:t>underlying problem.</a:t>
            </a:r>
            <a:r>
              <a:rPr lang="en-IN" b="1" dirty="0">
                <a:solidFill>
                  <a:schemeClr val="tx1"/>
                </a:solidFill>
                <a:latin typeface="Times New Roman" panose="02020603050405020304" pitchFamily="18" charset="0"/>
                <a:cs typeface="Times New Roman" panose="02020603050405020304" pitchFamily="18" charset="0"/>
              </a:rPr>
              <a:t> </a:t>
            </a:r>
          </a:p>
          <a:p>
            <a:pPr marL="514350" indent="-514350">
              <a:buAutoNum type="arabicParenR"/>
            </a:pPr>
            <a:endParaRPr lang="en-IN" b="1" dirty="0">
              <a:solidFill>
                <a:schemeClr val="tx1"/>
              </a:solidFill>
              <a:latin typeface="Times New Roman" panose="02020603050405020304" pitchFamily="18" charset="0"/>
              <a:cs typeface="Times New Roman" panose="02020603050405020304" pitchFamily="18" charset="0"/>
            </a:endParaRPr>
          </a:p>
          <a:p>
            <a:pPr marL="514350" indent="-514350">
              <a:buAutoNum type="arabicParenR"/>
            </a:pPr>
            <a:r>
              <a:rPr lang="en-US" b="1" i="0" dirty="0">
                <a:solidFill>
                  <a:srgbClr val="3D3D3D"/>
                </a:solidFill>
                <a:effectLst/>
                <a:highlight>
                  <a:srgbClr val="FFFFFF"/>
                </a:highlight>
                <a:latin typeface="Times New Roman" panose="02020603050405020304" pitchFamily="18" charset="0"/>
                <a:cs typeface="Times New Roman" panose="02020603050405020304" pitchFamily="18" charset="0"/>
              </a:rPr>
              <a:t>Make </a:t>
            </a:r>
            <a:r>
              <a:rPr lang="en-US" b="1" i="0" dirty="0">
                <a:solidFill>
                  <a:schemeClr val="accent6"/>
                </a:solidFill>
                <a:effectLst/>
                <a:highlight>
                  <a:srgbClr val="FFFFFF"/>
                </a:highlight>
                <a:latin typeface="Times New Roman" panose="02020603050405020304" pitchFamily="18" charset="0"/>
                <a:cs typeface="Times New Roman" panose="02020603050405020304" pitchFamily="18" charset="0"/>
              </a:rPr>
              <a:t>consequences</a:t>
            </a:r>
            <a:r>
              <a:rPr lang="en-US" b="1" i="0" dirty="0">
                <a:solidFill>
                  <a:srgbClr val="3D3D3D"/>
                </a:solidFill>
                <a:effectLst/>
                <a:highlight>
                  <a:srgbClr val="FFFFFF"/>
                </a:highlight>
                <a:latin typeface="Times New Roman" panose="02020603050405020304" pitchFamily="18" charset="0"/>
                <a:cs typeface="Times New Roman" panose="02020603050405020304" pitchFamily="18" charset="0"/>
              </a:rPr>
              <a:t> logical and restorative, not punitive.</a:t>
            </a:r>
          </a:p>
          <a:p>
            <a:pPr marL="514350" indent="-514350">
              <a:buAutoNum type="arabicParenR"/>
            </a:pPr>
            <a:endParaRPr lang="en-IN" b="1" dirty="0">
              <a:latin typeface="Times New Roman" panose="02020603050405020304" pitchFamily="18" charset="0"/>
              <a:cs typeface="Times New Roman" panose="02020603050405020304" pitchFamily="18" charset="0"/>
            </a:endParaRPr>
          </a:p>
          <a:p>
            <a:pPr marL="514350" indent="-514350">
              <a:buAutoNum type="arabicParenR"/>
            </a:pPr>
            <a:r>
              <a:rPr lang="en-IN" b="1" dirty="0">
                <a:latin typeface="Times New Roman" panose="02020603050405020304" pitchFamily="18" charset="0"/>
                <a:cs typeface="Times New Roman" panose="02020603050405020304" pitchFamily="18" charset="0"/>
              </a:rPr>
              <a:t>Help the teen identify the </a:t>
            </a:r>
            <a:r>
              <a:rPr lang="en-IN" b="1" dirty="0">
                <a:solidFill>
                  <a:schemeClr val="accent6"/>
                </a:solidFill>
                <a:latin typeface="Times New Roman" panose="02020603050405020304" pitchFamily="18" charset="0"/>
                <a:cs typeface="Times New Roman" panose="02020603050405020304" pitchFamily="18" charset="0"/>
              </a:rPr>
              <a:t>triggers</a:t>
            </a:r>
            <a:r>
              <a:rPr lang="en-IN" b="1" dirty="0">
                <a:latin typeface="Times New Roman" panose="02020603050405020304" pitchFamily="18" charset="0"/>
                <a:cs typeface="Times New Roman" panose="02020603050405020304" pitchFamily="18" charset="0"/>
              </a:rPr>
              <a:t> and</a:t>
            </a:r>
            <a:r>
              <a:rPr lang="en-IN" b="1" dirty="0">
                <a:solidFill>
                  <a:schemeClr val="tx1"/>
                </a:solidFill>
                <a:latin typeface="Times New Roman" panose="02020603050405020304" pitchFamily="18" charset="0"/>
                <a:cs typeface="Times New Roman" panose="02020603050405020304" pitchFamily="18" charset="0"/>
              </a:rPr>
              <a:t> plan for the triggers.</a:t>
            </a:r>
            <a:r>
              <a:rPr lang="en-IN" sz="3200" b="1" dirty="0">
                <a:solidFill>
                  <a:schemeClr val="tx1"/>
                </a:solidFill>
                <a:latin typeface="Times New Roman" panose="02020603050405020304" pitchFamily="18" charset="0"/>
                <a:cs typeface="Times New Roman" panose="02020603050405020304" pitchFamily="18" charset="0"/>
              </a:rPr>
              <a:t> </a:t>
            </a:r>
            <a:endParaRPr lang="en-I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320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642368" y="407987"/>
            <a:ext cx="9655895" cy="1281113"/>
          </a:xfrm>
        </p:spPr>
        <p:txBody>
          <a:bodyPr/>
          <a:lstStyle/>
          <a:p>
            <a:r>
              <a:rPr lang="en-IN" b="1" dirty="0">
                <a:solidFill>
                  <a:schemeClr val="accent5">
                    <a:lumMod val="75000"/>
                  </a:schemeClr>
                </a:solidFill>
              </a:rPr>
              <a:t>Handling angry Teen, Tips for the teachers</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825625"/>
            <a:ext cx="10460064" cy="4351338"/>
          </a:xfrm>
        </p:spPr>
        <p:txBody>
          <a:bodyPr>
            <a:normAutofit/>
          </a:bodyPr>
          <a:lstStyle/>
          <a:p>
            <a:pPr marL="0" indent="0">
              <a:buNone/>
            </a:pPr>
            <a:r>
              <a:rPr lang="en-IN" dirty="0">
                <a:latin typeface="Times New Roman" panose="02020603050405020304" pitchFamily="18" charset="0"/>
                <a:cs typeface="Times New Roman" panose="02020603050405020304" pitchFamily="18" charset="0"/>
              </a:rPr>
              <a:t>5) Provide Space and Time if he needs, till he is ready to talk.</a:t>
            </a:r>
          </a:p>
          <a:p>
            <a:pPr marL="0" indent="0">
              <a:buNone/>
            </a:pPr>
            <a:endParaRPr lang="en-IN" dirty="0">
              <a:latin typeface="Times New Roman" panose="02020603050405020304" pitchFamily="18" charset="0"/>
              <a:cs typeface="Times New Roman" panose="02020603050405020304" pitchFamily="18" charset="0"/>
            </a:endParaRPr>
          </a:p>
          <a:p>
            <a:pPr marL="0" indent="0">
              <a:buNone/>
            </a:pPr>
            <a:r>
              <a:rPr lang="en-US" dirty="0">
                <a:solidFill>
                  <a:srgbClr val="333333"/>
                </a:solidFill>
                <a:highlight>
                  <a:srgbClr val="FFFFFF"/>
                </a:highlight>
                <a:latin typeface="Times New Roman" panose="02020603050405020304" pitchFamily="18" charset="0"/>
                <a:cs typeface="Times New Roman" panose="02020603050405020304" pitchFamily="18" charset="0"/>
              </a:rPr>
              <a:t>6) Help them find constructive ways to channel Anger energy.</a:t>
            </a:r>
          </a:p>
          <a:p>
            <a:pPr marL="0" indent="0">
              <a:buNone/>
            </a:pPr>
            <a:endParaRPr lang="en-US" dirty="0">
              <a:solidFill>
                <a:srgbClr val="333333"/>
              </a:solidFill>
              <a:highlight>
                <a:srgbClr val="FFFFFF"/>
              </a:highlight>
              <a:latin typeface="Times New Roman" panose="02020603050405020304" pitchFamily="18" charset="0"/>
              <a:cs typeface="Times New Roman" panose="02020603050405020304" pitchFamily="18" charset="0"/>
            </a:endParaRPr>
          </a:p>
          <a:p>
            <a:pPr marL="0" indent="0">
              <a:buNone/>
            </a:pPr>
            <a:r>
              <a:rPr lang="en-US" dirty="0">
                <a:solidFill>
                  <a:srgbClr val="333333"/>
                </a:solidFill>
                <a:highlight>
                  <a:srgbClr val="FFFFFF"/>
                </a:highlight>
                <a:latin typeface="Times New Roman" panose="02020603050405020304" pitchFamily="18" charset="0"/>
                <a:cs typeface="Times New Roman" panose="02020603050405020304" pitchFamily="18" charset="0"/>
              </a:rPr>
              <a:t>7)</a:t>
            </a:r>
            <a:r>
              <a:rPr lang="en-US" b="1" dirty="0">
                <a:solidFill>
                  <a:srgbClr val="333333"/>
                </a:solidFill>
                <a:highlight>
                  <a:srgbClr val="FFFFFF"/>
                </a:highlight>
                <a:latin typeface="Times New Roman" panose="02020603050405020304" pitchFamily="18" charset="0"/>
                <a:cs typeface="Times New Roman" panose="02020603050405020304" pitchFamily="18" charset="0"/>
              </a:rPr>
              <a:t> </a:t>
            </a:r>
            <a:r>
              <a:rPr lang="en-US" dirty="0">
                <a:solidFill>
                  <a:srgbClr val="333333"/>
                </a:solidFill>
                <a:highlight>
                  <a:srgbClr val="FFFFFF"/>
                </a:highlight>
                <a:latin typeface="Times New Roman" panose="02020603050405020304" pitchFamily="18" charset="0"/>
                <a:cs typeface="Times New Roman" panose="02020603050405020304" pitchFamily="18" charset="0"/>
              </a:rPr>
              <a:t>Try to incorporate Life skill training as a part of regular lessons.</a:t>
            </a:r>
          </a:p>
          <a:p>
            <a:pPr marL="0" indent="0">
              <a:buNone/>
            </a:pPr>
            <a:endParaRPr lang="en-US" dirty="0">
              <a:solidFill>
                <a:srgbClr val="333333"/>
              </a:solidFill>
              <a:highlight>
                <a:srgbClr val="FFFFFF"/>
              </a:highlight>
              <a:latin typeface="Times New Roman" panose="02020603050405020304" pitchFamily="18" charset="0"/>
              <a:cs typeface="Times New Roman" panose="02020603050405020304" pitchFamily="18" charset="0"/>
            </a:endParaRPr>
          </a:p>
          <a:p>
            <a:pPr marL="0" indent="0">
              <a:buNone/>
            </a:pPr>
            <a:r>
              <a:rPr lang="en-US" dirty="0">
                <a:solidFill>
                  <a:srgbClr val="333333"/>
                </a:solidFill>
                <a:highlight>
                  <a:srgbClr val="FFFFFF"/>
                </a:highlight>
                <a:latin typeface="Times New Roman" panose="02020603050405020304" pitchFamily="18" charset="0"/>
                <a:cs typeface="Times New Roman" panose="02020603050405020304" pitchFamily="18" charset="0"/>
              </a:rPr>
              <a:t>8) Be a Positive Role Model.</a:t>
            </a:r>
          </a:p>
          <a:p>
            <a:pPr marL="0" indent="0">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6469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945689" y="40480"/>
            <a:ext cx="8300622" cy="1347449"/>
          </a:xfrm>
        </p:spPr>
        <p:txBody>
          <a:bodyPr/>
          <a:lstStyle/>
          <a:p>
            <a:r>
              <a:rPr lang="en-IN" b="1" dirty="0">
                <a:solidFill>
                  <a:srgbClr val="7030A0"/>
                </a:solidFill>
              </a:rPr>
              <a:t>Managing Anger in Teen</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647700" y="1123950"/>
            <a:ext cx="8904515" cy="5053013"/>
          </a:xfrm>
        </p:spPr>
        <p:txBody>
          <a:bodyPr>
            <a:noAutofit/>
          </a:bodyPr>
          <a:lstStyle/>
          <a:p>
            <a:pPr marL="0" indent="0">
              <a:buNone/>
            </a:pPr>
            <a:r>
              <a:rPr lang="en-US" b="1" dirty="0">
                <a:solidFill>
                  <a:srgbClr val="00B0F0"/>
                </a:solidFill>
                <a:highlight>
                  <a:srgbClr val="FFFFFF"/>
                </a:highlight>
                <a:latin typeface="Times New Roman" panose="02020603050405020304" pitchFamily="18" charset="0"/>
                <a:cs typeface="Times New Roman" panose="02020603050405020304" pitchFamily="18" charset="0"/>
              </a:rPr>
              <a:t>Further Steps :</a:t>
            </a:r>
          </a:p>
          <a:p>
            <a:pPr marL="514350" indent="-514350">
              <a:buAutoNum type="arabicParenR"/>
            </a:pPr>
            <a:r>
              <a:rPr lang="en-US" dirty="0">
                <a:solidFill>
                  <a:srgbClr val="333333"/>
                </a:solidFill>
                <a:highlight>
                  <a:srgbClr val="FFFFFF"/>
                </a:highlight>
                <a:latin typeface="Times New Roman" panose="02020603050405020304" pitchFamily="18" charset="0"/>
                <a:cs typeface="Times New Roman" panose="02020603050405020304" pitchFamily="18" charset="0"/>
              </a:rPr>
              <a:t>Communicate with the parents/guardian.</a:t>
            </a:r>
          </a:p>
          <a:p>
            <a:pPr marL="514350" indent="-514350">
              <a:buAutoNum type="arabicParenR"/>
            </a:pPr>
            <a:endParaRPr lang="en-US" dirty="0">
              <a:solidFill>
                <a:srgbClr val="333333"/>
              </a:solidFill>
              <a:highlight>
                <a:srgbClr val="FFFFFF"/>
              </a:highlight>
              <a:latin typeface="Times New Roman" panose="02020603050405020304" pitchFamily="18" charset="0"/>
              <a:cs typeface="Times New Roman" panose="02020603050405020304" pitchFamily="18" charset="0"/>
            </a:endParaRPr>
          </a:p>
          <a:p>
            <a:pPr marL="514350" indent="-514350">
              <a:buAutoNum type="arabicParenR"/>
            </a:pPr>
            <a:r>
              <a:rPr lang="en-US" dirty="0">
                <a:solidFill>
                  <a:srgbClr val="333333"/>
                </a:solidFill>
                <a:highlight>
                  <a:srgbClr val="FFFFFF"/>
                </a:highlight>
                <a:latin typeface="Times New Roman" panose="02020603050405020304" pitchFamily="18" charset="0"/>
                <a:cs typeface="Times New Roman" panose="02020603050405020304" pitchFamily="18" charset="0"/>
              </a:rPr>
              <a:t>Consult the School Counsellor for further help if needed.</a:t>
            </a:r>
          </a:p>
          <a:p>
            <a:pPr marL="514350" indent="-514350">
              <a:buAutoNum type="arabicParenR"/>
            </a:pPr>
            <a:endParaRPr lang="en-US" dirty="0">
              <a:solidFill>
                <a:srgbClr val="333333"/>
              </a:solidFill>
              <a:highlight>
                <a:srgbClr val="FFFFFF"/>
              </a:highlight>
              <a:latin typeface="Times New Roman" panose="02020603050405020304" pitchFamily="18" charset="0"/>
              <a:cs typeface="Times New Roman" panose="02020603050405020304" pitchFamily="18" charset="0"/>
            </a:endParaRPr>
          </a:p>
          <a:p>
            <a:pPr marL="514350" indent="-514350">
              <a:buAutoNum type="arabicParenR"/>
            </a:pPr>
            <a:r>
              <a:rPr lang="en-US" dirty="0">
                <a:solidFill>
                  <a:srgbClr val="333333"/>
                </a:solidFill>
                <a:highlight>
                  <a:srgbClr val="FFFFFF"/>
                </a:highlight>
                <a:latin typeface="Times New Roman" panose="02020603050405020304" pitchFamily="18" charset="0"/>
                <a:cs typeface="Times New Roman" panose="02020603050405020304" pitchFamily="18" charset="0"/>
              </a:rPr>
              <a:t>Refer the student to a specialist if required</a:t>
            </a:r>
          </a:p>
          <a:p>
            <a:pPr marL="514350" indent="-514350">
              <a:buAutoNum type="arabicParenR"/>
            </a:pPr>
            <a:endParaRPr lang="en-US" dirty="0">
              <a:solidFill>
                <a:srgbClr val="333333"/>
              </a:solidFill>
              <a:highlight>
                <a:srgbClr val="FFFFFF"/>
              </a:highlight>
              <a:latin typeface="Times New Roman" panose="02020603050405020304" pitchFamily="18" charset="0"/>
              <a:cs typeface="Times New Roman" panose="02020603050405020304" pitchFamily="18" charset="0"/>
            </a:endParaRPr>
          </a:p>
          <a:p>
            <a:pPr marL="0" indent="0">
              <a:buNone/>
            </a:pPr>
            <a:r>
              <a:rPr lang="en-US" dirty="0">
                <a:solidFill>
                  <a:srgbClr val="333333"/>
                </a:solidFill>
                <a:highlight>
                  <a:srgbClr val="FFFFFF"/>
                </a:highlight>
                <a:latin typeface="Times New Roman" panose="02020603050405020304" pitchFamily="18" charset="0"/>
                <a:cs typeface="Times New Roman" panose="02020603050405020304" pitchFamily="18" charset="0"/>
              </a:rPr>
              <a:t>4) Incorporate Relaxation techniques in Classroom Activities</a:t>
            </a:r>
          </a:p>
          <a:p>
            <a:pPr marL="0" indent="0">
              <a:buNone/>
            </a:pPr>
            <a:endParaRPr lang="en-US" dirty="0">
              <a:solidFill>
                <a:srgbClr val="333333"/>
              </a:solidFill>
              <a:highlight>
                <a:srgbClr val="FFFFFF"/>
              </a:highlight>
              <a:latin typeface="Times New Roman" panose="02020603050405020304" pitchFamily="18" charset="0"/>
              <a:cs typeface="Times New Roman" panose="02020603050405020304" pitchFamily="18" charset="0"/>
            </a:endParaRPr>
          </a:p>
          <a:p>
            <a:pPr marL="0" indent="0">
              <a:buNone/>
            </a:pPr>
            <a:r>
              <a:rPr lang="en-US" dirty="0">
                <a:solidFill>
                  <a:srgbClr val="333333"/>
                </a:solidFill>
                <a:highlight>
                  <a:srgbClr val="FFFFFF"/>
                </a:highlight>
                <a:latin typeface="Times New Roman" panose="02020603050405020304" pitchFamily="18" charset="0"/>
                <a:cs typeface="Times New Roman" panose="02020603050405020304" pitchFamily="18" charset="0"/>
              </a:rPr>
              <a:t>5)Group Activities</a:t>
            </a:r>
            <a:endParaRPr lang="en-IN" dirty="0">
              <a:latin typeface="Times New Roman" panose="02020603050405020304" pitchFamily="18" charset="0"/>
              <a:cs typeface="Times New Roman" panose="02020603050405020304" pitchFamily="18" charset="0"/>
            </a:endParaRPr>
          </a:p>
        </p:txBody>
      </p:sp>
      <p:pic>
        <p:nvPicPr>
          <p:cNvPr id="1026" name="Picture 2" descr="Anger Management In Teens: Helpful Tips And Techniques">
            <a:extLst>
              <a:ext uri="{FF2B5EF4-FFF2-40B4-BE49-F238E27FC236}">
                <a16:creationId xmlns:a16="http://schemas.microsoft.com/office/drawing/2014/main" id="{8118D06C-C94A-52F2-6D52-82AB58F83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941" y="1608523"/>
            <a:ext cx="2162077" cy="412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607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642369" y="407987"/>
            <a:ext cx="8300622" cy="1281113"/>
          </a:xfrm>
        </p:spPr>
        <p:txBody>
          <a:bodyPr/>
          <a:lstStyle/>
          <a:p>
            <a:r>
              <a:rPr lang="en-IN" b="1" dirty="0">
                <a:solidFill>
                  <a:schemeClr val="accent5">
                    <a:lumMod val="75000"/>
                  </a:schemeClr>
                </a:solidFill>
              </a:rPr>
              <a:t>Handling Angry Class</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557939" y="1689100"/>
            <a:ext cx="11484243" cy="4487863"/>
          </a:xfrm>
        </p:spPr>
        <p:txBody>
          <a:bodyPr>
            <a:normAutofit lnSpcReduction="10000"/>
          </a:bodyPr>
          <a:lstStyle/>
          <a:p>
            <a:r>
              <a:rPr lang="en-IN" dirty="0">
                <a:latin typeface="Times New Roman" panose="02020603050405020304" pitchFamily="18" charset="0"/>
                <a:cs typeface="Times New Roman" panose="02020603050405020304" pitchFamily="18" charset="0"/>
              </a:rPr>
              <a:t>Recognise signs of escalating aggression</a:t>
            </a:r>
          </a:p>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Foster an open communication channel</a:t>
            </a:r>
          </a:p>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Show Empathy, understanding &amp; concern</a:t>
            </a:r>
          </a:p>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Setting up Structured routine study patterns and clearly stated</a:t>
            </a:r>
          </a:p>
          <a:p>
            <a:pPr marL="0" indent="0">
              <a:buNone/>
            </a:pPr>
            <a:r>
              <a:rPr lang="en-IN" dirty="0">
                <a:latin typeface="Times New Roman" panose="02020603050405020304" pitchFamily="18" charset="0"/>
                <a:cs typeface="Times New Roman" panose="02020603050405020304" pitchFamily="18" charset="0"/>
              </a:rPr>
              <a:t>   rules/regulations, taking students’ opinions.</a:t>
            </a:r>
          </a:p>
          <a:p>
            <a:pPr marL="0" indent="0">
              <a:buNone/>
            </a:pPr>
            <a:r>
              <a:rPr lang="en-IN" b="1" i="1" dirty="0">
                <a:solidFill>
                  <a:schemeClr val="accent5">
                    <a:lumMod val="60000"/>
                    <a:lumOff val="40000"/>
                  </a:schemeClr>
                </a:solidFill>
                <a:latin typeface="Times New Roman" panose="02020603050405020304" pitchFamily="18" charset="0"/>
                <a:cs typeface="Times New Roman" panose="02020603050405020304" pitchFamily="18" charset="0"/>
              </a:rPr>
              <a:t>                    Positive reinforcement practices help </a:t>
            </a:r>
          </a:p>
        </p:txBody>
      </p:sp>
    </p:spTree>
    <p:extLst>
      <p:ext uri="{BB962C8B-B14F-4D97-AF65-F5344CB8AC3E}">
        <p14:creationId xmlns:p14="http://schemas.microsoft.com/office/powerpoint/2010/main" val="2984958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642369" y="407987"/>
            <a:ext cx="8300622" cy="1281113"/>
          </a:xfrm>
        </p:spPr>
        <p:txBody>
          <a:bodyPr/>
          <a:lstStyle/>
          <a:p>
            <a:r>
              <a:rPr lang="en-IN" b="1" dirty="0">
                <a:solidFill>
                  <a:schemeClr val="accent5">
                    <a:lumMod val="75000"/>
                  </a:schemeClr>
                </a:solidFill>
              </a:rPr>
              <a:t>Implementing De-Escalation Techniques during Confrontation</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p:txBody>
          <a:bodyPr>
            <a:noAutofit/>
          </a:bodyPr>
          <a:lstStyle/>
          <a:p>
            <a:r>
              <a:rPr lang="en-IN" dirty="0">
                <a:latin typeface="Times New Roman" panose="02020603050405020304" pitchFamily="18" charset="0"/>
                <a:cs typeface="Times New Roman" panose="02020603050405020304" pitchFamily="18" charset="0"/>
              </a:rPr>
              <a:t>Remain Calm Speak softly and maintain a neutral tone.</a:t>
            </a:r>
          </a:p>
          <a:p>
            <a:r>
              <a:rPr lang="en-IN" dirty="0">
                <a:latin typeface="Times New Roman" panose="02020603050405020304" pitchFamily="18" charset="0"/>
                <a:cs typeface="Times New Roman" panose="02020603050405020304" pitchFamily="18" charset="0"/>
              </a:rPr>
              <a:t>Active Listening. </a:t>
            </a:r>
          </a:p>
          <a:p>
            <a:r>
              <a:rPr lang="en-IN" dirty="0">
                <a:latin typeface="Times New Roman" panose="02020603050405020304" pitchFamily="18" charset="0"/>
                <a:cs typeface="Times New Roman" panose="02020603050405020304" pitchFamily="18" charset="0"/>
              </a:rPr>
              <a:t>Empathy &amp; Understanding. Validate their emotions.</a:t>
            </a:r>
          </a:p>
          <a:p>
            <a:r>
              <a:rPr lang="en-IN" dirty="0">
                <a:latin typeface="Times New Roman" panose="02020603050405020304" pitchFamily="18" charset="0"/>
                <a:cs typeface="Times New Roman" panose="02020603050405020304" pitchFamily="18" charset="0"/>
              </a:rPr>
              <a:t>Non Threatening body language.</a:t>
            </a:r>
          </a:p>
          <a:p>
            <a:r>
              <a:rPr lang="en-IN" dirty="0">
                <a:latin typeface="Times New Roman" panose="02020603050405020304" pitchFamily="18" charset="0"/>
                <a:cs typeface="Times New Roman" panose="02020603050405020304" pitchFamily="18" charset="0"/>
              </a:rPr>
              <a:t>Assure them to take appropriate action regarding their genuine complaints.</a:t>
            </a:r>
          </a:p>
          <a:p>
            <a:r>
              <a:rPr lang="en-IN" dirty="0">
                <a:latin typeface="Times New Roman" panose="02020603050405020304" pitchFamily="18" charset="0"/>
                <a:cs typeface="Times New Roman" panose="02020603050405020304" pitchFamily="18" charset="0"/>
              </a:rPr>
              <a:t>Inviting their unanimously appointed representatives to talk</a:t>
            </a:r>
          </a:p>
          <a:p>
            <a:pPr marL="0" indent="0">
              <a:buNone/>
            </a:pP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696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E3625-42E1-EEA7-4FAB-4FBD9E10F1A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C3A358-77CB-DF66-6B25-D05FE915A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CBDC986D-E4FE-22FF-8762-C01BC150E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ED37B71-3298-2741-77E3-6ED487E35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AEF47EBF-3CC6-8514-714B-084744965318}"/>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11" name="Title 10">
            <a:extLst>
              <a:ext uri="{FF2B5EF4-FFF2-40B4-BE49-F238E27FC236}">
                <a16:creationId xmlns:a16="http://schemas.microsoft.com/office/drawing/2014/main" id="{B0C78E81-AB28-8E04-0316-DE3C602C489C}"/>
              </a:ext>
            </a:extLst>
          </p:cNvPr>
          <p:cNvSpPr>
            <a:spLocks noGrp="1"/>
          </p:cNvSpPr>
          <p:nvPr>
            <p:ph type="ctrTitle"/>
          </p:nvPr>
        </p:nvSpPr>
        <p:spPr>
          <a:xfrm>
            <a:off x="1524000" y="1122363"/>
            <a:ext cx="9144000" cy="831813"/>
          </a:xfrm>
        </p:spPr>
        <p:txBody>
          <a:bodyPr>
            <a:normAutofit fontScale="90000"/>
          </a:bodyPr>
          <a:lstStyle/>
          <a:p>
            <a:r>
              <a:rPr lang="en-US" b="1" dirty="0">
                <a:latin typeface="Times New Roman" panose="02020603050405020304" pitchFamily="18" charset="0"/>
                <a:cs typeface="Times New Roman" panose="02020603050405020304" pitchFamily="18" charset="0"/>
              </a:rPr>
              <a:t>Concept</a:t>
            </a:r>
            <a:endParaRPr lang="en-IN" dirty="0"/>
          </a:p>
        </p:txBody>
      </p:sp>
      <p:sp>
        <p:nvSpPr>
          <p:cNvPr id="15" name="Subtitle 14">
            <a:extLst>
              <a:ext uri="{FF2B5EF4-FFF2-40B4-BE49-F238E27FC236}">
                <a16:creationId xmlns:a16="http://schemas.microsoft.com/office/drawing/2014/main" id="{D8D93E0B-E54F-E7D4-2A85-C196FC60DBEF}"/>
              </a:ext>
            </a:extLst>
          </p:cNvPr>
          <p:cNvSpPr>
            <a:spLocks noGrp="1"/>
          </p:cNvSpPr>
          <p:nvPr>
            <p:ph type="subTitle" idx="1"/>
          </p:nvPr>
        </p:nvSpPr>
        <p:spPr>
          <a:xfrm>
            <a:off x="1075765" y="1999703"/>
            <a:ext cx="9813363" cy="4090363"/>
          </a:xfrm>
        </p:spPr>
        <p:txBody>
          <a:bodyPr>
            <a:normAutofit/>
          </a:bodyPr>
          <a:lstStyle/>
          <a:p>
            <a:pPr algn="just">
              <a:lnSpc>
                <a:spcPct val="100000"/>
              </a:lnSpc>
              <a:buNone/>
            </a:pPr>
            <a:r>
              <a:rPr lang="en-US" sz="2000" b="1" dirty="0">
                <a:latin typeface="Times New Roman" panose="02020603050405020304" pitchFamily="18" charset="0"/>
                <a:cs typeface="Times New Roman" panose="02020603050405020304" pitchFamily="18" charset="0"/>
              </a:rPr>
              <a:t>Adolescence is a crucial stage in an individual's life marked by physical, social, emotional, and cognitive changes. During this period, adolescents require guidance and support from various sources, including teachers.</a:t>
            </a:r>
          </a:p>
          <a:p>
            <a:pPr algn="just">
              <a:lnSpc>
                <a:spcPct val="100000"/>
              </a:lnSpc>
              <a:buNone/>
            </a:pPr>
            <a:endParaRPr lang="en-US" sz="2000" b="1" dirty="0">
              <a:latin typeface="Times New Roman" panose="02020603050405020304" pitchFamily="18" charset="0"/>
              <a:cs typeface="Times New Roman" panose="02020603050405020304" pitchFamily="18" charset="0"/>
            </a:endParaRPr>
          </a:p>
          <a:p>
            <a:pPr algn="just">
              <a:lnSpc>
                <a:spcPct val="100000"/>
              </a:lnSpc>
              <a:buNone/>
            </a:pPr>
            <a:r>
              <a:rPr lang="en-US" sz="2000" b="1" dirty="0">
                <a:latin typeface="Times New Roman" panose="02020603050405020304" pitchFamily="18" charset="0"/>
                <a:cs typeface="Times New Roman" panose="02020603050405020304" pitchFamily="18" charset="0"/>
              </a:rPr>
              <a:t>Teachers, as important stakeholders, play a significant role in the overall development of adolescents and their well being, as they spend a considerable amount of time with them in school settings.</a:t>
            </a:r>
          </a:p>
          <a:p>
            <a:pPr marL="0" indent="0" algn="l">
              <a:lnSpc>
                <a:spcPct val="100000"/>
              </a:lnSpc>
              <a:buNone/>
            </a:pPr>
            <a:endParaRPr lang="en-US" sz="2000" b="1" dirty="0">
              <a:solidFill>
                <a:srgbClr val="00B0F0"/>
              </a:solidFill>
              <a:latin typeface="Times New Roman" panose="02020603050405020304" pitchFamily="18" charset="0"/>
              <a:cs typeface="Times New Roman" panose="02020603050405020304" pitchFamily="18" charset="0"/>
            </a:endParaRPr>
          </a:p>
          <a:p>
            <a:pPr marL="0" indent="0" algn="l">
              <a:lnSpc>
                <a:spcPct val="100000"/>
              </a:lnSpc>
              <a:buNone/>
            </a:pPr>
            <a:r>
              <a:rPr lang="en-US" sz="2000" b="1" dirty="0">
                <a:solidFill>
                  <a:srgbClr val="00B0F0"/>
                </a:solidFill>
                <a:latin typeface="Times New Roman" panose="02020603050405020304" pitchFamily="18" charset="0"/>
                <a:cs typeface="Times New Roman" panose="02020603050405020304" pitchFamily="18" charset="0"/>
              </a:rPr>
              <a:t>Therefore, it is essential to equip teachers with the necessary skills and</a:t>
            </a:r>
          </a:p>
          <a:p>
            <a:pPr marL="0" indent="0" algn="l">
              <a:lnSpc>
                <a:spcPct val="100000"/>
              </a:lnSpc>
              <a:buNone/>
            </a:pPr>
            <a:r>
              <a:rPr lang="en-US" sz="2000" b="1" dirty="0">
                <a:solidFill>
                  <a:srgbClr val="00B0F0"/>
                </a:solidFill>
                <a:latin typeface="Times New Roman" panose="02020603050405020304" pitchFamily="18" charset="0"/>
                <a:cs typeface="Times New Roman" panose="02020603050405020304" pitchFamily="18" charset="0"/>
              </a:rPr>
              <a:t>knowledge to effectively support and care for adolescents.</a:t>
            </a:r>
            <a:endParaRPr lang="en-IN" sz="2000" b="1" dirty="0">
              <a:solidFill>
                <a:srgbClr val="00B0F0"/>
              </a:solidFill>
              <a:latin typeface="Times New Roman" panose="02020603050405020304" pitchFamily="18" charset="0"/>
              <a:cs typeface="Times New Roman" panose="02020603050405020304" pitchFamily="18" charset="0"/>
            </a:endParaRPr>
          </a:p>
          <a:p>
            <a:pPr algn="l">
              <a:lnSpc>
                <a:spcPct val="100000"/>
              </a:lnSpc>
            </a:pPr>
            <a:endParaRPr lang="en-IN" sz="2000" b="1" dirty="0">
              <a:latin typeface="Times New Roman" panose="02020603050405020304" pitchFamily="18" charset="0"/>
              <a:cs typeface="Times New Roman" panose="02020603050405020304" pitchFamily="18" charset="0"/>
            </a:endParaRPr>
          </a:p>
        </p:txBody>
      </p:sp>
      <p:pic>
        <p:nvPicPr>
          <p:cNvPr id="22" name="Picture 21" descr="Pedicriticon Pune 2023">
            <a:extLst>
              <a:ext uri="{FF2B5EF4-FFF2-40B4-BE49-F238E27FC236}">
                <a16:creationId xmlns:a16="http://schemas.microsoft.com/office/drawing/2014/main" id="{924442C3-21D2-491D-7E38-70339ECBB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87" y="577748"/>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logo with hands reaching out to a child&#10;&#10;Description automatically generated">
            <a:extLst>
              <a:ext uri="{FF2B5EF4-FFF2-40B4-BE49-F238E27FC236}">
                <a16:creationId xmlns:a16="http://schemas.microsoft.com/office/drawing/2014/main" id="{099512AA-A6CA-4FBA-30A6-A71CB730B2C1}"/>
              </a:ext>
            </a:extLst>
          </p:cNvPr>
          <p:cNvPicPr>
            <a:picLocks noChangeAspect="1"/>
          </p:cNvPicPr>
          <p:nvPr/>
        </p:nvPicPr>
        <p:blipFill>
          <a:blip r:embed="rId3"/>
          <a:stretch>
            <a:fillRect/>
          </a:stretch>
        </p:blipFill>
        <p:spPr>
          <a:xfrm>
            <a:off x="10478186" y="767934"/>
            <a:ext cx="900000" cy="900000"/>
          </a:xfrm>
          <a:prstGeom prst="rect">
            <a:avLst/>
          </a:prstGeom>
        </p:spPr>
      </p:pic>
    </p:spTree>
    <p:extLst>
      <p:ext uri="{BB962C8B-B14F-4D97-AF65-F5344CB8AC3E}">
        <p14:creationId xmlns:p14="http://schemas.microsoft.com/office/powerpoint/2010/main" val="205834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2083241" y="40480"/>
            <a:ext cx="8300622" cy="1281113"/>
          </a:xfrm>
        </p:spPr>
        <p:txBody>
          <a:bodyPr/>
          <a:lstStyle/>
          <a:p>
            <a:r>
              <a:rPr lang="en-IN" b="1" dirty="0">
                <a:solidFill>
                  <a:schemeClr val="accent5">
                    <a:lumMod val="75000"/>
                  </a:schemeClr>
                </a:solidFill>
              </a:rPr>
              <a:t>Bullying</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6908" y="1321593"/>
            <a:ext cx="7522490" cy="5045587"/>
          </a:xfrm>
        </p:spPr>
        <p:txBody>
          <a:bodyPr>
            <a:noAutofit/>
          </a:bodyPr>
          <a:lstStyle/>
          <a:p>
            <a:r>
              <a:rPr lang="en-IN" b="1" i="1" dirty="0">
                <a:latin typeface="Times New Roman" panose="02020603050405020304" pitchFamily="18" charset="0"/>
                <a:cs typeface="Times New Roman" panose="02020603050405020304" pitchFamily="18" charset="0"/>
              </a:rPr>
              <a:t>It is an act of Physically/verbally/ mentally or emotionally harassing someone.</a:t>
            </a:r>
          </a:p>
          <a:p>
            <a:pPr marL="0" indent="0">
              <a:buNone/>
            </a:pPr>
            <a:r>
              <a:rPr lang="en-IN" b="1" dirty="0">
                <a:solidFill>
                  <a:srgbClr val="00B0F0"/>
                </a:solidFill>
                <a:latin typeface="Times New Roman" panose="02020603050405020304" pitchFamily="18" charset="0"/>
                <a:cs typeface="Times New Roman" panose="02020603050405020304" pitchFamily="18" charset="0"/>
              </a:rPr>
              <a:t>PEOPLE INVOLVED</a:t>
            </a:r>
          </a:p>
          <a:p>
            <a:pPr marL="0" indent="0">
              <a:buNone/>
            </a:pPr>
            <a:r>
              <a:rPr lang="en-IN" b="1" dirty="0">
                <a:solidFill>
                  <a:schemeClr val="tx1"/>
                </a:solidFill>
                <a:latin typeface="Times New Roman" panose="02020603050405020304" pitchFamily="18" charset="0"/>
                <a:cs typeface="Times New Roman" panose="02020603050405020304" pitchFamily="18" charset="0"/>
              </a:rPr>
              <a:t>Bully: </a:t>
            </a:r>
            <a:r>
              <a:rPr lang="en-IN" dirty="0">
                <a:solidFill>
                  <a:schemeClr val="tx1"/>
                </a:solidFill>
                <a:latin typeface="Times New Roman" panose="02020603050405020304" pitchFamily="18" charset="0"/>
                <a:cs typeface="Times New Roman" panose="02020603050405020304" pitchFamily="18" charset="0"/>
              </a:rPr>
              <a:t>The person/group who harasses someone</a:t>
            </a:r>
            <a:r>
              <a:rPr lang="en-IN" b="1" dirty="0">
                <a:solidFill>
                  <a:schemeClr val="tx1"/>
                </a:solidFill>
                <a:latin typeface="Times New Roman" panose="02020603050405020304" pitchFamily="18" charset="0"/>
                <a:cs typeface="Times New Roman" panose="02020603050405020304" pitchFamily="18" charset="0"/>
              </a:rPr>
              <a:t>.</a:t>
            </a:r>
          </a:p>
          <a:p>
            <a:pPr marL="0" indent="0">
              <a:buNone/>
            </a:pPr>
            <a:r>
              <a:rPr lang="en-IN" b="1" dirty="0">
                <a:solidFill>
                  <a:schemeClr val="tx1"/>
                </a:solidFill>
                <a:latin typeface="Times New Roman" panose="02020603050405020304" pitchFamily="18" charset="0"/>
                <a:cs typeface="Times New Roman" panose="02020603050405020304" pitchFamily="18" charset="0"/>
              </a:rPr>
              <a:t>Victim or Target: </a:t>
            </a:r>
            <a:r>
              <a:rPr lang="en-IN" dirty="0">
                <a:solidFill>
                  <a:schemeClr val="tx1"/>
                </a:solidFill>
                <a:latin typeface="Times New Roman" panose="02020603050405020304" pitchFamily="18" charset="0"/>
                <a:cs typeface="Times New Roman" panose="02020603050405020304" pitchFamily="18" charset="0"/>
              </a:rPr>
              <a:t>A person who is being bullied.</a:t>
            </a:r>
          </a:p>
          <a:p>
            <a:pPr marL="0" indent="0">
              <a:buNone/>
            </a:pPr>
            <a:r>
              <a:rPr lang="en-IN" b="1" dirty="0">
                <a:solidFill>
                  <a:schemeClr val="tx1"/>
                </a:solidFill>
                <a:latin typeface="Times New Roman" panose="02020603050405020304" pitchFamily="18" charset="0"/>
                <a:cs typeface="Times New Roman" panose="02020603050405020304" pitchFamily="18" charset="0"/>
              </a:rPr>
              <a:t>Bystanders: </a:t>
            </a:r>
            <a:r>
              <a:rPr lang="en-IN" dirty="0">
                <a:solidFill>
                  <a:schemeClr val="tx1"/>
                </a:solidFill>
                <a:latin typeface="Times New Roman" panose="02020603050405020304" pitchFamily="18" charset="0"/>
                <a:cs typeface="Times New Roman" panose="02020603050405020304" pitchFamily="18" charset="0"/>
              </a:rPr>
              <a:t>who are neither bullies nor victims, but are involved by watching and doing nothing, </a:t>
            </a:r>
          </a:p>
          <a:p>
            <a:pPr marL="0" indent="0">
              <a:buNone/>
            </a:pPr>
            <a:r>
              <a:rPr lang="en-IN" b="1" dirty="0">
                <a:solidFill>
                  <a:schemeClr val="tx1"/>
                </a:solidFill>
                <a:latin typeface="Times New Roman" panose="02020603050405020304" pitchFamily="18" charset="0"/>
                <a:cs typeface="Times New Roman" panose="02020603050405020304" pitchFamily="18" charset="0"/>
              </a:rPr>
              <a:t>Upstanders: </a:t>
            </a:r>
            <a:r>
              <a:rPr lang="en-IN" dirty="0">
                <a:solidFill>
                  <a:schemeClr val="tx1"/>
                </a:solidFill>
                <a:latin typeface="Times New Roman" panose="02020603050405020304" pitchFamily="18" charset="0"/>
                <a:cs typeface="Times New Roman" panose="02020603050405020304" pitchFamily="18" charset="0"/>
              </a:rPr>
              <a:t>who are trying to save or help the victim. </a:t>
            </a:r>
          </a:p>
          <a:p>
            <a:pPr marL="0" indent="0">
              <a:buNone/>
            </a:pPr>
            <a:endParaRPr lang="en-IN" dirty="0">
              <a:latin typeface="Times New Roman" panose="02020603050405020304" pitchFamily="18" charset="0"/>
              <a:cs typeface="Times New Roman" panose="02020603050405020304" pitchFamily="18" charset="0"/>
            </a:endParaRPr>
          </a:p>
        </p:txBody>
      </p:sp>
      <p:pic>
        <p:nvPicPr>
          <p:cNvPr id="4" name="Picture 2" descr="Teenagers Characters Bullying Classmate Girl at School Backyard, Calling with Nasty Names and Record Video. Teens Abuse on Schoolgirl, Children Conflict, Violence. Cartoon People Vector Illustration">
            <a:extLst>
              <a:ext uri="{FF2B5EF4-FFF2-40B4-BE49-F238E27FC236}">
                <a16:creationId xmlns:a16="http://schemas.microsoft.com/office/drawing/2014/main" id="{CC975B87-49BD-A1F5-5048-CCD0EEFF44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20" b="16441"/>
          <a:stretch/>
        </p:blipFill>
        <p:spPr bwMode="auto">
          <a:xfrm>
            <a:off x="9004515" y="2077404"/>
            <a:ext cx="2867187" cy="3176522"/>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396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642369" y="407987"/>
            <a:ext cx="8726274" cy="1281113"/>
          </a:xfrm>
        </p:spPr>
        <p:txBody>
          <a:bodyPr>
            <a:normAutofit fontScale="90000"/>
          </a:bodyPr>
          <a:lstStyle/>
          <a:p>
            <a:r>
              <a:rPr lang="en-IN" b="1" dirty="0">
                <a:solidFill>
                  <a:schemeClr val="accent5">
                    <a:lumMod val="75000"/>
                  </a:schemeClr>
                </a:solidFill>
              </a:rPr>
              <a:t>Types of Bullying in School:</a:t>
            </a:r>
            <a:br>
              <a:rPr lang="en-IN" b="1" dirty="0">
                <a:solidFill>
                  <a:schemeClr val="accent5">
                    <a:lumMod val="75000"/>
                  </a:schemeClr>
                </a:solidFill>
              </a:rPr>
            </a:br>
            <a:r>
              <a:rPr lang="en-IN" sz="3100" dirty="0"/>
              <a:t>1)Amongst the student,</a:t>
            </a:r>
            <a:br>
              <a:rPr lang="en-IN" sz="3100" dirty="0"/>
            </a:br>
            <a:r>
              <a:rPr lang="en-IN" sz="3100" dirty="0"/>
              <a:t>2) Student to teacher &amp; vice versa </a:t>
            </a:r>
            <a:endParaRPr lang="en-IN" b="1" dirty="0">
              <a:solidFill>
                <a:srgbClr val="7030A0"/>
              </a:solidFill>
            </a:endParaRPr>
          </a:p>
        </p:txBody>
      </p:sp>
      <p:pic>
        <p:nvPicPr>
          <p:cNvPr id="4" name="Picture 2" descr="Stop bullying posters set. Bullying types concepts in cartoon style verbal, social, physical, cyberbullying. Bullying at school and in the office. Vector illustration">
            <a:extLst>
              <a:ext uri="{FF2B5EF4-FFF2-40B4-BE49-F238E27FC236}">
                <a16:creationId xmlns:a16="http://schemas.microsoft.com/office/drawing/2014/main" id="{3BF2B5A7-B9FE-40A3-E785-4BA786850DB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844" b="22083"/>
          <a:stretch/>
        </p:blipFill>
        <p:spPr bwMode="auto">
          <a:xfrm>
            <a:off x="522514" y="2073730"/>
            <a:ext cx="11457676" cy="424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925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43CCAF-3424-272A-A55C-9CFE88D86D70}"/>
              </a:ext>
            </a:extLst>
          </p:cNvPr>
          <p:cNvSpPr>
            <a:spLocks noGrp="1"/>
          </p:cNvSpPr>
          <p:nvPr>
            <p:ph type="title"/>
          </p:nvPr>
        </p:nvSpPr>
        <p:spPr>
          <a:xfrm>
            <a:off x="677334" y="0"/>
            <a:ext cx="8596668" cy="365125"/>
          </a:xfrm>
        </p:spPr>
        <p:txBody>
          <a:bodyPr>
            <a:normAutofit fontScale="90000"/>
          </a:bodyPr>
          <a:lstStyle/>
          <a:p>
            <a:endParaRPr lang="en-IN" dirty="0"/>
          </a:p>
        </p:txBody>
      </p:sp>
      <p:sp>
        <p:nvSpPr>
          <p:cNvPr id="6" name="Content Placeholder 5">
            <a:extLst>
              <a:ext uri="{FF2B5EF4-FFF2-40B4-BE49-F238E27FC236}">
                <a16:creationId xmlns:a16="http://schemas.microsoft.com/office/drawing/2014/main" id="{E783C383-1526-549B-1A31-EFFA5E519FA4}"/>
              </a:ext>
            </a:extLst>
          </p:cNvPr>
          <p:cNvSpPr>
            <a:spLocks noGrp="1"/>
          </p:cNvSpPr>
          <p:nvPr>
            <p:ph sz="half" idx="1"/>
          </p:nvPr>
        </p:nvSpPr>
        <p:spPr>
          <a:xfrm>
            <a:off x="247974" y="891154"/>
            <a:ext cx="5282595" cy="5328670"/>
          </a:xfrm>
          <a:solidFill>
            <a:schemeClr val="accent2">
              <a:lumMod val="20000"/>
              <a:lumOff val="80000"/>
            </a:schemeClr>
          </a:solidFill>
        </p:spPr>
        <p:txBody>
          <a:bodyPr>
            <a:normAutofit lnSpcReduction="10000"/>
          </a:bodyPr>
          <a:lstStyle/>
          <a:p>
            <a:pPr marL="0" indent="0">
              <a:buNone/>
            </a:pPr>
            <a:r>
              <a:rPr lang="en-IN" b="1" dirty="0">
                <a:solidFill>
                  <a:schemeClr val="accent5">
                    <a:lumMod val="75000"/>
                  </a:schemeClr>
                </a:solidFill>
                <a:latin typeface="Times New Roman" panose="02020603050405020304" pitchFamily="18" charset="0"/>
                <a:cs typeface="Times New Roman" panose="02020603050405020304" pitchFamily="18" charset="0"/>
              </a:rPr>
              <a:t>Characteristics of Bullies</a:t>
            </a:r>
          </a:p>
          <a:p>
            <a:r>
              <a:rPr lang="en-IN" dirty="0">
                <a:latin typeface="Times New Roman" panose="02020603050405020304" pitchFamily="18" charset="0"/>
                <a:cs typeface="Times New Roman" panose="02020603050405020304" pitchFamily="18" charset="0"/>
              </a:rPr>
              <a:t>Dominating ,Self cantered, attention seekers</a:t>
            </a:r>
          </a:p>
          <a:p>
            <a:r>
              <a:rPr lang="en-IN" dirty="0">
                <a:latin typeface="Times New Roman" panose="02020603050405020304" pitchFamily="18" charset="0"/>
                <a:cs typeface="Times New Roman" panose="02020603050405020304" pitchFamily="18" charset="0"/>
              </a:rPr>
              <a:t>Like power and want to impress other peers, often a gang leader</a:t>
            </a:r>
          </a:p>
          <a:p>
            <a:r>
              <a:rPr lang="en-IN" dirty="0">
                <a:latin typeface="Times New Roman" panose="02020603050405020304" pitchFamily="18" charset="0"/>
                <a:cs typeface="Times New Roman" panose="02020603050405020304" pitchFamily="18" charset="0"/>
              </a:rPr>
              <a:t>Quick to anger, intolerant of people who do not accept their power.</a:t>
            </a:r>
          </a:p>
          <a:p>
            <a:r>
              <a:rPr lang="en-IN" dirty="0">
                <a:latin typeface="Times New Roman" panose="02020603050405020304" pitchFamily="18" charset="0"/>
                <a:cs typeface="Times New Roman" panose="02020603050405020304" pitchFamily="18" charset="0"/>
              </a:rPr>
              <a:t>May have experienced bullying or seen violence, or may have underlying psychiatric/psychological problem </a:t>
            </a:r>
          </a:p>
        </p:txBody>
      </p:sp>
      <p:sp>
        <p:nvSpPr>
          <p:cNvPr id="7" name="Content Placeholder 6">
            <a:extLst>
              <a:ext uri="{FF2B5EF4-FFF2-40B4-BE49-F238E27FC236}">
                <a16:creationId xmlns:a16="http://schemas.microsoft.com/office/drawing/2014/main" id="{5E945523-782B-0D03-5D82-0D05DA407F88}"/>
              </a:ext>
            </a:extLst>
          </p:cNvPr>
          <p:cNvSpPr>
            <a:spLocks noGrp="1"/>
          </p:cNvSpPr>
          <p:nvPr>
            <p:ph sz="half" idx="2"/>
          </p:nvPr>
        </p:nvSpPr>
        <p:spPr>
          <a:xfrm>
            <a:off x="6232071" y="182562"/>
            <a:ext cx="5282595" cy="6173788"/>
          </a:xfrm>
          <a:solidFill>
            <a:schemeClr val="accent6">
              <a:lumMod val="20000"/>
              <a:lumOff val="80000"/>
            </a:schemeClr>
          </a:solidFill>
        </p:spPr>
        <p:txBody>
          <a:bodyPr>
            <a:noAutofit/>
          </a:bodyPr>
          <a:lstStyle/>
          <a:p>
            <a:pPr marL="0" indent="0">
              <a:buNone/>
            </a:pPr>
            <a:r>
              <a:rPr lang="en-IN" b="1" dirty="0">
                <a:solidFill>
                  <a:schemeClr val="accent5">
                    <a:lumMod val="75000"/>
                  </a:schemeClr>
                </a:solidFill>
                <a:latin typeface="Times New Roman" panose="02020603050405020304" pitchFamily="18" charset="0"/>
                <a:cs typeface="Times New Roman" panose="02020603050405020304" pitchFamily="18" charset="0"/>
              </a:rPr>
              <a:t>Charecteristics of victims</a:t>
            </a:r>
          </a:p>
          <a:p>
            <a:r>
              <a:rPr lang="en-IN" dirty="0">
                <a:latin typeface="Times New Roman" panose="02020603050405020304" pitchFamily="18" charset="0"/>
                <a:cs typeface="Times New Roman" panose="02020603050405020304" pitchFamily="18" charset="0"/>
              </a:rPr>
              <a:t>Have low self esteem/ lack self confidence to seek help</a:t>
            </a:r>
          </a:p>
          <a:p>
            <a:r>
              <a:rPr lang="en-IN" dirty="0">
                <a:latin typeface="Times New Roman" panose="02020603050405020304" pitchFamily="18" charset="0"/>
                <a:cs typeface="Times New Roman" panose="02020603050405020304" pitchFamily="18" charset="0"/>
              </a:rPr>
              <a:t>Often lonely, unappealing to peers/teachers due to poor in academics.</a:t>
            </a:r>
          </a:p>
          <a:p>
            <a:r>
              <a:rPr lang="en-IN" dirty="0">
                <a:latin typeface="Times New Roman" panose="02020603050405020304" pitchFamily="18" charset="0"/>
                <a:cs typeface="Times New Roman" panose="02020603050405020304" pitchFamily="18" charset="0"/>
              </a:rPr>
              <a:t>Have Poor social skills, esp. communication skills</a:t>
            </a:r>
          </a:p>
          <a:p>
            <a:r>
              <a:rPr lang="en-IN" dirty="0">
                <a:latin typeface="Times New Roman" panose="02020603050405020304" pitchFamily="18" charset="0"/>
                <a:cs typeface="Times New Roman" panose="02020603050405020304" pitchFamily="18" charset="0"/>
              </a:rPr>
              <a:t>May be physically or mentally challenged or different sexual orientation</a:t>
            </a:r>
          </a:p>
          <a:p>
            <a:r>
              <a:rPr lang="en-IN" dirty="0">
                <a:latin typeface="Times New Roman" panose="02020603050405020304" pitchFamily="18" charset="0"/>
                <a:cs typeface="Times New Roman" panose="02020603050405020304" pitchFamily="18" charset="0"/>
              </a:rPr>
              <a:t>Desperate to “Fit in”</a:t>
            </a:r>
          </a:p>
          <a:p>
            <a:r>
              <a:rPr lang="en-IN" dirty="0">
                <a:latin typeface="Times New Roman" panose="02020603050405020304" pitchFamily="18" charset="0"/>
                <a:cs typeface="Times New Roman" panose="02020603050405020304" pitchFamily="18" charset="0"/>
              </a:rPr>
              <a:t>May have mental health problems like depression</a:t>
            </a:r>
          </a:p>
          <a:p>
            <a:endParaRPr lang="en-IN"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846BE9A9-114A-D4DB-A154-D289FB06AA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IAP Adolescent Health Academy  T-Teach Module</a:t>
            </a:r>
            <a:endParaRPr kumimoji="0" lang="en-IN" sz="16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502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 calcmode="lin" valueType="num">
                                      <p:cBhvr additive="base">
                                        <p:cTn id="4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 calcmode="lin" valueType="num">
                                      <p:cBhvr additive="base">
                                        <p:cTn id="5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anim calcmode="lin" valueType="num">
                                      <p:cBhvr additive="base">
                                        <p:cTn id="5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89190-39F4-1526-90FF-8ECF07E8C8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381B6F-C24B-2AAF-AB8C-187AAEC2B808}"/>
              </a:ext>
            </a:extLst>
          </p:cNvPr>
          <p:cNvSpPr>
            <a:spLocks noGrp="1"/>
          </p:cNvSpPr>
          <p:nvPr>
            <p:ph type="title"/>
          </p:nvPr>
        </p:nvSpPr>
        <p:spPr>
          <a:xfrm>
            <a:off x="665120" y="22159"/>
            <a:ext cx="8596668" cy="694544"/>
          </a:xfrm>
        </p:spPr>
        <p:txBody>
          <a:bodyPr>
            <a:normAutofit fontScale="90000"/>
          </a:bodyPr>
          <a:lstStyle/>
          <a:p>
            <a:r>
              <a:rPr lang="en-IN" b="1" dirty="0">
                <a:latin typeface="Times New Roman" panose="02020603050405020304" pitchFamily="18" charset="0"/>
                <a:cs typeface="Times New Roman" panose="02020603050405020304" pitchFamily="18" charset="0"/>
              </a:rPr>
              <a:t>Consequences of Bullying</a:t>
            </a:r>
          </a:p>
        </p:txBody>
      </p:sp>
      <p:sp>
        <p:nvSpPr>
          <p:cNvPr id="6" name="Content Placeholder 5">
            <a:extLst>
              <a:ext uri="{FF2B5EF4-FFF2-40B4-BE49-F238E27FC236}">
                <a16:creationId xmlns:a16="http://schemas.microsoft.com/office/drawing/2014/main" id="{CCC4B251-4B8D-EB70-D4C3-AA930A8D5D85}"/>
              </a:ext>
            </a:extLst>
          </p:cNvPr>
          <p:cNvSpPr>
            <a:spLocks noGrp="1"/>
          </p:cNvSpPr>
          <p:nvPr>
            <p:ph sz="half" idx="1"/>
          </p:nvPr>
        </p:nvSpPr>
        <p:spPr>
          <a:xfrm>
            <a:off x="665120" y="896052"/>
            <a:ext cx="5430880" cy="5642860"/>
          </a:xfrm>
          <a:solidFill>
            <a:schemeClr val="tx2">
              <a:lumMod val="10000"/>
              <a:lumOff val="90000"/>
            </a:schemeClr>
          </a:solidFill>
          <a:ln>
            <a:solidFill>
              <a:schemeClr val="tx1"/>
            </a:solidFill>
          </a:ln>
        </p:spPr>
        <p:txBody>
          <a:bodyPr>
            <a:noAutofit/>
          </a:bodyPr>
          <a:lstStyle/>
          <a:p>
            <a:pPr marL="0" indent="0">
              <a:buNone/>
            </a:pPr>
            <a:r>
              <a:rPr lang="en-IN" dirty="0">
                <a:latin typeface="Times New Roman" panose="02020603050405020304" pitchFamily="18" charset="0"/>
                <a:cs typeface="Times New Roman" panose="02020603050405020304" pitchFamily="18" charset="0"/>
              </a:rPr>
              <a:t> </a:t>
            </a:r>
            <a:r>
              <a:rPr lang="en-IN" b="1" dirty="0">
                <a:solidFill>
                  <a:srgbClr val="00B0F0"/>
                </a:solidFill>
                <a:latin typeface="Times New Roman" panose="02020603050405020304" pitchFamily="18" charset="0"/>
                <a:cs typeface="Times New Roman" panose="02020603050405020304" pitchFamily="18" charset="0"/>
              </a:rPr>
              <a:t>Bully</a:t>
            </a:r>
          </a:p>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May end up being an aggressive adult, intolerant of fellow civilians  who enjoys oppressing others</a:t>
            </a:r>
          </a:p>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Tend to get involved in gang violence, and delinquency.</a:t>
            </a:r>
          </a:p>
          <a:p>
            <a:pPr marL="0" indent="0">
              <a:buNone/>
            </a:pP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Chances of having serious mental health problems like depression, anxiety, suicidality.</a:t>
            </a:r>
          </a:p>
          <a:p>
            <a:pPr marL="0" indent="0">
              <a:buNone/>
            </a:pPr>
            <a:r>
              <a:rPr lang="en-IN" dirty="0">
                <a:latin typeface="Times New Roman" panose="02020603050405020304" pitchFamily="18" charset="0"/>
                <a:cs typeface="Times New Roman" panose="02020603050405020304" pitchFamily="18" charset="0"/>
              </a:rPr>
              <a:t> </a:t>
            </a:r>
          </a:p>
        </p:txBody>
      </p:sp>
      <p:sp>
        <p:nvSpPr>
          <p:cNvPr id="7" name="Content Placeholder 6">
            <a:extLst>
              <a:ext uri="{FF2B5EF4-FFF2-40B4-BE49-F238E27FC236}">
                <a16:creationId xmlns:a16="http://schemas.microsoft.com/office/drawing/2014/main" id="{3E750A48-B29A-BBAC-E285-3E4DB0F72C8D}"/>
              </a:ext>
            </a:extLst>
          </p:cNvPr>
          <p:cNvSpPr>
            <a:spLocks noGrp="1"/>
          </p:cNvSpPr>
          <p:nvPr>
            <p:ph sz="half" idx="2"/>
          </p:nvPr>
        </p:nvSpPr>
        <p:spPr>
          <a:xfrm>
            <a:off x="6759387" y="716703"/>
            <a:ext cx="5189805" cy="5667928"/>
          </a:xfrm>
          <a:solidFill>
            <a:schemeClr val="accent2">
              <a:lumMod val="20000"/>
              <a:lumOff val="80000"/>
            </a:schemeClr>
          </a:solidFill>
          <a:ln>
            <a:solidFill>
              <a:schemeClr val="tx1"/>
            </a:solidFill>
          </a:ln>
        </p:spPr>
        <p:txBody>
          <a:bodyPr>
            <a:noAutofit/>
          </a:bodyPr>
          <a:lstStyle/>
          <a:p>
            <a:pPr marL="0" indent="0">
              <a:buNone/>
            </a:pPr>
            <a:r>
              <a:rPr lang="en-IN" dirty="0">
                <a:latin typeface="Times New Roman" panose="02020603050405020304" pitchFamily="18" charset="0"/>
                <a:cs typeface="Times New Roman" panose="02020603050405020304" pitchFamily="18" charset="0"/>
              </a:rPr>
              <a:t> </a:t>
            </a:r>
            <a:r>
              <a:rPr lang="en-IN" b="1" dirty="0">
                <a:solidFill>
                  <a:srgbClr val="00B0F0"/>
                </a:solidFill>
                <a:latin typeface="Times New Roman" panose="02020603050405020304" pitchFamily="18" charset="0"/>
                <a:cs typeface="Times New Roman" panose="02020603050405020304" pitchFamily="18" charset="0"/>
              </a:rPr>
              <a:t>Victim</a:t>
            </a:r>
          </a:p>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Deteriorating academic performance, School refusal</a:t>
            </a:r>
          </a:p>
          <a:p>
            <a:r>
              <a:rPr lang="en-IN" dirty="0">
                <a:latin typeface="Times New Roman" panose="02020603050405020304" pitchFamily="18" charset="0"/>
                <a:cs typeface="Times New Roman" panose="02020603050405020304" pitchFamily="18" charset="0"/>
              </a:rPr>
              <a:t>Psychosomatic symptoms</a:t>
            </a:r>
          </a:p>
          <a:p>
            <a:r>
              <a:rPr lang="en-IN" dirty="0">
                <a:latin typeface="Times New Roman" panose="02020603050405020304" pitchFamily="18" charset="0"/>
                <a:cs typeface="Times New Roman" panose="02020603050405020304" pitchFamily="18" charset="0"/>
              </a:rPr>
              <a:t>low self-esteem, impaired personality development</a:t>
            </a:r>
          </a:p>
          <a:p>
            <a:r>
              <a:rPr lang="en-IN" dirty="0">
                <a:latin typeface="Times New Roman" panose="02020603050405020304" pitchFamily="18" charset="0"/>
                <a:cs typeface="Times New Roman" panose="02020603050405020304" pitchFamily="18" charset="0"/>
              </a:rPr>
              <a:t> Long-term emotional and behavioural problems.</a:t>
            </a:r>
          </a:p>
          <a:p>
            <a:r>
              <a:rPr lang="en-IN" dirty="0">
                <a:latin typeface="Times New Roman" panose="02020603050405020304" pitchFamily="18" charset="0"/>
                <a:cs typeface="Times New Roman" panose="02020603050405020304" pitchFamily="18" charset="0"/>
              </a:rPr>
              <a:t>PTSD, Depression, Anxiety, Suicidality</a:t>
            </a:r>
          </a:p>
          <a:p>
            <a:r>
              <a:rPr lang="en-IN" dirty="0">
                <a:latin typeface="Times New Roman" panose="02020603050405020304" pitchFamily="18" charset="0"/>
                <a:cs typeface="Times New Roman" panose="02020603050405020304" pitchFamily="18" charset="0"/>
              </a:rPr>
              <a:t>May become bullies themselves.</a:t>
            </a:r>
          </a:p>
          <a:p>
            <a:pPr marL="0" indent="0">
              <a:buNone/>
            </a:pPr>
            <a:r>
              <a:rPr lang="en-IN" dirty="0">
                <a:latin typeface="Times New Roman" panose="02020603050405020304" pitchFamily="18" charset="0"/>
                <a:cs typeface="Times New Roman" panose="02020603050405020304" pitchFamily="18" charset="0"/>
              </a:rPr>
              <a:t> </a:t>
            </a:r>
          </a:p>
        </p:txBody>
      </p:sp>
      <p:sp>
        <p:nvSpPr>
          <p:cNvPr id="4" name="Footer Placeholder 3">
            <a:extLst>
              <a:ext uri="{FF2B5EF4-FFF2-40B4-BE49-F238E27FC236}">
                <a16:creationId xmlns:a16="http://schemas.microsoft.com/office/drawing/2014/main" id="{8F49D148-C3BB-7031-AF6B-B86704744B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IAP Adolescent Health Academy  T-Teach Module</a:t>
            </a:r>
            <a:endParaRPr kumimoji="0" lang="en-IN"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15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 calcmode="lin" valueType="num">
                                      <p:cBhvr additive="base">
                                        <p:cTn id="2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 calcmode="lin" valueType="num">
                                      <p:cBhvr additive="base">
                                        <p:cTn id="3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 calcmode="lin" valueType="num">
                                      <p:cBhvr additive="base">
                                        <p:cTn id="4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 calcmode="lin" valueType="num">
                                      <p:cBhvr additive="base">
                                        <p:cTn id="4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 calcmode="lin" valueType="num">
                                      <p:cBhvr additive="base">
                                        <p:cTn id="5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8" end="8"/>
                                            </p:txEl>
                                          </p:spTgt>
                                        </p:tgtEl>
                                        <p:attrNameLst>
                                          <p:attrName>style.visibility</p:attrName>
                                        </p:attrNameLst>
                                      </p:cBhvr>
                                      <p:to>
                                        <p:strVal val="visible"/>
                                      </p:to>
                                    </p:set>
                                    <p:anim calcmode="lin" valueType="num">
                                      <p:cBhvr additive="base">
                                        <p:cTn id="5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CCD8-282A-8972-8AA4-76A4653864E3}"/>
              </a:ext>
            </a:extLst>
          </p:cNvPr>
          <p:cNvSpPr>
            <a:spLocks noGrp="1"/>
          </p:cNvSpPr>
          <p:nvPr>
            <p:ph type="title"/>
          </p:nvPr>
        </p:nvSpPr>
        <p:spPr>
          <a:xfrm>
            <a:off x="2079811" y="167621"/>
            <a:ext cx="8355107" cy="513416"/>
          </a:xfrm>
        </p:spPr>
        <p:txBody>
          <a:bodyPr>
            <a:normAutofit fontScale="90000"/>
          </a:bodyPr>
          <a:lstStyle/>
          <a:p>
            <a:r>
              <a:rPr lang="en-IN" b="1" dirty="0">
                <a:solidFill>
                  <a:schemeClr val="accent5">
                    <a:lumMod val="75000"/>
                  </a:schemeClr>
                </a:solidFill>
              </a:rPr>
              <a:t>Role of a teacher</a:t>
            </a:r>
            <a:endParaRPr lang="en-IN" dirty="0"/>
          </a:p>
        </p:txBody>
      </p:sp>
      <p:sp>
        <p:nvSpPr>
          <p:cNvPr id="3" name="Content Placeholder 2">
            <a:extLst>
              <a:ext uri="{FF2B5EF4-FFF2-40B4-BE49-F238E27FC236}">
                <a16:creationId xmlns:a16="http://schemas.microsoft.com/office/drawing/2014/main" id="{7305AA0C-A922-47F9-4503-93D72AC3035D}"/>
              </a:ext>
            </a:extLst>
          </p:cNvPr>
          <p:cNvSpPr>
            <a:spLocks noGrp="1"/>
          </p:cNvSpPr>
          <p:nvPr>
            <p:ph idx="1"/>
          </p:nvPr>
        </p:nvSpPr>
        <p:spPr>
          <a:xfrm>
            <a:off x="838200" y="914400"/>
            <a:ext cx="8592671" cy="5262563"/>
          </a:xfrm>
        </p:spPr>
        <p:txBody>
          <a:bodyPr>
            <a:normAutofit fontScale="92500" lnSpcReduction="10000"/>
          </a:bodyPr>
          <a:lstStyle/>
          <a:p>
            <a:r>
              <a:rPr lang="en-IN" sz="3000" dirty="0">
                <a:latin typeface="Times New Roman" panose="02020603050405020304" pitchFamily="18" charset="0"/>
                <a:cs typeface="Times New Roman" panose="02020603050405020304" pitchFamily="18" charset="0"/>
              </a:rPr>
              <a:t>Ensure protection if the child is at risk of harm.</a:t>
            </a:r>
          </a:p>
          <a:p>
            <a:r>
              <a:rPr lang="en-IN" sz="3000" dirty="0">
                <a:latin typeface="Times New Roman" panose="02020603050405020304" pitchFamily="18" charset="0"/>
                <a:cs typeface="Times New Roman" panose="02020603050405020304" pitchFamily="18" charset="0"/>
              </a:rPr>
              <a:t>Encourage the child to talk &amp; listen attentively</a:t>
            </a:r>
          </a:p>
          <a:p>
            <a:r>
              <a:rPr lang="en-IN" sz="3000" dirty="0">
                <a:latin typeface="Times New Roman" panose="02020603050405020304" pitchFamily="18" charset="0"/>
                <a:cs typeface="Times New Roman" panose="02020603050405020304" pitchFamily="18" charset="0"/>
              </a:rPr>
              <a:t>Take every report of bullying very seriously </a:t>
            </a:r>
          </a:p>
          <a:p>
            <a:r>
              <a:rPr lang="en-IN" sz="3000" dirty="0">
                <a:latin typeface="Times New Roman" panose="02020603050405020304" pitchFamily="18" charset="0"/>
                <a:cs typeface="Times New Roman" panose="02020603050405020304" pitchFamily="18" charset="0"/>
              </a:rPr>
              <a:t>Keep in mind, that </a:t>
            </a:r>
            <a:r>
              <a:rPr lang="en-IN" sz="3000" i="1" dirty="0">
                <a:latin typeface="Times New Roman" panose="02020603050405020304" pitchFamily="18" charset="0"/>
                <a:cs typeface="Times New Roman" panose="02020603050405020304" pitchFamily="18" charset="0"/>
              </a:rPr>
              <a:t>‘Bullying behaviour’ has to be addressed.</a:t>
            </a:r>
          </a:p>
          <a:p>
            <a:r>
              <a:rPr lang="en-IN" sz="3000" dirty="0">
                <a:latin typeface="Times New Roman" panose="02020603050405020304" pitchFamily="18" charset="0"/>
                <a:cs typeface="Times New Roman" panose="02020603050405020304" pitchFamily="18" charset="0"/>
              </a:rPr>
              <a:t>Respond as per the school’s anti-bullying policy. </a:t>
            </a:r>
          </a:p>
          <a:p>
            <a:r>
              <a:rPr lang="en-IN" sz="3000" i="1" dirty="0">
                <a:latin typeface="Times New Roman" panose="02020603050405020304" pitchFamily="18" charset="0"/>
                <a:cs typeface="Times New Roman" panose="02020603050405020304" pitchFamily="18" charset="0"/>
              </a:rPr>
              <a:t>Don’t Stop until the incident is resolved.</a:t>
            </a:r>
          </a:p>
          <a:p>
            <a:r>
              <a:rPr lang="en-IN" sz="3000" dirty="0">
                <a:latin typeface="Times New Roman" panose="02020603050405020304" pitchFamily="18" charset="0"/>
                <a:cs typeface="Times New Roman" panose="02020603050405020304" pitchFamily="18" charset="0"/>
              </a:rPr>
              <a:t>Keep communicating with students &amp; parents about the actions taken</a:t>
            </a:r>
            <a:r>
              <a:rPr lang="en-IN" sz="3000" dirty="0">
                <a:solidFill>
                  <a:schemeClr val="tx2">
                    <a:lumMod val="50000"/>
                    <a:lumOff val="50000"/>
                  </a:schemeClr>
                </a:solidFill>
                <a:latin typeface="Times New Roman" panose="02020603050405020304" pitchFamily="18" charset="0"/>
                <a:cs typeface="Times New Roman" panose="02020603050405020304" pitchFamily="18" charset="0"/>
              </a:rPr>
              <a:t>.(work with parents as a team</a:t>
            </a:r>
            <a:r>
              <a:rPr lang="en-IN" sz="3000" dirty="0">
                <a:latin typeface="Times New Roman" panose="02020603050405020304" pitchFamily="18" charset="0"/>
                <a:cs typeface="Times New Roman" panose="02020603050405020304" pitchFamily="18" charset="0"/>
              </a:rPr>
              <a:t>)</a:t>
            </a:r>
          </a:p>
          <a:p>
            <a:r>
              <a:rPr lang="en-IN" sz="3000" dirty="0">
                <a:latin typeface="Times New Roman" panose="02020603050405020304" pitchFamily="18" charset="0"/>
                <a:cs typeface="Times New Roman" panose="02020603050405020304" pitchFamily="18" charset="0"/>
              </a:rPr>
              <a:t>Make sure the students have clear information about reporting &amp; a Support System. </a:t>
            </a:r>
          </a:p>
          <a:p>
            <a:r>
              <a:rPr lang="en-IN" sz="3000" dirty="0">
                <a:latin typeface="Times New Roman" panose="02020603050405020304" pitchFamily="18" charset="0"/>
                <a:cs typeface="Times New Roman" panose="02020603050405020304" pitchFamily="18" charset="0"/>
              </a:rPr>
              <a:t>Keep a track of behavioural change in students involved.</a:t>
            </a:r>
          </a:p>
          <a:p>
            <a:endParaRPr lang="en-IN" sz="3000" i="1" dirty="0">
              <a:latin typeface="Times New Roman" panose="02020603050405020304" pitchFamily="18" charset="0"/>
              <a:cs typeface="Times New Roman" panose="02020603050405020304" pitchFamily="18" charset="0"/>
            </a:endParaRPr>
          </a:p>
          <a:p>
            <a:endParaRPr lang="en-IN" sz="2800" dirty="0"/>
          </a:p>
          <a:p>
            <a:endParaRPr lang="en-IN" dirty="0"/>
          </a:p>
        </p:txBody>
      </p:sp>
      <p:pic>
        <p:nvPicPr>
          <p:cNvPr id="4" name="Picture 3">
            <a:extLst>
              <a:ext uri="{FF2B5EF4-FFF2-40B4-BE49-F238E27FC236}">
                <a16:creationId xmlns:a16="http://schemas.microsoft.com/office/drawing/2014/main" id="{12B66FEC-0355-E5C0-B457-B0B4A3F0629D}"/>
              </a:ext>
            </a:extLst>
          </p:cNvPr>
          <p:cNvPicPr>
            <a:picLocks noChangeAspect="1"/>
          </p:cNvPicPr>
          <p:nvPr/>
        </p:nvPicPr>
        <p:blipFill>
          <a:blip r:embed="rId3"/>
          <a:stretch>
            <a:fillRect/>
          </a:stretch>
        </p:blipFill>
        <p:spPr>
          <a:xfrm>
            <a:off x="9413293" y="2015418"/>
            <a:ext cx="2043250" cy="2372143"/>
          </a:xfrm>
          <a:prstGeom prst="rect">
            <a:avLst/>
          </a:prstGeom>
        </p:spPr>
      </p:pic>
    </p:spTree>
    <p:extLst>
      <p:ext uri="{BB962C8B-B14F-4D97-AF65-F5344CB8AC3E}">
        <p14:creationId xmlns:p14="http://schemas.microsoft.com/office/powerpoint/2010/main" val="3061514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945689" y="60551"/>
            <a:ext cx="8300622" cy="816428"/>
          </a:xfrm>
        </p:spPr>
        <p:txBody>
          <a:bodyPr/>
          <a:lstStyle/>
          <a:p>
            <a:r>
              <a:rPr lang="en-IN" dirty="0"/>
              <a:t>Role of School Authorities</a:t>
            </a:r>
            <a:endParaRPr lang="en-IN" b="1" dirty="0">
              <a:solidFill>
                <a:srgbClr val="7030A0"/>
              </a:solidFill>
            </a:endParaRP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1" y="1159329"/>
            <a:ext cx="8763000" cy="5159828"/>
          </a:xfrm>
        </p:spPr>
        <p:txBody>
          <a:bodyPr>
            <a:normAutofit/>
          </a:bodyPr>
          <a:lstStyle/>
          <a:p>
            <a:r>
              <a:rPr lang="en-IN" dirty="0">
                <a:latin typeface="Times New Roman" panose="02020603050405020304" pitchFamily="18" charset="0"/>
                <a:cs typeface="Times New Roman" panose="02020603050405020304" pitchFamily="18" charset="0"/>
              </a:rPr>
              <a:t>Make a clear conduct code about disciplinary actions for bullying. </a:t>
            </a:r>
          </a:p>
          <a:p>
            <a:r>
              <a:rPr lang="en-IN" dirty="0">
                <a:latin typeface="Times New Roman" panose="02020603050405020304" pitchFamily="18" charset="0"/>
                <a:cs typeface="Times New Roman" panose="02020603050405020304" pitchFamily="18" charset="0"/>
              </a:rPr>
              <a:t>Create “Bullying Prevention Squad”</a:t>
            </a:r>
          </a:p>
          <a:p>
            <a:r>
              <a:rPr lang="en-IN" dirty="0">
                <a:latin typeface="Times New Roman" panose="02020603050405020304" pitchFamily="18" charset="0"/>
                <a:cs typeface="Times New Roman" panose="02020603050405020304" pitchFamily="18" charset="0"/>
              </a:rPr>
              <a:t>Arrange BULLYING Awareness programs </a:t>
            </a:r>
          </a:p>
          <a:p>
            <a:r>
              <a:rPr lang="en-IN" dirty="0">
                <a:latin typeface="Times New Roman" panose="02020603050405020304" pitchFamily="18" charset="0"/>
                <a:cs typeface="Times New Roman" panose="02020603050405020304" pitchFamily="18" charset="0"/>
              </a:rPr>
              <a:t>Facilitate reporting with convenient visiting hours for parents AND simple, quick reporting policies for students.  </a:t>
            </a:r>
          </a:p>
          <a:p>
            <a:r>
              <a:rPr lang="en-IN" dirty="0">
                <a:latin typeface="Times New Roman" panose="02020603050405020304" pitchFamily="18" charset="0"/>
                <a:cs typeface="Times New Roman" panose="02020603050405020304" pitchFamily="18" charset="0"/>
              </a:rPr>
              <a:t>Protect and Support victims of Bullying &amp; those who report.</a:t>
            </a:r>
          </a:p>
          <a:p>
            <a:r>
              <a:rPr lang="en-IN" dirty="0">
                <a:latin typeface="Times New Roman" panose="02020603050405020304" pitchFamily="18" charset="0"/>
                <a:cs typeface="Times New Roman" panose="02020603050405020304" pitchFamily="18" charset="0"/>
              </a:rPr>
              <a:t>Provision of </a:t>
            </a:r>
            <a:r>
              <a:rPr lang="en-IN" dirty="0" err="1">
                <a:latin typeface="Times New Roman" panose="02020603050405020304" pitchFamily="18" charset="0"/>
                <a:cs typeface="Times New Roman" panose="02020603050405020304" pitchFamily="18" charset="0"/>
              </a:rPr>
              <a:t>behavioral</a:t>
            </a:r>
            <a:r>
              <a:rPr lang="en-IN" dirty="0">
                <a:latin typeface="Times New Roman" panose="02020603050405020304" pitchFamily="18" charset="0"/>
                <a:cs typeface="Times New Roman" panose="02020603050405020304" pitchFamily="18" charset="0"/>
              </a:rPr>
              <a:t> </a:t>
            </a:r>
            <a:r>
              <a:rPr lang="en-IN" dirty="0" err="1">
                <a:latin typeface="Times New Roman" panose="02020603050405020304" pitchFamily="18" charset="0"/>
                <a:cs typeface="Times New Roman" panose="02020603050405020304" pitchFamily="18" charset="0"/>
              </a:rPr>
              <a:t>counseling</a:t>
            </a:r>
            <a:r>
              <a:rPr lang="en-IN" dirty="0">
                <a:latin typeface="Times New Roman" panose="02020603050405020304" pitchFamily="18" charset="0"/>
                <a:cs typeface="Times New Roman" panose="02020603050405020304" pitchFamily="18" charset="0"/>
              </a:rPr>
              <a:t> for the students involved</a:t>
            </a:r>
            <a:endParaRPr lang="en-IN" sz="2400" dirty="0">
              <a:latin typeface="Times New Roman" panose="02020603050405020304" pitchFamily="18" charset="0"/>
              <a:cs typeface="Times New Roman" panose="02020603050405020304" pitchFamily="18" charset="0"/>
            </a:endParaRPr>
          </a:p>
        </p:txBody>
      </p:sp>
      <p:pic>
        <p:nvPicPr>
          <p:cNvPr id="4" name="Picture 2" descr="Free vector stop bullying illustration concept">
            <a:extLst>
              <a:ext uri="{FF2B5EF4-FFF2-40B4-BE49-F238E27FC236}">
                <a16:creationId xmlns:a16="http://schemas.microsoft.com/office/drawing/2014/main" id="{0EBD13BA-7105-957E-FB3D-ABEFAB1A9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1355271"/>
            <a:ext cx="2590800" cy="370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1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F7F3-5060-A046-313C-802D7E24839E}"/>
              </a:ext>
            </a:extLst>
          </p:cNvPr>
          <p:cNvSpPr>
            <a:spLocks noGrp="1"/>
          </p:cNvSpPr>
          <p:nvPr>
            <p:ph type="title"/>
          </p:nvPr>
        </p:nvSpPr>
        <p:spPr/>
        <p:txBody>
          <a:bodyPr>
            <a:normAutofit/>
          </a:bodyPr>
          <a:lstStyle/>
          <a:p>
            <a:r>
              <a:rPr lang="en-US" sz="2800" b="1" dirty="0"/>
              <a:t>         </a:t>
            </a:r>
            <a:r>
              <a:rPr lang="en-US" sz="2800" b="1" dirty="0">
                <a:solidFill>
                  <a:srgbClr val="C00000"/>
                </a:solidFill>
              </a:rPr>
              <a:t>TRAFFIC RULES </a:t>
            </a:r>
            <a:r>
              <a:rPr lang="en-US" sz="2800" b="1" dirty="0"/>
              <a:t>- IMPORTANCE OF ROAD SAFETY</a:t>
            </a:r>
            <a:endParaRPr lang="en-IN" sz="2800" b="1" dirty="0"/>
          </a:p>
        </p:txBody>
      </p:sp>
      <p:sp>
        <p:nvSpPr>
          <p:cNvPr id="3" name="Content Placeholder 2">
            <a:extLst>
              <a:ext uri="{FF2B5EF4-FFF2-40B4-BE49-F238E27FC236}">
                <a16:creationId xmlns:a16="http://schemas.microsoft.com/office/drawing/2014/main" id="{CA73C21E-0B17-4437-F2B8-C3660F41FA6A}"/>
              </a:ext>
            </a:extLst>
          </p:cNvPr>
          <p:cNvSpPr>
            <a:spLocks noGrp="1"/>
          </p:cNvSpPr>
          <p:nvPr>
            <p:ph idx="1"/>
          </p:nvPr>
        </p:nvSpPr>
        <p:spPr>
          <a:xfrm>
            <a:off x="712922" y="1518834"/>
            <a:ext cx="10640878" cy="4793066"/>
          </a:xfrm>
        </p:spPr>
        <p:txBody>
          <a:bodyPr>
            <a:normAutofit/>
          </a:bodyPr>
          <a:lstStyle/>
          <a:p>
            <a:r>
              <a:rPr lang="en-US" dirty="0">
                <a:latin typeface="Times New Roman" panose="02020603050405020304" pitchFamily="18" charset="0"/>
                <a:cs typeface="Times New Roman" panose="02020603050405020304" pitchFamily="18" charset="0"/>
              </a:rPr>
              <a:t>Road Traffic Accidents(RTA) are a leading cause of death for Adolescents in India and the world. According to WHO it is the leading cause of death for children and young people aged  5-29</a:t>
            </a:r>
          </a:p>
          <a:p>
            <a:r>
              <a:rPr lang="en-US" dirty="0">
                <a:latin typeface="Times New Roman" panose="02020603050405020304" pitchFamily="18" charset="0"/>
                <a:cs typeface="Times New Roman" panose="02020603050405020304" pitchFamily="18" charset="0"/>
              </a:rPr>
              <a:t>India has the highest number of RTA deaths in the world -11% of the global total. </a:t>
            </a:r>
          </a:p>
          <a:p>
            <a:r>
              <a:rPr lang="en-US" dirty="0">
                <a:latin typeface="Times New Roman" panose="02020603050405020304" pitchFamily="18" charset="0"/>
                <a:cs typeface="Times New Roman" panose="02020603050405020304" pitchFamily="18" charset="0"/>
              </a:rPr>
              <a:t>Every year India loses 1.5 million lives to RTAs. In India the majority of RTAs are in the 18-30 age group.</a:t>
            </a:r>
          </a:p>
          <a:p>
            <a:r>
              <a:rPr lang="en-US" dirty="0">
                <a:latin typeface="Times New Roman" panose="02020603050405020304" pitchFamily="18" charset="0"/>
                <a:cs typeface="Times New Roman" panose="02020603050405020304" pitchFamily="18" charset="0"/>
              </a:rPr>
              <a:t>According to the AAA Foundation for Traffic Safety, drivers between the ages 16-17 Has the highest accident rate.</a:t>
            </a:r>
            <a:endParaRPr lang="en-IN" dirty="0">
              <a:latin typeface="Times New Roman" panose="02020603050405020304" pitchFamily="18" charset="0"/>
              <a:cs typeface="Times New Roman" panose="02020603050405020304" pitchFamily="18" charset="0"/>
            </a:endParaRPr>
          </a:p>
        </p:txBody>
      </p:sp>
      <p:pic>
        <p:nvPicPr>
          <p:cNvPr id="4098" name="Picture 2">
            <a:extLst>
              <a:ext uri="{FF2B5EF4-FFF2-40B4-BE49-F238E27FC236}">
                <a16:creationId xmlns:a16="http://schemas.microsoft.com/office/drawing/2014/main" id="{28CB4FA1-86D1-A295-9564-7E0D99C35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942" y="4448014"/>
            <a:ext cx="2185316" cy="186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72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1505-4C28-8309-99E9-84C4308D840B}"/>
              </a:ext>
            </a:extLst>
          </p:cNvPr>
          <p:cNvSpPr>
            <a:spLocks noGrp="1"/>
          </p:cNvSpPr>
          <p:nvPr>
            <p:ph type="title"/>
          </p:nvPr>
        </p:nvSpPr>
        <p:spPr/>
        <p:txBody>
          <a:bodyPr>
            <a:normAutofit/>
          </a:bodyPr>
          <a:lstStyle/>
          <a:p>
            <a:r>
              <a:rPr lang="en-US" sz="2800" dirty="0"/>
              <a:t>        RISK TAKING BEHAVIOUR (RTB) IN ADOLESCENTS</a:t>
            </a:r>
            <a:endParaRPr lang="en-IN" sz="2800" dirty="0"/>
          </a:p>
        </p:txBody>
      </p:sp>
      <p:sp>
        <p:nvSpPr>
          <p:cNvPr id="3" name="Content Placeholder 2">
            <a:extLst>
              <a:ext uri="{FF2B5EF4-FFF2-40B4-BE49-F238E27FC236}">
                <a16:creationId xmlns:a16="http://schemas.microsoft.com/office/drawing/2014/main" id="{222E5C18-57D2-225C-4D83-63C9BFF27B66}"/>
              </a:ext>
            </a:extLst>
          </p:cNvPr>
          <p:cNvSpPr>
            <a:spLocks noGrp="1"/>
          </p:cNvSpPr>
          <p:nvPr>
            <p:ph idx="1"/>
          </p:nvPr>
        </p:nvSpPr>
        <p:spPr>
          <a:xfrm>
            <a:off x="838200" y="1636319"/>
            <a:ext cx="10515600" cy="4351338"/>
          </a:xfrm>
        </p:spPr>
        <p:txBody>
          <a:bodyPr>
            <a:normAutofit/>
          </a:bodyPr>
          <a:lstStyle/>
          <a:p>
            <a:r>
              <a:rPr lang="en-US" dirty="0">
                <a:latin typeface="Times New Roman" panose="02020603050405020304" pitchFamily="18" charset="0"/>
                <a:cs typeface="Times New Roman" panose="02020603050405020304" pitchFamily="18" charset="0"/>
              </a:rPr>
              <a:t>Adolescents have more accidents because</a:t>
            </a:r>
          </a:p>
          <a:p>
            <a:r>
              <a:rPr lang="en-US" dirty="0">
                <a:latin typeface="Times New Roman" panose="02020603050405020304" pitchFamily="18" charset="0"/>
                <a:cs typeface="Times New Roman" panose="02020603050405020304" pitchFamily="18" charset="0"/>
              </a:rPr>
              <a:t> They are too young to understand road safety</a:t>
            </a:r>
          </a:p>
          <a:p>
            <a:r>
              <a:rPr lang="en-US" dirty="0">
                <a:latin typeface="Times New Roman" panose="02020603050405020304" pitchFamily="18" charset="0"/>
                <a:cs typeface="Times New Roman" panose="02020603050405020304" pitchFamily="18" charset="0"/>
              </a:rPr>
              <a:t>They are just starting to get independent</a:t>
            </a:r>
          </a:p>
          <a:p>
            <a:r>
              <a:rPr lang="en-US" dirty="0">
                <a:latin typeface="Times New Roman" panose="02020603050405020304" pitchFamily="18" charset="0"/>
                <a:cs typeface="Times New Roman" panose="02020603050405020304" pitchFamily="18" charset="0"/>
              </a:rPr>
              <a:t>Exposure is high</a:t>
            </a:r>
          </a:p>
          <a:p>
            <a:endParaRPr lang="en-IN"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F9F0FAF-B114-0ADF-2A7D-2A9328B32925}"/>
              </a:ext>
            </a:extLst>
          </p:cNvPr>
          <p:cNvSpPr txBox="1"/>
          <p:nvPr/>
        </p:nvSpPr>
        <p:spPr>
          <a:xfrm>
            <a:off x="2820692" y="4171775"/>
            <a:ext cx="7578670" cy="1815882"/>
          </a:xfrm>
          <a:prstGeom prst="rect">
            <a:avLst/>
          </a:prstGeom>
          <a:noFill/>
        </p:spPr>
        <p:txBody>
          <a:bodyPr wrap="square">
            <a:spAutoFit/>
          </a:bodyPr>
          <a:lstStyle/>
          <a:p>
            <a:r>
              <a:rPr lang="en-US" sz="2800" b="0" i="0" dirty="0">
                <a:solidFill>
                  <a:srgbClr val="040C28"/>
                </a:solidFill>
                <a:effectLst/>
                <a:latin typeface="Times New Roman" panose="02020603050405020304" pitchFamily="18" charset="0"/>
                <a:cs typeface="Times New Roman" panose="02020603050405020304" pitchFamily="18" charset="0"/>
              </a:rPr>
              <a:t>Over-speeding</a:t>
            </a:r>
            <a:endParaRPr lang="en-US" sz="2800" dirty="0">
              <a:solidFill>
                <a:srgbClr val="040C28"/>
              </a:solidFill>
              <a:latin typeface="Times New Roman" panose="02020603050405020304" pitchFamily="18" charset="0"/>
              <a:cs typeface="Times New Roman" panose="02020603050405020304" pitchFamily="18" charset="0"/>
            </a:endParaRPr>
          </a:p>
          <a:p>
            <a:r>
              <a:rPr lang="en-US" sz="2800" b="0" i="0" dirty="0">
                <a:solidFill>
                  <a:srgbClr val="040C28"/>
                </a:solidFill>
                <a:effectLst/>
                <a:latin typeface="Times New Roman" panose="02020603050405020304" pitchFamily="18" charset="0"/>
                <a:cs typeface="Times New Roman" panose="02020603050405020304" pitchFamily="18" charset="0"/>
              </a:rPr>
              <a:t>Drinking and driving </a:t>
            </a:r>
          </a:p>
          <a:p>
            <a:r>
              <a:rPr lang="en-US" sz="2800" b="0" i="0" dirty="0">
                <a:solidFill>
                  <a:srgbClr val="040C28"/>
                </a:solidFill>
                <a:effectLst/>
                <a:latin typeface="Times New Roman" panose="02020603050405020304" pitchFamily="18" charset="0"/>
                <a:cs typeface="Times New Roman" panose="02020603050405020304" pitchFamily="18" charset="0"/>
              </a:rPr>
              <a:t>Non-usage of helmets and seat belts while driving</a:t>
            </a:r>
          </a:p>
          <a:p>
            <a:r>
              <a:rPr lang="en-US" sz="2800" dirty="0">
                <a:solidFill>
                  <a:srgbClr val="040C28"/>
                </a:solidFill>
                <a:latin typeface="Times New Roman" panose="02020603050405020304" pitchFamily="18" charset="0"/>
                <a:cs typeface="Times New Roman" panose="02020603050405020304" pitchFamily="18" charset="0"/>
              </a:rPr>
              <a:t>D</a:t>
            </a:r>
            <a:r>
              <a:rPr lang="en-US" sz="2800" b="0" i="0" dirty="0">
                <a:solidFill>
                  <a:srgbClr val="040C28"/>
                </a:solidFill>
                <a:effectLst/>
                <a:latin typeface="Times New Roman" panose="02020603050405020304" pitchFamily="18" charset="0"/>
                <a:cs typeface="Times New Roman" panose="02020603050405020304" pitchFamily="18" charset="0"/>
              </a:rPr>
              <a:t>istracted driving using mobile phones</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725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43E2F-C873-EB6A-0833-BCD832624CFD}"/>
              </a:ext>
            </a:extLst>
          </p:cNvPr>
          <p:cNvSpPr>
            <a:spLocks noGrp="1"/>
          </p:cNvSpPr>
          <p:nvPr>
            <p:ph type="title"/>
          </p:nvPr>
        </p:nvSpPr>
        <p:spPr/>
        <p:txBody>
          <a:bodyPr>
            <a:normAutofit/>
          </a:bodyPr>
          <a:lstStyle/>
          <a:p>
            <a:r>
              <a:rPr lang="en-US" sz="2800" b="1" dirty="0"/>
              <a:t>       TRAFFIC RULES AND REGULATIONS WHILE DRIVING</a:t>
            </a:r>
            <a:endParaRPr lang="en-IN" sz="2800" b="1" dirty="0"/>
          </a:p>
        </p:txBody>
      </p:sp>
      <p:sp>
        <p:nvSpPr>
          <p:cNvPr id="3" name="Content Placeholder 2">
            <a:extLst>
              <a:ext uri="{FF2B5EF4-FFF2-40B4-BE49-F238E27FC236}">
                <a16:creationId xmlns:a16="http://schemas.microsoft.com/office/drawing/2014/main" id="{E062A8E2-7C25-7C15-37ED-D57DDCD016FA}"/>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For Learner’s License :</a:t>
            </a:r>
          </a:p>
          <a:p>
            <a:r>
              <a:rPr lang="en-US" dirty="0">
                <a:latin typeface="Times New Roman" panose="02020603050405020304" pitchFamily="18" charset="0"/>
                <a:cs typeface="Times New Roman" panose="02020603050405020304" pitchFamily="18" charset="0"/>
              </a:rPr>
              <a:t>Age : 16   Non-gear motorcycle with engine capacity 50cc</a:t>
            </a:r>
          </a:p>
          <a:p>
            <a:r>
              <a:rPr lang="en-US" dirty="0">
                <a:latin typeface="Times New Roman" panose="02020603050405020304" pitchFamily="18" charset="0"/>
                <a:cs typeface="Times New Roman" panose="02020603050405020304" pitchFamily="18" charset="0"/>
              </a:rPr>
              <a:t>          18   Gear motorcycle or LMV</a:t>
            </a:r>
          </a:p>
          <a:p>
            <a:r>
              <a:rPr lang="en-US" dirty="0">
                <a:latin typeface="Times New Roman" panose="02020603050405020304" pitchFamily="18" charset="0"/>
                <a:cs typeface="Times New Roman" panose="02020603050405020304" pitchFamily="18" charset="0"/>
              </a:rPr>
              <a:t>Supervision</a:t>
            </a:r>
          </a:p>
          <a:p>
            <a:r>
              <a:rPr lang="en-US" dirty="0">
                <a:latin typeface="Times New Roman" panose="02020603050405020304" pitchFamily="18" charset="0"/>
                <a:cs typeface="Times New Roman" panose="02020603050405020304" pitchFamily="18" charset="0"/>
              </a:rPr>
              <a:t>Learner’s license</a:t>
            </a:r>
          </a:p>
          <a:p>
            <a:r>
              <a:rPr lang="en-US" dirty="0">
                <a:latin typeface="Times New Roman" panose="02020603050405020304" pitchFamily="18" charset="0"/>
                <a:cs typeface="Times New Roman" panose="02020603050405020304" pitchFamily="18" charset="0"/>
              </a:rPr>
              <a:t>Restrictions</a:t>
            </a:r>
          </a:p>
          <a:p>
            <a:r>
              <a:rPr lang="en-US" dirty="0">
                <a:latin typeface="Times New Roman" panose="02020603050405020304" pitchFamily="18" charset="0"/>
                <a:cs typeface="Times New Roman" panose="02020603050405020304" pitchFamily="18" charset="0"/>
              </a:rPr>
              <a:t>Documents</a:t>
            </a:r>
          </a:p>
          <a:p>
            <a:r>
              <a:rPr lang="en-US" dirty="0">
                <a:latin typeface="Times New Roman" panose="02020603050405020304" pitchFamily="18" charset="0"/>
                <a:cs typeface="Times New Roman" panose="02020603050405020304" pitchFamily="18" charset="0"/>
              </a:rPr>
              <a:t>Consent</a:t>
            </a:r>
            <a:endParaRPr lang="en-IN" dirty="0">
              <a:latin typeface="Times New Roman" panose="02020603050405020304" pitchFamily="18" charset="0"/>
              <a:cs typeface="Times New Roman" panose="02020603050405020304" pitchFamily="18" charset="0"/>
            </a:endParaRPr>
          </a:p>
        </p:txBody>
      </p:sp>
      <p:pic>
        <p:nvPicPr>
          <p:cNvPr id="1026" name="Picture 2" descr="How To Apply For Driving License? Explained in Detail - Spinny">
            <a:extLst>
              <a:ext uri="{FF2B5EF4-FFF2-40B4-BE49-F238E27FC236}">
                <a16:creationId xmlns:a16="http://schemas.microsoft.com/office/drawing/2014/main" id="{DEE533E7-AECB-0312-448D-2FA530FF4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897" y="3881535"/>
            <a:ext cx="3172699" cy="215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815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534377-F2C4-AF0E-640F-C59B8E7E68B8}"/>
              </a:ext>
            </a:extLst>
          </p:cNvPr>
          <p:cNvSpPr>
            <a:spLocks noGrp="1"/>
          </p:cNvSpPr>
          <p:nvPr>
            <p:ph idx="1"/>
          </p:nvPr>
        </p:nvSpPr>
        <p:spPr>
          <a:xfrm>
            <a:off x="715347" y="1253331"/>
            <a:ext cx="10638453" cy="4857392"/>
          </a:xfrm>
        </p:spPr>
        <p:txBody>
          <a:bodyPr>
            <a:noAutofit/>
          </a:bodyPr>
          <a:lstStyle/>
          <a:p>
            <a:r>
              <a:rPr lang="en-US" dirty="0">
                <a:latin typeface="Times New Roman" panose="02020603050405020304" pitchFamily="18" charset="0"/>
                <a:cs typeface="Times New Roman" panose="02020603050405020304" pitchFamily="18" charset="0"/>
              </a:rPr>
              <a:t>Driving License</a:t>
            </a:r>
          </a:p>
          <a:p>
            <a:pPr marL="0" indent="0">
              <a:buNone/>
            </a:pPr>
            <a:r>
              <a:rPr lang="en-US" dirty="0">
                <a:latin typeface="Times New Roman" panose="02020603050405020304" pitchFamily="18" charset="0"/>
                <a:cs typeface="Times New Roman" panose="02020603050405020304" pitchFamily="18" charset="0"/>
              </a:rPr>
              <a:t>    Vehicle Registration</a:t>
            </a:r>
          </a:p>
          <a:p>
            <a:pPr marL="0" indent="0">
              <a:buNone/>
            </a:pPr>
            <a:r>
              <a:rPr lang="en-US" dirty="0">
                <a:latin typeface="Times New Roman" panose="02020603050405020304" pitchFamily="18" charset="0"/>
                <a:cs typeface="Times New Roman" panose="02020603050405020304" pitchFamily="18" charset="0"/>
              </a:rPr>
              <a:t>    Traffic signals</a:t>
            </a:r>
          </a:p>
          <a:p>
            <a:pPr marL="0" indent="0">
              <a:buNone/>
            </a:pPr>
            <a:r>
              <a:rPr lang="en-US" dirty="0">
                <a:latin typeface="Times New Roman" panose="02020603050405020304" pitchFamily="18" charset="0"/>
                <a:cs typeface="Times New Roman" panose="02020603050405020304" pitchFamily="18" charset="0"/>
              </a:rPr>
              <a:t>    Speeding</a:t>
            </a:r>
          </a:p>
          <a:p>
            <a:pPr marL="0" indent="0">
              <a:buNone/>
            </a:pPr>
            <a:r>
              <a:rPr lang="en-US" dirty="0">
                <a:latin typeface="Times New Roman" panose="02020603050405020304" pitchFamily="18" charset="0"/>
                <a:cs typeface="Times New Roman" panose="02020603050405020304" pitchFamily="18" charset="0"/>
              </a:rPr>
              <a:t>    Lane discipline</a:t>
            </a:r>
          </a:p>
          <a:p>
            <a:pPr marL="0" indent="0">
              <a:buNone/>
            </a:pPr>
            <a:r>
              <a:rPr lang="en-US" dirty="0">
                <a:latin typeface="Times New Roman" panose="02020603050405020304" pitchFamily="18" charset="0"/>
                <a:cs typeface="Times New Roman" panose="02020603050405020304" pitchFamily="18" charset="0"/>
              </a:rPr>
              <a:t>    Emergency vehicles</a:t>
            </a:r>
          </a:p>
          <a:p>
            <a:pPr marL="0" indent="0">
              <a:buNone/>
            </a:pPr>
            <a:r>
              <a:rPr lang="en-US" dirty="0">
                <a:latin typeface="Times New Roman" panose="02020603050405020304" pitchFamily="18" charset="0"/>
                <a:cs typeface="Times New Roman" panose="02020603050405020304" pitchFamily="18" charset="0"/>
              </a:rPr>
              <a:t>    Seat belt</a:t>
            </a:r>
          </a:p>
          <a:p>
            <a:pPr marL="0" indent="0">
              <a:buNone/>
            </a:pPr>
            <a:r>
              <a:rPr lang="en-US" dirty="0">
                <a:latin typeface="Times New Roman" panose="02020603050405020304" pitchFamily="18" charset="0"/>
                <a:cs typeface="Times New Roman" panose="02020603050405020304" pitchFamily="18" charset="0"/>
              </a:rPr>
              <a:t>    Mobile phone</a:t>
            </a:r>
          </a:p>
          <a:p>
            <a:pPr marL="0" indent="0">
              <a:buNone/>
            </a:pPr>
            <a:r>
              <a:rPr lang="en-US" dirty="0">
                <a:solidFill>
                  <a:srgbClr val="FF0000"/>
                </a:solidFill>
                <a:latin typeface="Times New Roman" panose="02020603050405020304" pitchFamily="18" charset="0"/>
                <a:cs typeface="Times New Roman" panose="02020603050405020304" pitchFamily="18" charset="0"/>
              </a:rPr>
              <a:t>    Drinking and Driving </a:t>
            </a:r>
            <a:endParaRPr lang="en-IN"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The minor was driving the car without a registration number. (HT PHOTO)">
            <a:extLst>
              <a:ext uri="{FF2B5EF4-FFF2-40B4-BE49-F238E27FC236}">
                <a16:creationId xmlns:a16="http://schemas.microsoft.com/office/drawing/2014/main" id="{E50F6A53-68B4-35AA-7C14-B4F74E16B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964" y="747277"/>
            <a:ext cx="3110629" cy="2004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5229A7-C414-965F-C254-176D4AABD55B}"/>
              </a:ext>
            </a:extLst>
          </p:cNvPr>
          <p:cNvSpPr txBox="1"/>
          <p:nvPr/>
        </p:nvSpPr>
        <p:spPr>
          <a:xfrm>
            <a:off x="5982346" y="3485755"/>
            <a:ext cx="5494307" cy="1384995"/>
          </a:xfrm>
          <a:prstGeom prst="rect">
            <a:avLst/>
          </a:prstGeom>
          <a:noFill/>
        </p:spPr>
        <p:txBody>
          <a:bodyPr wrap="square">
            <a:spAutoFit/>
          </a:bodyPr>
          <a:lstStyle/>
          <a:p>
            <a:pPr algn="l"/>
            <a:r>
              <a:rPr lang="en-US" sz="2800" b="1" i="0" u="none" strike="noStrike" dirty="0">
                <a:solidFill>
                  <a:srgbClr val="000000"/>
                </a:solidFill>
                <a:effectLst/>
                <a:latin typeface="Times New Roman" panose="02020603050405020304" pitchFamily="18" charset="0"/>
                <a:cs typeface="Times New Roman" panose="02020603050405020304" pitchFamily="18" charset="0"/>
              </a:rPr>
              <a:t>Teenage son of prominent Pune builder in speeding luxury car hits bike, two killed   May 2024</a:t>
            </a:r>
          </a:p>
        </p:txBody>
      </p:sp>
    </p:spTree>
    <p:extLst>
      <p:ext uri="{BB962C8B-B14F-4D97-AF65-F5344CB8AC3E}">
        <p14:creationId xmlns:p14="http://schemas.microsoft.com/office/powerpoint/2010/main" val="237146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93" y="673307"/>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386326" y="767934"/>
            <a:ext cx="900000" cy="9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13" name="Picture 12">
            <a:extLst>
              <a:ext uri="{FF2B5EF4-FFF2-40B4-BE49-F238E27FC236}">
                <a16:creationId xmlns:a16="http://schemas.microsoft.com/office/drawing/2014/main" id="{B7882089-1305-FE9D-0B35-E35BF0A2D803}"/>
              </a:ext>
            </a:extLst>
          </p:cNvPr>
          <p:cNvPicPr>
            <a:picLocks noChangeAspect="1"/>
          </p:cNvPicPr>
          <p:nvPr/>
        </p:nvPicPr>
        <p:blipFill>
          <a:blip r:embed="rId4"/>
          <a:stretch>
            <a:fillRect/>
          </a:stretch>
        </p:blipFill>
        <p:spPr>
          <a:xfrm>
            <a:off x="1672389" y="1104036"/>
            <a:ext cx="8713937" cy="4726647"/>
          </a:xfrm>
          <a:prstGeom prst="rect">
            <a:avLst/>
          </a:prstGeom>
        </p:spPr>
      </p:pic>
    </p:spTree>
    <p:extLst>
      <p:ext uri="{BB962C8B-B14F-4D97-AF65-F5344CB8AC3E}">
        <p14:creationId xmlns:p14="http://schemas.microsoft.com/office/powerpoint/2010/main" val="1505130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0B234-282E-4F5E-EDAE-8EB41B0A2C2D}"/>
              </a:ext>
            </a:extLst>
          </p:cNvPr>
          <p:cNvSpPr>
            <a:spLocks noGrp="1"/>
          </p:cNvSpPr>
          <p:nvPr>
            <p:ph idx="1"/>
          </p:nvPr>
        </p:nvSpPr>
        <p:spPr>
          <a:xfrm>
            <a:off x="856861" y="1020856"/>
            <a:ext cx="10515600" cy="5364445"/>
          </a:xfrm>
        </p:spPr>
        <p:txBody>
          <a:bodyPr>
            <a:normAutofit/>
          </a:bodyPr>
          <a:lstStyle/>
          <a:p>
            <a:pPr algn="l"/>
            <a:r>
              <a:rPr lang="en-US" sz="4000" b="1" i="0" dirty="0">
                <a:solidFill>
                  <a:srgbClr val="202124"/>
                </a:solidFill>
                <a:effectLst/>
                <a:highlight>
                  <a:srgbClr val="FFFFFF"/>
                </a:highlight>
                <a:latin typeface="Times New Roman" panose="02020603050405020304" pitchFamily="18" charset="0"/>
                <a:cs typeface="Times New Roman" panose="02020603050405020304" pitchFamily="18" charset="0"/>
              </a:rPr>
              <a:t>10 Crucial Road Safety Rules for Children/Adolescents</a:t>
            </a:r>
          </a:p>
          <a:p>
            <a:pPr algn="l"/>
            <a:r>
              <a:rPr lang="en-US" b="0" i="0" dirty="0">
                <a:solidFill>
                  <a:srgbClr val="202124"/>
                </a:solidFill>
                <a:effectLst/>
                <a:highlight>
                  <a:srgbClr val="FFFFFF"/>
                </a:highlight>
                <a:latin typeface="Times New Roman" panose="02020603050405020304" pitchFamily="18" charset="0"/>
                <a:cs typeface="Times New Roman" panose="02020603050405020304" pitchFamily="18" charset="0"/>
              </a:rPr>
              <a:t>Always Hold Hands While Crossing: ...</a:t>
            </a:r>
          </a:p>
          <a:p>
            <a:pPr algn="l">
              <a:buFont typeface="Arial" panose="020B0604020202020204" pitchFamily="34" charset="0"/>
              <a:buChar char="•"/>
            </a:pPr>
            <a:r>
              <a:rPr lang="en-US" b="0" i="0" dirty="0">
                <a:solidFill>
                  <a:srgbClr val="202124"/>
                </a:solidFill>
                <a:effectLst/>
                <a:highlight>
                  <a:srgbClr val="FFFFFF"/>
                </a:highlight>
                <a:latin typeface="Times New Roman" panose="02020603050405020304" pitchFamily="18" charset="0"/>
                <a:cs typeface="Times New Roman" panose="02020603050405020304" pitchFamily="18" charset="0"/>
              </a:rPr>
              <a:t>Look Left-Right-Left: ...</a:t>
            </a:r>
          </a:p>
          <a:p>
            <a:pPr algn="l">
              <a:buFont typeface="Arial" panose="020B0604020202020204" pitchFamily="34" charset="0"/>
              <a:buChar char="•"/>
            </a:pPr>
            <a:r>
              <a:rPr lang="en-US" b="0" i="0" dirty="0">
                <a:solidFill>
                  <a:srgbClr val="202124"/>
                </a:solidFill>
                <a:effectLst/>
                <a:highlight>
                  <a:srgbClr val="FFFFFF"/>
                </a:highlight>
                <a:latin typeface="Times New Roman" panose="02020603050405020304" pitchFamily="18" charset="0"/>
                <a:cs typeface="Times New Roman" panose="02020603050405020304" pitchFamily="18" charset="0"/>
              </a:rPr>
              <a:t>Stay Visible with Reflective Gear: ...</a:t>
            </a:r>
          </a:p>
          <a:p>
            <a:pPr algn="l">
              <a:buFont typeface="Arial" panose="020B0604020202020204" pitchFamily="34" charset="0"/>
              <a:buChar char="•"/>
            </a:pPr>
            <a:r>
              <a:rPr lang="en-US" b="0" i="0" dirty="0">
                <a:solidFill>
                  <a:srgbClr val="202124"/>
                </a:solidFill>
                <a:effectLst/>
                <a:highlight>
                  <a:srgbClr val="FFFFFF"/>
                </a:highlight>
                <a:latin typeface="Times New Roman" panose="02020603050405020304" pitchFamily="18" charset="0"/>
                <a:cs typeface="Times New Roman" panose="02020603050405020304" pitchFamily="18" charset="0"/>
              </a:rPr>
              <a:t>Understand Traffic Signals: ...</a:t>
            </a:r>
          </a:p>
          <a:p>
            <a:pPr algn="l">
              <a:buFont typeface="Arial" panose="020B0604020202020204" pitchFamily="34" charset="0"/>
              <a:buChar char="•"/>
            </a:pPr>
            <a:r>
              <a:rPr lang="en-US" b="0" i="0" dirty="0">
                <a:solidFill>
                  <a:srgbClr val="202124"/>
                </a:solidFill>
                <a:effectLst/>
                <a:highlight>
                  <a:srgbClr val="FFFFFF"/>
                </a:highlight>
                <a:latin typeface="Times New Roman" panose="02020603050405020304" pitchFamily="18" charset="0"/>
                <a:cs typeface="Times New Roman" panose="02020603050405020304" pitchFamily="18" charset="0"/>
              </a:rPr>
              <a:t>Stay on the Sidewalks: ...</a:t>
            </a:r>
          </a:p>
          <a:p>
            <a:pPr algn="l">
              <a:buFont typeface="Arial" panose="020B0604020202020204" pitchFamily="34" charset="0"/>
              <a:buChar char="•"/>
            </a:pPr>
            <a:r>
              <a:rPr lang="en-US" b="0" i="0" dirty="0">
                <a:solidFill>
                  <a:srgbClr val="202124"/>
                </a:solidFill>
                <a:effectLst/>
                <a:highlight>
                  <a:srgbClr val="FFFFFF"/>
                </a:highlight>
                <a:latin typeface="Times New Roman" panose="02020603050405020304" pitchFamily="18" charset="0"/>
                <a:cs typeface="Times New Roman" panose="02020603050405020304" pitchFamily="18" charset="0"/>
              </a:rPr>
              <a:t>Be Cautious Around Parked Vehicles: ...</a:t>
            </a:r>
          </a:p>
          <a:p>
            <a:pPr algn="l">
              <a:buFont typeface="Arial" panose="020B0604020202020204" pitchFamily="34" charset="0"/>
              <a:buChar char="•"/>
            </a:pPr>
            <a:r>
              <a:rPr lang="en-US" b="0" i="0" dirty="0">
                <a:solidFill>
                  <a:srgbClr val="202124"/>
                </a:solidFill>
                <a:effectLst/>
                <a:highlight>
                  <a:srgbClr val="FFFFFF"/>
                </a:highlight>
                <a:latin typeface="Times New Roman" panose="02020603050405020304" pitchFamily="18" charset="0"/>
                <a:cs typeface="Times New Roman" panose="02020603050405020304" pitchFamily="18" charset="0"/>
              </a:rPr>
              <a:t>Stay Away from Stray Animals on the Road: ...</a:t>
            </a:r>
          </a:p>
          <a:p>
            <a:pPr algn="l">
              <a:buFont typeface="Arial" panose="020B0604020202020204" pitchFamily="34" charset="0"/>
              <a:buChar char="•"/>
            </a:pPr>
            <a:r>
              <a:rPr lang="en-US" b="0" i="0" dirty="0">
                <a:solidFill>
                  <a:srgbClr val="202124"/>
                </a:solidFill>
                <a:effectLst/>
                <a:highlight>
                  <a:srgbClr val="FFFFFF"/>
                </a:highlight>
                <a:latin typeface="Times New Roman" panose="02020603050405020304" pitchFamily="18" charset="0"/>
                <a:cs typeface="Times New Roman" panose="02020603050405020304" pitchFamily="18" charset="0"/>
              </a:rPr>
              <a:t>Use Proper Safety Gear for Cycling:</a:t>
            </a:r>
          </a:p>
          <a:p>
            <a:endParaRPr lang="en-IN" dirty="0"/>
          </a:p>
        </p:txBody>
      </p:sp>
      <p:pic>
        <p:nvPicPr>
          <p:cNvPr id="3074" name="Picture 2" descr="Cartoon traffic light and road signs for kids safety. Caution and warning signals for cars and pedestrians. Traffic rules element vector set. Speed limit sign, renovation work symbols">
            <a:extLst>
              <a:ext uri="{FF2B5EF4-FFF2-40B4-BE49-F238E27FC236}">
                <a16:creationId xmlns:a16="http://schemas.microsoft.com/office/drawing/2014/main" id="{F628490D-B672-F1AC-CE09-79D90DDF9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217" y="1806469"/>
            <a:ext cx="3694922" cy="379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56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2B380-6A8A-74B0-E8CF-636C19E6EC6A}"/>
              </a:ext>
            </a:extLst>
          </p:cNvPr>
          <p:cNvSpPr>
            <a:spLocks noGrp="1"/>
          </p:cNvSpPr>
          <p:nvPr>
            <p:ph idx="1"/>
          </p:nvPr>
        </p:nvSpPr>
        <p:spPr>
          <a:xfrm>
            <a:off x="821410" y="1129124"/>
            <a:ext cx="8638572" cy="5085697"/>
          </a:xfrm>
        </p:spPr>
        <p:txBody>
          <a:bodyPr>
            <a:normAutofit fontScale="25000" lnSpcReduction="20000"/>
          </a:bodyPr>
          <a:lstStyle/>
          <a:p>
            <a:r>
              <a:rPr lang="en-US"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 Be alert and watch out for hazards</a:t>
            </a:r>
          </a:p>
          <a:p>
            <a:r>
              <a:rPr lang="en-US"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 Don’t take risks around roads</a:t>
            </a:r>
          </a:p>
          <a:p>
            <a:r>
              <a:rPr lang="en-IN"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 Avoid peer pressure</a:t>
            </a:r>
          </a:p>
          <a:p>
            <a:endParaRPr lang="en-IN" sz="11200" b="0" i="0" dirty="0">
              <a:solidFill>
                <a:srgbClr val="333333"/>
              </a:solidFill>
              <a:effectLst/>
              <a:highlight>
                <a:srgbClr val="FFFFFF"/>
              </a:highlight>
              <a:latin typeface="Times New Roman" panose="02020603050405020304" pitchFamily="18" charset="0"/>
              <a:cs typeface="Times New Roman" panose="02020603050405020304" pitchFamily="18" charset="0"/>
            </a:endParaRPr>
          </a:p>
          <a:p>
            <a:pPr algn="l"/>
            <a:r>
              <a:rPr lang="en-US"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How to cross the road safely in 5 steps</a:t>
            </a:r>
          </a:p>
          <a:p>
            <a:pPr algn="l"/>
            <a:endParaRPr lang="en-US" sz="11200" b="0" i="0" dirty="0">
              <a:solidFill>
                <a:srgbClr val="333333"/>
              </a:solidFill>
              <a:effectLst/>
              <a:highlight>
                <a:srgbClr val="FFFFFF"/>
              </a:highlight>
              <a:latin typeface="Times New Roman" panose="02020603050405020304" pitchFamily="18" charset="0"/>
              <a:cs typeface="Times New Roman" panose="02020603050405020304" pitchFamily="18" charset="0"/>
            </a:endParaRPr>
          </a:p>
          <a:p>
            <a:pPr marL="0" indent="0" algn="l">
              <a:buNone/>
            </a:pPr>
            <a:r>
              <a:rPr lang="en-US" sz="11200" dirty="0">
                <a:solidFill>
                  <a:srgbClr val="333333"/>
                </a:solidFill>
                <a:highlight>
                  <a:srgbClr val="FFFFFF"/>
                </a:highlight>
                <a:latin typeface="Times New Roman" panose="02020603050405020304" pitchFamily="18" charset="0"/>
                <a:cs typeface="Times New Roman" panose="02020603050405020304" pitchFamily="18" charset="0"/>
              </a:rPr>
              <a:t>  </a:t>
            </a:r>
            <a:r>
              <a:rPr lang="en-US"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 Find a safe place to cross</a:t>
            </a:r>
          </a:p>
          <a:p>
            <a:pPr marL="0" indent="0" algn="l">
              <a:buNone/>
            </a:pPr>
            <a:endParaRPr lang="en-US" sz="11200" b="0" i="0" dirty="0">
              <a:solidFill>
                <a:srgbClr val="333333"/>
              </a:solidFill>
              <a:effectLst/>
              <a:highlight>
                <a:srgbClr val="FFFFFF"/>
              </a:highlight>
              <a:latin typeface="Times New Roman" panose="02020603050405020304" pitchFamily="18" charset="0"/>
              <a:cs typeface="Times New Roman" panose="02020603050405020304" pitchFamily="18" charset="0"/>
            </a:endParaRPr>
          </a:p>
          <a:p>
            <a:pPr marL="0" indent="0" algn="l">
              <a:buNone/>
            </a:pPr>
            <a:r>
              <a:rPr lang="en-IN"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   Stop</a:t>
            </a:r>
          </a:p>
          <a:p>
            <a:pPr marL="0" indent="0" algn="l">
              <a:buNone/>
            </a:pPr>
            <a:r>
              <a:rPr lang="en-IN"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   Look both ways</a:t>
            </a:r>
          </a:p>
          <a:p>
            <a:pPr marL="0" indent="0">
              <a:buNone/>
            </a:pPr>
            <a:r>
              <a:rPr lang="en-IN"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   Listen </a:t>
            </a:r>
          </a:p>
          <a:p>
            <a:pPr marL="0" indent="0">
              <a:buNone/>
            </a:pPr>
            <a:r>
              <a:rPr lang="en-IN" sz="11200" dirty="0">
                <a:solidFill>
                  <a:srgbClr val="333333"/>
                </a:solidFill>
                <a:highlight>
                  <a:srgbClr val="FFFFFF"/>
                </a:highlight>
                <a:latin typeface="Times New Roman" panose="02020603050405020304" pitchFamily="18" charset="0"/>
                <a:cs typeface="Times New Roman" panose="02020603050405020304" pitchFamily="18" charset="0"/>
              </a:rPr>
              <a:t>   </a:t>
            </a:r>
            <a:r>
              <a:rPr lang="en-IN" sz="11200" b="0" i="0" dirty="0">
                <a:solidFill>
                  <a:srgbClr val="333333"/>
                </a:solidFill>
                <a:effectLst/>
                <a:highlight>
                  <a:srgbClr val="FFFFFF"/>
                </a:highlight>
                <a:latin typeface="Times New Roman" panose="02020603050405020304" pitchFamily="18" charset="0"/>
                <a:cs typeface="Times New Roman" panose="02020603050405020304" pitchFamily="18" charset="0"/>
              </a:rPr>
              <a:t>Safely cross</a:t>
            </a:r>
          </a:p>
          <a:p>
            <a:endParaRPr lang="en-IN" sz="11200" b="0" i="0" dirty="0">
              <a:solidFill>
                <a:srgbClr val="333333"/>
              </a:solidFill>
              <a:effectLst/>
              <a:highlight>
                <a:srgbClr val="FFFFFF"/>
              </a:highlight>
              <a:latin typeface="Roboto" panose="02000000000000000000" pitchFamily="2" charset="0"/>
            </a:endParaRPr>
          </a:p>
          <a:p>
            <a:endParaRPr lang="en-IN" dirty="0"/>
          </a:p>
        </p:txBody>
      </p:sp>
      <p:pic>
        <p:nvPicPr>
          <p:cNvPr id="4098" name="Picture 2" descr="Many traffic signals at a junction in a contemporary modern city">
            <a:extLst>
              <a:ext uri="{FF2B5EF4-FFF2-40B4-BE49-F238E27FC236}">
                <a16:creationId xmlns:a16="http://schemas.microsoft.com/office/drawing/2014/main" id="{AE3B2F71-BD05-3A8B-F95E-346BC04CF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5419" y="2045776"/>
            <a:ext cx="3401115" cy="223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232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5266-5B3B-72F5-96EF-FD2107B35C61}"/>
              </a:ext>
            </a:extLst>
          </p:cNvPr>
          <p:cNvSpPr>
            <a:spLocks noGrp="1"/>
          </p:cNvSpPr>
          <p:nvPr>
            <p:ph type="title"/>
          </p:nvPr>
        </p:nvSpPr>
        <p:spPr/>
        <p:txBody>
          <a:bodyPr>
            <a:normAutofit/>
          </a:bodyPr>
          <a:lstStyle/>
          <a:p>
            <a:r>
              <a:rPr lang="en-US" sz="2800" dirty="0"/>
              <a:t>CONSEQUENCES OF NOT FOLLOWING TRAFFIC RULES</a:t>
            </a:r>
            <a:endParaRPr lang="en-IN" sz="2800" dirty="0"/>
          </a:p>
        </p:txBody>
      </p:sp>
      <p:sp>
        <p:nvSpPr>
          <p:cNvPr id="3" name="Content Placeholder 2">
            <a:extLst>
              <a:ext uri="{FF2B5EF4-FFF2-40B4-BE49-F238E27FC236}">
                <a16:creationId xmlns:a16="http://schemas.microsoft.com/office/drawing/2014/main" id="{F7A46986-AF88-F929-9A0F-7CA205532341}"/>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Accidents</a:t>
            </a:r>
          </a:p>
          <a:p>
            <a:r>
              <a:rPr lang="en-US" dirty="0">
                <a:latin typeface="Times New Roman" panose="02020603050405020304" pitchFamily="18" charset="0"/>
                <a:cs typeface="Times New Roman" panose="02020603050405020304" pitchFamily="18" charset="0"/>
              </a:rPr>
              <a:t>Traffic jams</a:t>
            </a:r>
          </a:p>
          <a:p>
            <a:r>
              <a:rPr lang="en-US" dirty="0">
                <a:latin typeface="Times New Roman" panose="02020603050405020304" pitchFamily="18" charset="0"/>
                <a:cs typeface="Times New Roman" panose="02020603050405020304" pitchFamily="18" charset="0"/>
              </a:rPr>
              <a:t>Penalties and fines</a:t>
            </a:r>
          </a:p>
          <a:p>
            <a:r>
              <a:rPr lang="en-US" dirty="0">
                <a:latin typeface="Times New Roman" panose="02020603050405020304" pitchFamily="18" charset="0"/>
                <a:cs typeface="Times New Roman" panose="02020603050405020304" pitchFamily="18" charset="0"/>
              </a:rPr>
              <a:t>Harm to animals and property</a:t>
            </a:r>
            <a:endParaRPr lang="en-IN" dirty="0">
              <a:latin typeface="Times New Roman" panose="02020603050405020304" pitchFamily="18" charset="0"/>
              <a:cs typeface="Times New Roman" panose="02020603050405020304" pitchFamily="18" charset="0"/>
            </a:endParaRPr>
          </a:p>
        </p:txBody>
      </p:sp>
      <p:pic>
        <p:nvPicPr>
          <p:cNvPr id="5124" name="Picture 4">
            <a:extLst>
              <a:ext uri="{FF2B5EF4-FFF2-40B4-BE49-F238E27FC236}">
                <a16:creationId xmlns:a16="http://schemas.microsoft.com/office/drawing/2014/main" id="{5E90604C-513A-5A46-AA0C-9517DCCA1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894" y="3545633"/>
            <a:ext cx="4460033" cy="283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0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E770-B603-1B53-9828-2DBAB04E2F67}"/>
              </a:ext>
            </a:extLst>
          </p:cNvPr>
          <p:cNvSpPr>
            <a:spLocks noGrp="1"/>
          </p:cNvSpPr>
          <p:nvPr>
            <p:ph type="title"/>
          </p:nvPr>
        </p:nvSpPr>
        <p:spPr/>
        <p:txBody>
          <a:bodyPr>
            <a:normAutofit/>
          </a:bodyPr>
          <a:lstStyle/>
          <a:p>
            <a:r>
              <a:rPr lang="en-US" sz="2800" dirty="0"/>
              <a:t>       TRAFFIC RULES AND REGULATIONS WHILE DRIVING</a:t>
            </a:r>
            <a:endParaRPr lang="en-IN" sz="2800" dirty="0"/>
          </a:p>
        </p:txBody>
      </p:sp>
      <p:sp>
        <p:nvSpPr>
          <p:cNvPr id="3" name="Content Placeholder 2">
            <a:extLst>
              <a:ext uri="{FF2B5EF4-FFF2-40B4-BE49-F238E27FC236}">
                <a16:creationId xmlns:a16="http://schemas.microsoft.com/office/drawing/2014/main" id="{DA1A37BF-95EE-87C3-AEA5-6E184BC1CA83}"/>
              </a:ext>
            </a:extLst>
          </p:cNvPr>
          <p:cNvSpPr>
            <a:spLocks noGrp="1"/>
          </p:cNvSpPr>
          <p:nvPr>
            <p:ph idx="1"/>
          </p:nvPr>
        </p:nvSpPr>
        <p:spPr>
          <a:xfrm>
            <a:off x="838200" y="1456841"/>
            <a:ext cx="10515600" cy="4720122"/>
          </a:xfrm>
        </p:spPr>
        <p:txBody>
          <a:bodyPr>
            <a:normAutofit/>
          </a:bodyPr>
          <a:lstStyle/>
          <a:p>
            <a:r>
              <a:rPr lang="en-US" b="0" i="0" dirty="0">
                <a:solidFill>
                  <a:srgbClr val="202124"/>
                </a:solidFill>
                <a:effectLst/>
                <a:latin typeface="Times New Roman" panose="02020603050405020304" pitchFamily="18" charset="0"/>
                <a:cs typeface="Times New Roman" panose="02020603050405020304" pitchFamily="18" charset="0"/>
              </a:rPr>
              <a:t>Do not drink and drive. .</a:t>
            </a:r>
          </a:p>
          <a:p>
            <a:r>
              <a:rPr lang="en-US" dirty="0">
                <a:solidFill>
                  <a:srgbClr val="202124"/>
                </a:solidFill>
                <a:latin typeface="Times New Roman" panose="02020603050405020304" pitchFamily="18" charset="0"/>
                <a:cs typeface="Times New Roman" panose="02020603050405020304" pitchFamily="18" charset="0"/>
              </a:rPr>
              <a:t>Always wear a seat belt</a:t>
            </a:r>
          </a:p>
          <a:p>
            <a:r>
              <a:rPr lang="en-US" dirty="0">
                <a:solidFill>
                  <a:srgbClr val="202124"/>
                </a:solidFill>
                <a:latin typeface="Times New Roman" panose="02020603050405020304" pitchFamily="18" charset="0"/>
                <a:cs typeface="Times New Roman" panose="02020603050405020304" pitchFamily="18" charset="0"/>
              </a:rPr>
              <a:t>Don’t use a mobile phone while driving.</a:t>
            </a:r>
          </a:p>
          <a:p>
            <a:r>
              <a:rPr lang="en-US" dirty="0">
                <a:solidFill>
                  <a:srgbClr val="202124"/>
                </a:solidFill>
                <a:latin typeface="Times New Roman" panose="02020603050405020304" pitchFamily="18" charset="0"/>
                <a:cs typeface="Times New Roman" panose="02020603050405020304" pitchFamily="18" charset="0"/>
              </a:rPr>
              <a:t>Avoid over speeding</a:t>
            </a:r>
          </a:p>
          <a:p>
            <a:r>
              <a:rPr lang="en-US" dirty="0">
                <a:solidFill>
                  <a:srgbClr val="202124"/>
                </a:solidFill>
                <a:latin typeface="Times New Roman" panose="02020603050405020304" pitchFamily="18" charset="0"/>
                <a:cs typeface="Times New Roman" panose="02020603050405020304" pitchFamily="18" charset="0"/>
              </a:rPr>
              <a:t>Follow traffic signals</a:t>
            </a:r>
          </a:p>
          <a:p>
            <a:r>
              <a:rPr lang="en-US" dirty="0">
                <a:solidFill>
                  <a:srgbClr val="202124"/>
                </a:solidFill>
                <a:latin typeface="Times New Roman" panose="02020603050405020304" pitchFamily="18" charset="0"/>
                <a:cs typeface="Times New Roman" panose="02020603050405020304" pitchFamily="18" charset="0"/>
              </a:rPr>
              <a:t>Make way for emergency vehicles</a:t>
            </a:r>
          </a:p>
          <a:p>
            <a:r>
              <a:rPr lang="en-US" dirty="0">
                <a:solidFill>
                  <a:srgbClr val="202124"/>
                </a:solidFill>
                <a:latin typeface="Times New Roman" panose="02020603050405020304" pitchFamily="18" charset="0"/>
                <a:cs typeface="Times New Roman" panose="02020603050405020304" pitchFamily="18" charset="0"/>
              </a:rPr>
              <a:t>Have a car insurance</a:t>
            </a:r>
          </a:p>
          <a:p>
            <a:r>
              <a:rPr lang="en-US" dirty="0">
                <a:solidFill>
                  <a:srgbClr val="202124"/>
                </a:solidFill>
                <a:latin typeface="Times New Roman" panose="02020603050405020304" pitchFamily="18" charset="0"/>
                <a:cs typeface="Times New Roman" panose="02020603050405020304" pitchFamily="18" charset="0"/>
              </a:rPr>
              <a:t>Number plate</a:t>
            </a:r>
          </a:p>
          <a:p>
            <a:r>
              <a:rPr lang="en-US" dirty="0">
                <a:solidFill>
                  <a:srgbClr val="202124"/>
                </a:solidFill>
                <a:latin typeface="Times New Roman" panose="02020603050405020304" pitchFamily="18" charset="0"/>
                <a:cs typeface="Times New Roman" panose="02020603050405020304" pitchFamily="18" charset="0"/>
              </a:rPr>
              <a:t>Riders of two wheelers must wear helmets</a:t>
            </a:r>
            <a:endParaRPr lang="en-IN" dirty="0">
              <a:latin typeface="Times New Roman" panose="02020603050405020304" pitchFamily="18" charset="0"/>
              <a:cs typeface="Times New Roman" panose="02020603050405020304" pitchFamily="18" charset="0"/>
            </a:endParaRPr>
          </a:p>
        </p:txBody>
      </p:sp>
      <p:pic>
        <p:nvPicPr>
          <p:cNvPr id="4" name="Picture 2" descr="Banner design of indian traffic police follow traffic rules, save our future. Vector graphic illustration.">
            <a:extLst>
              <a:ext uri="{FF2B5EF4-FFF2-40B4-BE49-F238E27FC236}">
                <a16:creationId xmlns:a16="http://schemas.microsoft.com/office/drawing/2014/main" id="{3C8AA861-C52F-1B11-8AC7-EB7DF30D3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640" y="1919826"/>
            <a:ext cx="3398160" cy="387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511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4AEE-54E6-2C5D-9D8E-6749CF662791}"/>
              </a:ext>
            </a:extLst>
          </p:cNvPr>
          <p:cNvSpPr>
            <a:spLocks noGrp="1"/>
          </p:cNvSpPr>
          <p:nvPr>
            <p:ph type="title"/>
          </p:nvPr>
        </p:nvSpPr>
        <p:spPr>
          <a:xfrm>
            <a:off x="838200" y="70854"/>
            <a:ext cx="10515600" cy="1325563"/>
          </a:xfrm>
        </p:spPr>
        <p:txBody>
          <a:bodyPr>
            <a:normAutofit/>
          </a:bodyPr>
          <a:lstStyle/>
          <a:p>
            <a:r>
              <a:rPr lang="en-US" sz="2800" b="1" dirty="0"/>
              <a:t>         WHAT IS THE ROLE OF THE TEACHER AND SCHOOL </a:t>
            </a:r>
            <a:br>
              <a:rPr lang="en-US" sz="2800" b="1" dirty="0"/>
            </a:br>
            <a:r>
              <a:rPr lang="en-US" sz="2800" b="1" dirty="0"/>
              <a:t>                                      AUTHORITIES          </a:t>
            </a:r>
            <a:endParaRPr lang="en-IN" sz="2800" b="1" dirty="0"/>
          </a:p>
        </p:txBody>
      </p:sp>
      <p:sp>
        <p:nvSpPr>
          <p:cNvPr id="3" name="Content Placeholder 2">
            <a:extLst>
              <a:ext uri="{FF2B5EF4-FFF2-40B4-BE49-F238E27FC236}">
                <a16:creationId xmlns:a16="http://schemas.microsoft.com/office/drawing/2014/main" id="{4FD316AC-3174-6681-F72D-859953BA9DA9}"/>
              </a:ext>
            </a:extLst>
          </p:cNvPr>
          <p:cNvSpPr>
            <a:spLocks noGrp="1"/>
          </p:cNvSpPr>
          <p:nvPr>
            <p:ph idx="1"/>
          </p:nvPr>
        </p:nvSpPr>
        <p:spPr>
          <a:xfrm>
            <a:off x="838200" y="1248398"/>
            <a:ext cx="10515600" cy="4973386"/>
          </a:xfrm>
        </p:spPr>
        <p:txBody>
          <a:bodyPr>
            <a:noAutofit/>
          </a:bodyPr>
          <a:lstStyle/>
          <a:p>
            <a:r>
              <a:rPr lang="en-US" dirty="0">
                <a:latin typeface="Times New Roman" panose="02020603050405020304" pitchFamily="18" charset="0"/>
                <a:cs typeface="Times New Roman" panose="02020603050405020304" pitchFamily="18" charset="0"/>
              </a:rPr>
              <a:t>Teachers and schools play a vital role in teaching children about traffic</a:t>
            </a:r>
          </a:p>
          <a:p>
            <a:pPr marL="0" indent="0">
              <a:buNone/>
            </a:pPr>
            <a:r>
              <a:rPr lang="en-US" dirty="0">
                <a:latin typeface="Times New Roman" panose="02020603050405020304" pitchFamily="18" charset="0"/>
                <a:cs typeface="Times New Roman" panose="02020603050405020304" pitchFamily="18" charset="0"/>
              </a:rPr>
              <a:t>   rules and regulations, which can help ensure their safety and help</a:t>
            </a:r>
          </a:p>
          <a:p>
            <a:pPr marL="0" indent="0">
              <a:buNone/>
            </a:pPr>
            <a:r>
              <a:rPr lang="en-US" dirty="0">
                <a:latin typeface="Times New Roman" panose="02020603050405020304" pitchFamily="18" charset="0"/>
                <a:cs typeface="Times New Roman" panose="02020603050405020304" pitchFamily="18" charset="0"/>
              </a:rPr>
              <a:t>   them grow up into responsible citizens.</a:t>
            </a:r>
          </a:p>
          <a:p>
            <a:r>
              <a:rPr lang="en-US" dirty="0">
                <a:latin typeface="Times New Roman" panose="02020603050405020304" pitchFamily="18" charset="0"/>
                <a:cs typeface="Times New Roman" panose="02020603050405020304" pitchFamily="18" charset="0"/>
              </a:rPr>
              <a:t>Teach the language of road safety.</a:t>
            </a:r>
          </a:p>
          <a:p>
            <a:r>
              <a:rPr lang="en-US" dirty="0">
                <a:latin typeface="Times New Roman" panose="02020603050405020304" pitchFamily="18" charset="0"/>
                <a:cs typeface="Times New Roman" panose="02020603050405020304" pitchFamily="18" charset="0"/>
              </a:rPr>
              <a:t>Provide role models</a:t>
            </a:r>
          </a:p>
          <a:p>
            <a:r>
              <a:rPr lang="en-US" dirty="0">
                <a:latin typeface="Times New Roman" panose="02020603050405020304" pitchFamily="18" charset="0"/>
                <a:cs typeface="Times New Roman" panose="02020603050405020304" pitchFamily="18" charset="0"/>
              </a:rPr>
              <a:t>Provide Interactive sessions.</a:t>
            </a:r>
          </a:p>
          <a:p>
            <a:r>
              <a:rPr lang="en-US" dirty="0">
                <a:latin typeface="Times New Roman" panose="02020603050405020304" pitchFamily="18" charset="0"/>
                <a:cs typeface="Times New Roman" panose="02020603050405020304" pitchFamily="18" charset="0"/>
              </a:rPr>
              <a:t>Help children learn safe </a:t>
            </a:r>
            <a:r>
              <a:rPr lang="en-US" dirty="0" err="1">
                <a:latin typeface="Times New Roman" panose="02020603050405020304" pitchFamily="18" charset="0"/>
                <a:cs typeface="Times New Roman" panose="02020603050405020304" pitchFamily="18" charset="0"/>
              </a:rPr>
              <a:t>behaviour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Help children develop empathy</a:t>
            </a:r>
          </a:p>
          <a:p>
            <a:r>
              <a:rPr lang="en-US" dirty="0">
                <a:latin typeface="Times New Roman" panose="02020603050405020304" pitchFamily="18" charset="0"/>
                <a:cs typeface="Times New Roman" panose="02020603050405020304" pitchFamily="18" charset="0"/>
              </a:rPr>
              <a:t>Help children understand the importance of road safety</a:t>
            </a:r>
          </a:p>
          <a:p>
            <a:r>
              <a:rPr lang="en-US" dirty="0">
                <a:latin typeface="Times New Roman" panose="02020603050405020304" pitchFamily="18" charset="0"/>
                <a:cs typeface="Times New Roman" panose="02020603050405020304" pitchFamily="18" charset="0"/>
              </a:rPr>
              <a:t>Help children make better driving decisions </a:t>
            </a:r>
            <a:endParaRPr lang="en-IN" dirty="0">
              <a:latin typeface="Times New Roman" panose="02020603050405020304" pitchFamily="18" charset="0"/>
              <a:cs typeface="Times New Roman" panose="02020603050405020304" pitchFamily="18" charset="0"/>
            </a:endParaRPr>
          </a:p>
        </p:txBody>
      </p:sp>
      <p:pic>
        <p:nvPicPr>
          <p:cNvPr id="3074" name="Picture 2" descr="Road safety rules for children set. Kids crossing street along crosswalk and learning about traffic signs cartoon vector Illustration">
            <a:extLst>
              <a:ext uri="{FF2B5EF4-FFF2-40B4-BE49-F238E27FC236}">
                <a16:creationId xmlns:a16="http://schemas.microsoft.com/office/drawing/2014/main" id="{3F65203B-A208-9C48-55B4-08D00E262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1750" y="2510725"/>
            <a:ext cx="3281363" cy="244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5FE0F-67D6-259D-93C6-0A5CEE78574E}"/>
              </a:ext>
            </a:extLst>
          </p:cNvPr>
          <p:cNvSpPr>
            <a:spLocks noGrp="1"/>
          </p:cNvSpPr>
          <p:nvPr>
            <p:ph type="title"/>
          </p:nvPr>
        </p:nvSpPr>
        <p:spPr>
          <a:xfrm>
            <a:off x="838200" y="411778"/>
            <a:ext cx="10515600" cy="1325563"/>
          </a:xfrm>
        </p:spPr>
        <p:txBody>
          <a:bodyPr>
            <a:normAutofit/>
          </a:bodyPr>
          <a:lstStyle/>
          <a:p>
            <a:r>
              <a:rPr lang="en-US" sz="2800" b="1" dirty="0"/>
              <a:t>            GUIDELINES FOR SCHOOL ADMINISTRATION</a:t>
            </a:r>
            <a:endParaRPr lang="en-IN" sz="2800" b="1" dirty="0"/>
          </a:p>
        </p:txBody>
      </p:sp>
      <p:sp>
        <p:nvSpPr>
          <p:cNvPr id="3" name="Content Placeholder 2">
            <a:extLst>
              <a:ext uri="{FF2B5EF4-FFF2-40B4-BE49-F238E27FC236}">
                <a16:creationId xmlns:a16="http://schemas.microsoft.com/office/drawing/2014/main" id="{5865860C-C604-CB23-732C-03C7ED7C6A0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Teach traffic rules</a:t>
            </a:r>
          </a:p>
          <a:p>
            <a:r>
              <a:rPr lang="en-US" dirty="0">
                <a:latin typeface="Times New Roman" panose="02020603050405020304" pitchFamily="18" charset="0"/>
                <a:cs typeface="Times New Roman" panose="02020603050405020304" pitchFamily="18" charset="0"/>
              </a:rPr>
              <a:t>Follow traffic rules</a:t>
            </a:r>
          </a:p>
          <a:p>
            <a:r>
              <a:rPr lang="en-US" dirty="0">
                <a:latin typeface="Times New Roman" panose="02020603050405020304" pitchFamily="18" charset="0"/>
                <a:cs typeface="Times New Roman" panose="02020603050405020304" pitchFamily="18" charset="0"/>
              </a:rPr>
              <a:t>Use proper safety gear</a:t>
            </a:r>
          </a:p>
          <a:p>
            <a:r>
              <a:rPr lang="en-US" dirty="0">
                <a:latin typeface="Times New Roman" panose="02020603050405020304" pitchFamily="18" charset="0"/>
                <a:cs typeface="Times New Roman" panose="02020603050405020304" pitchFamily="18" charset="0"/>
              </a:rPr>
              <a:t>Be cautious</a:t>
            </a:r>
          </a:p>
          <a:p>
            <a:r>
              <a:rPr lang="en-US" dirty="0">
                <a:latin typeface="Times New Roman" panose="02020603050405020304" pitchFamily="18" charset="0"/>
                <a:cs typeface="Times New Roman" panose="02020603050405020304" pitchFamily="18" charset="0"/>
              </a:rPr>
              <a:t>Be visible</a:t>
            </a:r>
          </a:p>
          <a:p>
            <a:r>
              <a:rPr lang="en-US" dirty="0">
                <a:latin typeface="Times New Roman" panose="02020603050405020304" pitchFamily="18" charset="0"/>
                <a:cs typeface="Times New Roman" panose="02020603050405020304" pitchFamily="18" charset="0"/>
              </a:rPr>
              <a:t>Monitor and report</a:t>
            </a:r>
            <a:endParaRPr lang="en-IN" dirty="0">
              <a:latin typeface="Times New Roman" panose="02020603050405020304" pitchFamily="18" charset="0"/>
              <a:cs typeface="Times New Roman" panose="02020603050405020304" pitchFamily="18" charset="0"/>
            </a:endParaRPr>
          </a:p>
        </p:txBody>
      </p:sp>
      <p:pic>
        <p:nvPicPr>
          <p:cNvPr id="2052" name="Picture 4" descr="Vector road safety tips sign or poster vector">
            <a:extLst>
              <a:ext uri="{FF2B5EF4-FFF2-40B4-BE49-F238E27FC236}">
                <a16:creationId xmlns:a16="http://schemas.microsoft.com/office/drawing/2014/main" id="{A7BCB315-C613-3B1B-52B8-F4FCE5091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086" y="1454429"/>
            <a:ext cx="4196714" cy="394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812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642369" y="407987"/>
            <a:ext cx="8300622" cy="1281113"/>
          </a:xfrm>
        </p:spPr>
        <p:txBody>
          <a:bodyPr/>
          <a:lstStyle/>
          <a:p>
            <a:r>
              <a:rPr lang="en-IN" b="1" dirty="0">
                <a:solidFill>
                  <a:srgbClr val="7030A0"/>
                </a:solidFill>
              </a:rPr>
              <a:t>Key points</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436914"/>
            <a:ext cx="10515600" cy="4740049"/>
          </a:xfrm>
        </p:spPr>
        <p:txBody>
          <a:bodyPr>
            <a:normAutofit lnSpcReduction="10000"/>
          </a:bodyPr>
          <a:lstStyle/>
          <a:p>
            <a:pPr marL="0" indent="0">
              <a:buNone/>
            </a:pPr>
            <a:r>
              <a:rPr lang="en-IN" dirty="0">
                <a:latin typeface="Times New Roman" panose="02020603050405020304" pitchFamily="18" charset="0"/>
                <a:cs typeface="Times New Roman" panose="02020603050405020304" pitchFamily="18" charset="0"/>
              </a:rPr>
              <a:t>Adolescent Anger and aggression is the most important public health problem with serious health risks.</a:t>
            </a:r>
          </a:p>
          <a:p>
            <a:pPr marL="0" indent="0">
              <a:buNone/>
            </a:pPr>
            <a:r>
              <a:rPr lang="en-IN" dirty="0">
                <a:latin typeface="Times New Roman" panose="02020603050405020304" pitchFamily="18" charset="0"/>
                <a:cs typeface="Times New Roman" panose="02020603050405020304" pitchFamily="18" charset="0"/>
              </a:rPr>
              <a:t>Teachers can play a very crucial role in prevention as well as management of  maladaptive anger &amp; aggression in adolescents.</a:t>
            </a:r>
          </a:p>
          <a:p>
            <a:pPr marL="0" indent="0">
              <a:buNone/>
            </a:pPr>
            <a:r>
              <a:rPr lang="en-IN" dirty="0">
                <a:latin typeface="Times New Roman" panose="02020603050405020304" pitchFamily="18" charset="0"/>
                <a:cs typeface="Times New Roman" panose="02020603050405020304" pitchFamily="18" charset="0"/>
              </a:rPr>
              <a:t>Bullying is the commonest form of violence exhibited by adolescents in school ,with life time effects on adolescent health &amp; development.</a:t>
            </a:r>
          </a:p>
          <a:p>
            <a:pPr marL="0" indent="0">
              <a:buNone/>
            </a:pPr>
            <a:r>
              <a:rPr lang="en-IN" dirty="0">
                <a:latin typeface="Times New Roman" panose="02020603050405020304" pitchFamily="18" charset="0"/>
                <a:cs typeface="Times New Roman" panose="02020603050405020304" pitchFamily="18" charset="0"/>
              </a:rPr>
              <a:t>Teachers and school authorities can play crucial role in prevention of bullying.</a:t>
            </a:r>
          </a:p>
          <a:p>
            <a:pPr marL="0" indent="0">
              <a:buNone/>
            </a:pPr>
            <a:r>
              <a:rPr lang="en-IN" dirty="0">
                <a:latin typeface="Times New Roman" panose="02020603050405020304" pitchFamily="18" charset="0"/>
                <a:cs typeface="Times New Roman" panose="02020603050405020304" pitchFamily="18" charset="0"/>
              </a:rPr>
              <a:t>Road traffic accidents is the leading cause of mortality in adolescents.</a:t>
            </a:r>
          </a:p>
          <a:p>
            <a:pPr marL="0" indent="0">
              <a:buNone/>
            </a:pPr>
            <a:r>
              <a:rPr lang="en-IN" dirty="0">
                <a:latin typeface="Times New Roman" panose="02020603050405020304" pitchFamily="18" charset="0"/>
                <a:cs typeface="Times New Roman" panose="02020603050405020304" pitchFamily="18" charset="0"/>
              </a:rPr>
              <a:t>Imparting knowledge about traffic rules helps adolescents drive safely on the roads.    .</a:t>
            </a:r>
          </a:p>
          <a:p>
            <a:pPr marL="0" indent="0">
              <a:buNone/>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907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5DE6BE-5544-D929-4AF9-0A9B6809D841}"/>
              </a:ext>
            </a:extLst>
          </p:cNvPr>
          <p:cNvSpPr>
            <a:spLocks noGrp="1"/>
          </p:cNvSpPr>
          <p:nvPr>
            <p:ph idx="1"/>
          </p:nvPr>
        </p:nvSpPr>
        <p:spPr>
          <a:xfrm>
            <a:off x="3552825" y="2486025"/>
            <a:ext cx="5724525" cy="3619500"/>
          </a:xfrm>
        </p:spPr>
        <p:txBody>
          <a:bodyPr>
            <a:noAutofit/>
          </a:bodyPr>
          <a:lstStyle/>
          <a:p>
            <a:pPr marL="0" indent="0">
              <a:buNone/>
            </a:pPr>
            <a:r>
              <a:rPr lang="en-IN" sz="6600" dirty="0"/>
              <a:t>THANK </a:t>
            </a:r>
            <a:r>
              <a:rPr lang="en-IN" sz="6600" dirty="0">
                <a:latin typeface="Arial" panose="020B0604020202020204" pitchFamily="34" charset="0"/>
                <a:cs typeface="Arial" panose="020B0604020202020204" pitchFamily="34" charset="0"/>
              </a:rPr>
              <a:t>YOU</a:t>
            </a:r>
          </a:p>
        </p:txBody>
      </p:sp>
    </p:spTree>
    <p:extLst>
      <p:ext uri="{BB962C8B-B14F-4D97-AF65-F5344CB8AC3E}">
        <p14:creationId xmlns:p14="http://schemas.microsoft.com/office/powerpoint/2010/main" val="3191578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945689" y="261258"/>
            <a:ext cx="8300622" cy="636814"/>
          </a:xfrm>
        </p:spPr>
        <p:txBody>
          <a:bodyPr>
            <a:normAutofit fontScale="90000"/>
          </a:bodyPr>
          <a:lstStyle/>
          <a:p>
            <a:r>
              <a:rPr lang="en-IN" b="1" dirty="0">
                <a:solidFill>
                  <a:schemeClr val="accent5">
                    <a:lumMod val="75000"/>
                  </a:schemeClr>
                </a:solidFill>
              </a:rPr>
              <a:t>Role of a teacher</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126671"/>
            <a:ext cx="7832271" cy="5050292"/>
          </a:xfrm>
        </p:spPr>
        <p:txBody>
          <a:bodyPr>
            <a:normAutofit/>
          </a:bodyPr>
          <a:lstStyle/>
          <a:p>
            <a:r>
              <a:rPr lang="en-IN" dirty="0">
                <a:latin typeface="Times New Roman" panose="02020603050405020304" pitchFamily="18" charset="0"/>
                <a:cs typeface="Times New Roman" panose="02020603050405020304" pitchFamily="18" charset="0"/>
              </a:rPr>
              <a:t>Ensure protection if the child is at risk of harm. </a:t>
            </a:r>
          </a:p>
          <a:p>
            <a:r>
              <a:rPr lang="en-IN" dirty="0">
                <a:latin typeface="Times New Roman" panose="02020603050405020304" pitchFamily="18" charset="0"/>
                <a:cs typeface="Times New Roman" panose="02020603050405020304" pitchFamily="18" charset="0"/>
              </a:rPr>
              <a:t>Encourage the child to talk about what happened &amp; listen attentively</a:t>
            </a:r>
          </a:p>
          <a:p>
            <a:r>
              <a:rPr lang="en-IN" dirty="0">
                <a:latin typeface="Times New Roman" panose="02020603050405020304" pitchFamily="18" charset="0"/>
                <a:cs typeface="Times New Roman" panose="02020603050405020304" pitchFamily="18" charset="0"/>
              </a:rPr>
              <a:t>Keep in mind, that </a:t>
            </a:r>
            <a:r>
              <a:rPr lang="en-IN" i="1" dirty="0">
                <a:latin typeface="Times New Roman" panose="02020603050405020304" pitchFamily="18" charset="0"/>
                <a:cs typeface="Times New Roman" panose="02020603050405020304" pitchFamily="18" charset="0"/>
              </a:rPr>
              <a:t>‘Bullying behaviour’ has to be addressed. </a:t>
            </a:r>
          </a:p>
          <a:p>
            <a:r>
              <a:rPr lang="en-IN" dirty="0">
                <a:latin typeface="Times New Roman" panose="02020603050405020304" pitchFamily="18" charset="0"/>
                <a:cs typeface="Times New Roman" panose="02020603050405020304" pitchFamily="18" charset="0"/>
              </a:rPr>
              <a:t>Response to bullying incidents according to the school’s anti-bullying policy.</a:t>
            </a:r>
          </a:p>
          <a:p>
            <a:r>
              <a:rPr lang="en-IN" dirty="0">
                <a:latin typeface="Times New Roman" panose="02020603050405020304" pitchFamily="18" charset="0"/>
                <a:cs typeface="Times New Roman" panose="02020603050405020304" pitchFamily="18" charset="0"/>
              </a:rPr>
              <a:t>Take every report of bullying very seriously </a:t>
            </a:r>
          </a:p>
          <a:p>
            <a:pPr marL="0" indent="0">
              <a:buNone/>
            </a:pPr>
            <a:endParaRPr lang="en-IN" dirty="0">
              <a:latin typeface="Times New Roman" panose="02020603050405020304" pitchFamily="18" charset="0"/>
              <a:cs typeface="Times New Roman" panose="02020603050405020304" pitchFamily="18" charset="0"/>
            </a:endParaRPr>
          </a:p>
        </p:txBody>
      </p:sp>
      <p:pic>
        <p:nvPicPr>
          <p:cNvPr id="4" name="Picture 2" descr="Bold text with jagged frame and British flag decoration on dark blue background to commemorate Anti Bullying Week on third week of November in United Kingdom">
            <a:extLst>
              <a:ext uri="{FF2B5EF4-FFF2-40B4-BE49-F238E27FC236}">
                <a16:creationId xmlns:a16="http://schemas.microsoft.com/office/drawing/2014/main" id="{F368BA73-6AD5-2AB7-7B6F-DA80AFFF5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824" y="1667655"/>
            <a:ext cx="3033010" cy="352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683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F6D-1DB6-A4F1-69E4-668B5FB94774}"/>
              </a:ext>
            </a:extLst>
          </p:cNvPr>
          <p:cNvSpPr>
            <a:spLocks noGrp="1"/>
          </p:cNvSpPr>
          <p:nvPr>
            <p:ph type="title"/>
          </p:nvPr>
        </p:nvSpPr>
        <p:spPr>
          <a:xfrm>
            <a:off x="1821983" y="104637"/>
            <a:ext cx="8300622" cy="744449"/>
          </a:xfrm>
        </p:spPr>
        <p:txBody>
          <a:bodyPr>
            <a:normAutofit/>
          </a:bodyPr>
          <a:lstStyle/>
          <a:p>
            <a:r>
              <a:rPr lang="en-IN" sz="4400" b="1" dirty="0">
                <a:solidFill>
                  <a:srgbClr val="7030A0"/>
                </a:solidFill>
              </a:rPr>
              <a:t>Role of a Teacher</a:t>
            </a:r>
          </a:p>
        </p:txBody>
      </p:sp>
      <p:sp>
        <p:nvSpPr>
          <p:cNvPr id="3" name="Content Placeholder 2">
            <a:extLst>
              <a:ext uri="{FF2B5EF4-FFF2-40B4-BE49-F238E27FC236}">
                <a16:creationId xmlns:a16="http://schemas.microsoft.com/office/drawing/2014/main" id="{A9806D3A-94F5-7DFE-5FCB-2D561F0CCEF6}"/>
              </a:ext>
            </a:extLst>
          </p:cNvPr>
          <p:cNvSpPr>
            <a:spLocks noGrp="1"/>
          </p:cNvSpPr>
          <p:nvPr>
            <p:ph idx="1"/>
          </p:nvPr>
        </p:nvSpPr>
        <p:spPr>
          <a:xfrm>
            <a:off x="838200" y="1208314"/>
            <a:ext cx="7943850" cy="4968649"/>
          </a:xfrm>
        </p:spPr>
        <p:txBody>
          <a:bodyPr>
            <a:normAutofit/>
          </a:bodyPr>
          <a:lstStyle/>
          <a:p>
            <a:r>
              <a:rPr lang="en-IN" dirty="0">
                <a:latin typeface="Times New Roman" panose="02020603050405020304" pitchFamily="18" charset="0"/>
                <a:cs typeface="Times New Roman" panose="02020603050405020304" pitchFamily="18" charset="0"/>
              </a:rPr>
              <a:t>Keep a record of what has taken place &amp; type of action taken.</a:t>
            </a:r>
          </a:p>
          <a:p>
            <a:r>
              <a:rPr lang="en-IN" dirty="0">
                <a:latin typeface="Times New Roman" panose="02020603050405020304" pitchFamily="18" charset="0"/>
                <a:cs typeface="Times New Roman" panose="02020603050405020304" pitchFamily="18" charset="0"/>
              </a:rPr>
              <a:t>Make sure the students have clear information about reporting &amp; a Support System. </a:t>
            </a:r>
          </a:p>
          <a:p>
            <a:r>
              <a:rPr lang="en-IN" dirty="0">
                <a:latin typeface="Times New Roman" panose="02020603050405020304" pitchFamily="18" charset="0"/>
                <a:cs typeface="Times New Roman" panose="02020603050405020304" pitchFamily="18" charset="0"/>
              </a:rPr>
              <a:t>Do not stop until the incident is resolved &amp; then keep going. </a:t>
            </a:r>
          </a:p>
          <a:p>
            <a:r>
              <a:rPr lang="en-IN" dirty="0">
                <a:latin typeface="Times New Roman" panose="02020603050405020304" pitchFamily="18" charset="0"/>
                <a:cs typeface="Times New Roman" panose="02020603050405020304" pitchFamily="18" charset="0"/>
              </a:rPr>
              <a:t>Keep communicating with students &amp; parents about the actions taken.</a:t>
            </a:r>
          </a:p>
          <a:p>
            <a:r>
              <a:rPr lang="en-IN" dirty="0">
                <a:latin typeface="Times New Roman" panose="02020603050405020304" pitchFamily="18" charset="0"/>
                <a:cs typeface="Times New Roman" panose="02020603050405020304" pitchFamily="18" charset="0"/>
              </a:rPr>
              <a:t> Keep track of behavioural change in students involved. </a:t>
            </a:r>
          </a:p>
          <a:p>
            <a:r>
              <a:rPr lang="en-IN" dirty="0">
                <a:latin typeface="Times New Roman" panose="02020603050405020304" pitchFamily="18" charset="0"/>
                <a:cs typeface="Times New Roman" panose="02020603050405020304" pitchFamily="18" charset="0"/>
              </a:rPr>
              <a:t>Work with Parents as a Team.</a:t>
            </a:r>
          </a:p>
          <a:p>
            <a:pPr marL="0" indent="0">
              <a:buNone/>
            </a:pPr>
            <a:endParaRPr lang="en-IN" sz="2000" dirty="0">
              <a:latin typeface="Times New Roman" panose="02020603050405020304" pitchFamily="18" charset="0"/>
              <a:cs typeface="Times New Roman" panose="02020603050405020304" pitchFamily="18" charset="0"/>
            </a:endParaRPr>
          </a:p>
        </p:txBody>
      </p:sp>
      <p:pic>
        <p:nvPicPr>
          <p:cNvPr id="4" name="Picture 4" descr="Palm icon with bold text forming the word &quot;Stop&quot; on a white background to commemorate Stop Bullying Day on October 12">
            <a:extLst>
              <a:ext uri="{FF2B5EF4-FFF2-40B4-BE49-F238E27FC236}">
                <a16:creationId xmlns:a16="http://schemas.microsoft.com/office/drawing/2014/main" id="{460EFF2F-083F-E10F-6ED5-5E2EB33ED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7763" y="2309248"/>
            <a:ext cx="2296037" cy="277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9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09BFFA-1462-A159-11C1-495366972D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36C0DE-F693-D94A-95D7-43ACC49C1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4B803C6B-ADA1-E216-400E-2FA884C51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BDDBCAD-76C0-69F3-9A8A-367113878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280C7116-2E84-C7DB-46DB-1DC94D0430C8}"/>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11" name="Title 10">
            <a:extLst>
              <a:ext uri="{FF2B5EF4-FFF2-40B4-BE49-F238E27FC236}">
                <a16:creationId xmlns:a16="http://schemas.microsoft.com/office/drawing/2014/main" id="{CE12BBAE-7D4F-2E2E-8EFB-D2720B928E2A}"/>
              </a:ext>
            </a:extLst>
          </p:cNvPr>
          <p:cNvSpPr>
            <a:spLocks noGrp="1"/>
          </p:cNvSpPr>
          <p:nvPr>
            <p:ph type="ctrTitle"/>
          </p:nvPr>
        </p:nvSpPr>
        <p:spPr/>
        <p:txBody>
          <a:bodyPr>
            <a:normAutofit/>
          </a:bodyPr>
          <a:lstStyle/>
          <a:p>
            <a:r>
              <a:rPr lang="en-IN" sz="8000" b="1" dirty="0">
                <a:latin typeface="Times New Roman" panose="02020603050405020304" pitchFamily="18" charset="0"/>
                <a:cs typeface="Times New Roman" panose="02020603050405020304" pitchFamily="18" charset="0"/>
              </a:rPr>
              <a:t>T –Teach Module</a:t>
            </a:r>
            <a:endParaRPr lang="en-IN" sz="8000" dirty="0"/>
          </a:p>
        </p:txBody>
      </p:sp>
      <p:sp>
        <p:nvSpPr>
          <p:cNvPr id="15" name="Subtitle 14">
            <a:extLst>
              <a:ext uri="{FF2B5EF4-FFF2-40B4-BE49-F238E27FC236}">
                <a16:creationId xmlns:a16="http://schemas.microsoft.com/office/drawing/2014/main" id="{6E9E7F5A-7C82-34B1-D35A-A222E21C6A1E}"/>
              </a:ext>
            </a:extLst>
          </p:cNvPr>
          <p:cNvSpPr>
            <a:spLocks noGrp="1"/>
          </p:cNvSpPr>
          <p:nvPr>
            <p:ph type="subTitle" idx="1"/>
          </p:nvPr>
        </p:nvSpPr>
        <p:spPr/>
        <p:txBody>
          <a:bodyPr/>
          <a:lstStyle/>
          <a:p>
            <a:pPr algn="l"/>
            <a:r>
              <a:rPr lang="en-IN" sz="2400" b="1" dirty="0">
                <a:latin typeface="Times New Roman" panose="02020603050405020304" pitchFamily="18" charset="0"/>
                <a:cs typeface="Times New Roman" panose="02020603050405020304" pitchFamily="18" charset="0"/>
              </a:rPr>
              <a:t>Dr Shubhada </a:t>
            </a:r>
            <a:r>
              <a:rPr lang="en-IN" sz="2400" b="1" dirty="0" err="1">
                <a:latin typeface="Times New Roman" panose="02020603050405020304" pitchFamily="18" charset="0"/>
                <a:cs typeface="Times New Roman" panose="02020603050405020304" pitchFamily="18" charset="0"/>
              </a:rPr>
              <a:t>Khirwadkar</a:t>
            </a:r>
            <a:r>
              <a:rPr lang="en-IN" sz="2400" b="1" dirty="0">
                <a:latin typeface="Times New Roman" panose="02020603050405020304" pitchFamily="18" charset="0"/>
                <a:cs typeface="Times New Roman" panose="02020603050405020304" pitchFamily="18" charset="0"/>
              </a:rPr>
              <a:t>  (National Convenor)</a:t>
            </a:r>
          </a:p>
          <a:p>
            <a:pPr algn="l"/>
            <a:r>
              <a:rPr lang="en-IN" sz="2400" b="1" dirty="0">
                <a:latin typeface="Times New Roman" panose="02020603050405020304" pitchFamily="18" charset="0"/>
                <a:cs typeface="Times New Roman" panose="02020603050405020304" pitchFamily="18" charset="0"/>
              </a:rPr>
              <a:t>Dr Swati Ghate (Academic editor)</a:t>
            </a:r>
          </a:p>
          <a:p>
            <a:pPr algn="l"/>
            <a:r>
              <a:rPr lang="en-IN" sz="2400" b="1" dirty="0">
                <a:latin typeface="Times New Roman" panose="02020603050405020304" pitchFamily="18" charset="0"/>
                <a:cs typeface="Times New Roman" panose="02020603050405020304" pitchFamily="18" charset="0"/>
              </a:rPr>
              <a:t>Dr Nishikant Kotwal  (National Co-ordinator)</a:t>
            </a:r>
          </a:p>
          <a:p>
            <a:endParaRPr lang="en-IN" dirty="0"/>
          </a:p>
        </p:txBody>
      </p:sp>
      <p:pic>
        <p:nvPicPr>
          <p:cNvPr id="2" name="Picture 1" descr="Pedicriticon Pune 2023">
            <a:extLst>
              <a:ext uri="{FF2B5EF4-FFF2-40B4-BE49-F238E27FC236}">
                <a16:creationId xmlns:a16="http://schemas.microsoft.com/office/drawing/2014/main" id="{0DBA4ED1-E8DB-AE94-61F2-DF7FF0B30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E0B696C8-B72A-1280-2DC1-9AEBBEB60849}"/>
              </a:ext>
            </a:extLst>
          </p:cNvPr>
          <p:cNvPicPr>
            <a:picLocks noChangeAspect="1"/>
          </p:cNvPicPr>
          <p:nvPr/>
        </p:nvPicPr>
        <p:blipFill>
          <a:blip r:embed="rId3"/>
          <a:stretch>
            <a:fillRect/>
          </a:stretch>
        </p:blipFill>
        <p:spPr>
          <a:xfrm>
            <a:off x="10519414" y="700200"/>
            <a:ext cx="900000" cy="900000"/>
          </a:xfrm>
          <a:prstGeom prst="rect">
            <a:avLst/>
          </a:prstGeom>
        </p:spPr>
      </p:pic>
    </p:spTree>
    <p:extLst>
      <p:ext uri="{BB962C8B-B14F-4D97-AF65-F5344CB8AC3E}">
        <p14:creationId xmlns:p14="http://schemas.microsoft.com/office/powerpoint/2010/main" val="266951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3706E0-DBDF-D6FC-B234-AB34C76D02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913A3A-FD3E-FF0F-7F17-5F662CB8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91E326B6-F38E-06FE-36E1-4ABC678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151C1F6E-F97E-19A3-0483-014C4C05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5112A62D-F1C6-85DE-350A-CA2566EE7A06}"/>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edicriticon Pune 2023">
            <a:extLst>
              <a:ext uri="{FF2B5EF4-FFF2-40B4-BE49-F238E27FC236}">
                <a16:creationId xmlns:a16="http://schemas.microsoft.com/office/drawing/2014/main" id="{BFDBC12A-EC27-5772-16F2-DC98B9049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6520FED7-992F-1456-C169-D5ECF5421120}"/>
              </a:ext>
            </a:extLst>
          </p:cNvPr>
          <p:cNvPicPr>
            <a:picLocks noChangeAspect="1"/>
          </p:cNvPicPr>
          <p:nvPr/>
        </p:nvPicPr>
        <p:blipFill>
          <a:blip r:embed="rId3"/>
          <a:stretch>
            <a:fillRect/>
          </a:stretch>
        </p:blipFill>
        <p:spPr>
          <a:xfrm>
            <a:off x="10519414" y="700200"/>
            <a:ext cx="900000" cy="900000"/>
          </a:xfrm>
          <a:prstGeom prst="rect">
            <a:avLst/>
          </a:prstGeom>
        </p:spPr>
      </p:pic>
      <p:sp>
        <p:nvSpPr>
          <p:cNvPr id="5" name="Title 4">
            <a:extLst>
              <a:ext uri="{FF2B5EF4-FFF2-40B4-BE49-F238E27FC236}">
                <a16:creationId xmlns:a16="http://schemas.microsoft.com/office/drawing/2014/main" id="{BAFAD4CA-F2C6-B596-6CF5-B10E1593D401}"/>
              </a:ext>
            </a:extLst>
          </p:cNvPr>
          <p:cNvSpPr>
            <a:spLocks noGrp="1"/>
          </p:cNvSpPr>
          <p:nvPr>
            <p:ph type="ctrTitle"/>
          </p:nvPr>
        </p:nvSpPr>
        <p:spPr>
          <a:xfrm>
            <a:off x="1522300" y="608092"/>
            <a:ext cx="9144000" cy="992107"/>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Topics &amp;Contributors</a:t>
            </a:r>
            <a:endParaRPr lang="en-IN" sz="4400" dirty="0"/>
          </a:p>
        </p:txBody>
      </p:sp>
      <p:sp>
        <p:nvSpPr>
          <p:cNvPr id="8" name="Subtitle 7">
            <a:extLst>
              <a:ext uri="{FF2B5EF4-FFF2-40B4-BE49-F238E27FC236}">
                <a16:creationId xmlns:a16="http://schemas.microsoft.com/office/drawing/2014/main" id="{876F584A-2043-6BDF-D1B4-C8B42FFFFE00}"/>
              </a:ext>
            </a:extLst>
          </p:cNvPr>
          <p:cNvSpPr>
            <a:spLocks noGrp="1"/>
          </p:cNvSpPr>
          <p:nvPr>
            <p:ph type="subTitle" idx="1"/>
          </p:nvPr>
        </p:nvSpPr>
        <p:spPr>
          <a:xfrm>
            <a:off x="1016001" y="1898457"/>
            <a:ext cx="10255624" cy="4243823"/>
          </a:xfrm>
        </p:spPr>
        <p:txBody>
          <a:bodyPr>
            <a:noAutofit/>
          </a:bodyPr>
          <a:lstStyle/>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Understanding Adolescent Behaviour: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Swati Ghate, Dr Poonam Bhatia</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Handling Teens with  problematic behaviour: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Sushma Desai, Dr </a:t>
            </a:r>
            <a:r>
              <a:rPr kumimoji="0" lang="en-IN"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Ashim</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Ghosh</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Dealing with silently suffering Teens(Mental Health Concerns):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Sunita Manchanda, Dr Geeta Bansal</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Dealing with disorders of Learning: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Newton Luiz, Dr Chitra Sankar</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good and the bad about  Media: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Geeta Patil, Dr Prashant </a:t>
            </a:r>
            <a:r>
              <a:rPr kumimoji="0" lang="en-IN"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Karia</a:t>
            </a:r>
            <a:endPar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184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CBB67F-CA9F-2260-7E3F-3D23B418242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12CAEB-CA66-8D6B-F41A-51F32A758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333AFE30-5D2B-C2FB-BFB3-43E2BD2E5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D74BF12E-DB0F-D132-030C-6F11E189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5FB2D1D2-6762-80B6-5198-1A3792FD998F}"/>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edicriticon Pune 2023">
            <a:extLst>
              <a:ext uri="{FF2B5EF4-FFF2-40B4-BE49-F238E27FC236}">
                <a16:creationId xmlns:a16="http://schemas.microsoft.com/office/drawing/2014/main" id="{A764A439-6636-C8EB-45A6-31C0F916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5B50ECB3-CE7C-3615-B22E-CA41E36B485A}"/>
              </a:ext>
            </a:extLst>
          </p:cNvPr>
          <p:cNvPicPr>
            <a:picLocks noChangeAspect="1"/>
          </p:cNvPicPr>
          <p:nvPr/>
        </p:nvPicPr>
        <p:blipFill>
          <a:blip r:embed="rId3"/>
          <a:stretch>
            <a:fillRect/>
          </a:stretch>
        </p:blipFill>
        <p:spPr>
          <a:xfrm>
            <a:off x="10519414" y="700200"/>
            <a:ext cx="900000" cy="900000"/>
          </a:xfrm>
          <a:prstGeom prst="rect">
            <a:avLst/>
          </a:prstGeom>
        </p:spPr>
      </p:pic>
      <p:sp>
        <p:nvSpPr>
          <p:cNvPr id="8" name="Subtitle 7">
            <a:extLst>
              <a:ext uri="{FF2B5EF4-FFF2-40B4-BE49-F238E27FC236}">
                <a16:creationId xmlns:a16="http://schemas.microsoft.com/office/drawing/2014/main" id="{CF15E11A-0640-0D1B-E5F9-A7C5A446DA5F}"/>
              </a:ext>
            </a:extLst>
          </p:cNvPr>
          <p:cNvSpPr>
            <a:spLocks noGrp="1"/>
          </p:cNvSpPr>
          <p:nvPr>
            <p:ph type="subTitle" idx="1"/>
          </p:nvPr>
        </p:nvSpPr>
        <p:spPr>
          <a:xfrm>
            <a:off x="1004047" y="1858954"/>
            <a:ext cx="9843248" cy="4363601"/>
          </a:xfrm>
        </p:spPr>
        <p:txBody>
          <a:bodyPr>
            <a:normAutofit/>
          </a:bodyPr>
          <a:lstStyle/>
          <a:p>
            <a:pPr marL="457200" marR="526415" lvl="0" indent="-457200" algn="l">
              <a:lnSpc>
                <a:spcPct val="150000"/>
              </a:lnSpc>
              <a:buSzPct val="100000"/>
              <a:buFont typeface="+mj-lt"/>
              <a:buAutoNum type="arabicPeriod" startAt="6"/>
              <a:tabLst>
                <a:tab pos="221615" algn="l"/>
              </a:tabLst>
            </a:pP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Substance</a:t>
            </a:r>
            <a:r>
              <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buse - What teachers should know</a:t>
            </a:r>
            <a:r>
              <a:rPr lang="en-US" sz="2000" b="1"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2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Dr Chitra </a:t>
            </a:r>
            <a:r>
              <a:rPr lang="en-US" sz="2000" b="1" spc="-2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Dinakar</a:t>
            </a:r>
            <a:r>
              <a:rPr lang="en-US" sz="2000" b="1" spc="-2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Dr Shilpa C</a:t>
            </a:r>
          </a:p>
          <a:p>
            <a:pPr marL="457200" marR="526415" lvl="0" indent="-457200" algn="l">
              <a:lnSpc>
                <a:spcPct val="150000"/>
              </a:lnSpc>
              <a:buSzPct val="100000"/>
              <a:buFont typeface="+mj-lt"/>
              <a:buAutoNum type="arabicPeriod" startAt="6"/>
              <a:tabLst>
                <a:tab pos="221615" algn="l"/>
              </a:tabLst>
            </a:pP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Understanding Teen Sexuality: </a:t>
            </a:r>
            <a:r>
              <a:rPr lang="en-US" sz="2000" b="1" spc="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Dr </a:t>
            </a:r>
            <a:r>
              <a:rPr lang="en-US" sz="2000" b="1" spc="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Himabindu</a:t>
            </a:r>
            <a:r>
              <a:rPr lang="en-US" sz="2000" b="1" spc="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Singh, Dr Sushma </a:t>
            </a:r>
            <a:r>
              <a:rPr lang="en-US" sz="2000" b="1" spc="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Kirtani</a:t>
            </a:r>
            <a:endParaRPr lang="en-US" sz="2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Positive discipline</a:t>
            </a:r>
            <a:r>
              <a:rPr lang="en-US" sz="2000" b="1" dirty="0">
                <a:solidFill>
                  <a:srgbClr val="7030A0"/>
                </a:solidFill>
                <a:latin typeface="Times New Roman" panose="02020603050405020304" pitchFamily="18" charset="0"/>
                <a:cs typeface="Times New Roman" panose="02020603050405020304" pitchFamily="18" charset="0"/>
              </a:rPr>
              <a:t>: Dr Shubhada </a:t>
            </a:r>
            <a:r>
              <a:rPr lang="en-US" sz="2000" b="1" dirty="0" err="1">
                <a:solidFill>
                  <a:srgbClr val="7030A0"/>
                </a:solidFill>
                <a:latin typeface="Times New Roman" panose="02020603050405020304" pitchFamily="18" charset="0"/>
                <a:cs typeface="Times New Roman" panose="02020603050405020304" pitchFamily="18" charset="0"/>
              </a:rPr>
              <a:t>Khirwadkar</a:t>
            </a:r>
            <a:r>
              <a:rPr lang="en-US" sz="2000" b="1" dirty="0">
                <a:solidFill>
                  <a:srgbClr val="7030A0"/>
                </a:solidFill>
                <a:latin typeface="Times New Roman" panose="02020603050405020304" pitchFamily="18" charset="0"/>
                <a:cs typeface="Times New Roman" panose="02020603050405020304" pitchFamily="18" charset="0"/>
              </a:rPr>
              <a:t>, Dr Kalyani Patra</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Promote Healthy Life Style: </a:t>
            </a:r>
            <a:r>
              <a:rPr lang="en-US" sz="2000" b="1" dirty="0">
                <a:solidFill>
                  <a:srgbClr val="7030A0"/>
                </a:solidFill>
                <a:latin typeface="Times New Roman" panose="02020603050405020304" pitchFamily="18" charset="0"/>
                <a:cs typeface="Times New Roman" panose="02020603050405020304" pitchFamily="18" charset="0"/>
              </a:rPr>
              <a:t>Dr </a:t>
            </a:r>
            <a:r>
              <a:rPr lang="en-US" sz="2000" b="1" dirty="0" err="1">
                <a:solidFill>
                  <a:srgbClr val="7030A0"/>
                </a:solidFill>
                <a:latin typeface="Times New Roman" panose="02020603050405020304" pitchFamily="18" charset="0"/>
                <a:cs typeface="Times New Roman" panose="02020603050405020304" pitchFamily="18" charset="0"/>
              </a:rPr>
              <a:t>Shamik</a:t>
            </a:r>
            <a:r>
              <a:rPr lang="en-US" sz="2000" b="1" dirty="0">
                <a:solidFill>
                  <a:srgbClr val="7030A0"/>
                </a:solidFill>
                <a:latin typeface="Times New Roman" panose="02020603050405020304" pitchFamily="18" charset="0"/>
                <a:cs typeface="Times New Roman" panose="02020603050405020304" pitchFamily="18" charset="0"/>
              </a:rPr>
              <a:t> Ghosh, Dr Shalini Bhasin</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Communication Skills and self help: </a:t>
            </a:r>
            <a:r>
              <a:rPr lang="en-US" sz="2000" b="1" dirty="0">
                <a:solidFill>
                  <a:srgbClr val="7030A0"/>
                </a:solidFill>
                <a:latin typeface="Times New Roman" panose="02020603050405020304" pitchFamily="18" charset="0"/>
                <a:cs typeface="Times New Roman" panose="02020603050405020304" pitchFamily="18" charset="0"/>
              </a:rPr>
              <a:t>Dr Nishikant Kotwal, Dr Chitra Kulkarni</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Prevent , Empower , Stand Strong (self defense): </a:t>
            </a:r>
            <a:r>
              <a:rPr lang="en-US" sz="2000" b="1" dirty="0">
                <a:solidFill>
                  <a:srgbClr val="7030A0"/>
                </a:solidFill>
                <a:latin typeface="Times New Roman" panose="02020603050405020304" pitchFamily="18" charset="0"/>
                <a:cs typeface="Times New Roman" panose="02020603050405020304" pitchFamily="18" charset="0"/>
              </a:rPr>
              <a:t>Dr. Jayashree Deshpande</a:t>
            </a:r>
          </a:p>
          <a:p>
            <a:pPr marL="457200" indent="-457200" algn="l">
              <a:buSzPct val="100000"/>
              <a:buFont typeface="+mj-lt"/>
              <a:buAutoNum type="arabicPeriod" startAt="6"/>
            </a:pPr>
            <a:endParaRPr lang="en-IN" sz="2000" dirty="0"/>
          </a:p>
        </p:txBody>
      </p:sp>
      <p:sp>
        <p:nvSpPr>
          <p:cNvPr id="9" name="Title 4">
            <a:extLst>
              <a:ext uri="{FF2B5EF4-FFF2-40B4-BE49-F238E27FC236}">
                <a16:creationId xmlns:a16="http://schemas.microsoft.com/office/drawing/2014/main" id="{3FD3D503-FB3C-44E0-571B-EBB7ADE476AF}"/>
              </a:ext>
            </a:extLst>
          </p:cNvPr>
          <p:cNvSpPr>
            <a:spLocks noGrp="1"/>
          </p:cNvSpPr>
          <p:nvPr>
            <p:ph type="ctrTitle"/>
          </p:nvPr>
        </p:nvSpPr>
        <p:spPr>
          <a:xfrm>
            <a:off x="1522300" y="608093"/>
            <a:ext cx="9144000" cy="1045556"/>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Topics &amp;Contributors</a:t>
            </a:r>
            <a:endParaRPr lang="en-IN" sz="4400" dirty="0"/>
          </a:p>
        </p:txBody>
      </p:sp>
    </p:spTree>
    <p:extLst>
      <p:ext uri="{BB962C8B-B14F-4D97-AF65-F5344CB8AC3E}">
        <p14:creationId xmlns:p14="http://schemas.microsoft.com/office/powerpoint/2010/main" val="124891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EEE036-CB88-BE52-BB24-05A3BC5593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BCDF8D-92C2-AAC7-2A01-567274887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EB430A28-2644-BE1F-A0D1-509D33C5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FE5D7A72-8B0B-6562-0831-43C03C045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56D95CA6-FCCD-B5A5-D897-746DB6CBF700}"/>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edicriticon Pune 2023">
            <a:extLst>
              <a:ext uri="{FF2B5EF4-FFF2-40B4-BE49-F238E27FC236}">
                <a16:creationId xmlns:a16="http://schemas.microsoft.com/office/drawing/2014/main" id="{1694689A-CA23-7A37-25D0-E909763E2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191822DC-3DE3-8060-9285-472C4B1C0CD8}"/>
              </a:ext>
            </a:extLst>
          </p:cNvPr>
          <p:cNvPicPr>
            <a:picLocks noChangeAspect="1"/>
          </p:cNvPicPr>
          <p:nvPr/>
        </p:nvPicPr>
        <p:blipFill>
          <a:blip r:embed="rId3"/>
          <a:stretch>
            <a:fillRect/>
          </a:stretch>
        </p:blipFill>
        <p:spPr>
          <a:xfrm>
            <a:off x="10519414" y="700200"/>
            <a:ext cx="900000" cy="900000"/>
          </a:xfrm>
          <a:prstGeom prst="rect">
            <a:avLst/>
          </a:prstGeom>
        </p:spPr>
      </p:pic>
      <p:sp>
        <p:nvSpPr>
          <p:cNvPr id="17" name="Title 1">
            <a:extLst>
              <a:ext uri="{FF2B5EF4-FFF2-40B4-BE49-F238E27FC236}">
                <a16:creationId xmlns:a16="http://schemas.microsoft.com/office/drawing/2014/main" id="{2C3DE529-4745-FDB1-085D-4D13311A4E4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                            </a:t>
            </a:r>
            <a:r>
              <a:rPr kumimoji="0" lang="en-US" sz="4400" b="1" i="0" u="none" strike="noStrike" kern="1200" cap="none" spc="0" normalizeH="0" baseline="0" noProof="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Reviewers</a:t>
            </a:r>
            <a:endParaRPr kumimoji="0" lang="en-US"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endParaRPr>
          </a:p>
        </p:txBody>
      </p:sp>
      <p:sp>
        <p:nvSpPr>
          <p:cNvPr id="18" name="Content Placeholder 4">
            <a:extLst>
              <a:ext uri="{FF2B5EF4-FFF2-40B4-BE49-F238E27FC236}">
                <a16:creationId xmlns:a16="http://schemas.microsoft.com/office/drawing/2014/main" id="{2845DEB9-9EDF-63B7-ED1B-8289599416DB}"/>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Swati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Bhave</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C P Bansal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Sukanta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Chatterjee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Preeti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Galagali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Samir Shah</a:t>
            </a:r>
          </a:p>
        </p:txBody>
      </p:sp>
      <p:sp>
        <p:nvSpPr>
          <p:cNvPr id="19" name="Content Placeholder 9">
            <a:extLst>
              <a:ext uri="{FF2B5EF4-FFF2-40B4-BE49-F238E27FC236}">
                <a16:creationId xmlns:a16="http://schemas.microsoft.com/office/drawing/2014/main" id="{A702D25A-FA8F-E778-C2B2-A2B967F53D7A}"/>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Piyali Bhattacharya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Atul </a:t>
            </a:r>
            <a:r>
              <a:rPr kumimoji="0" lang="en-US" sz="24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Kanikar</a:t>
            </a: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Atanu Bhadra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R G Patil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R N Sharma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085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6ADCAAA-8B5F-E284-A1B2-0CE9E56FC7AE}"/>
              </a:ext>
            </a:extLst>
          </p:cNvPr>
          <p:cNvPicPr>
            <a:picLocks noChangeAspect="1"/>
          </p:cNvPicPr>
          <p:nvPr/>
        </p:nvPicPr>
        <p:blipFill>
          <a:blip r:embed="rId2"/>
          <a:stretch>
            <a:fillRect/>
          </a:stretch>
        </p:blipFill>
        <p:spPr>
          <a:xfrm>
            <a:off x="0" y="-1"/>
            <a:ext cx="12192002" cy="6858000"/>
          </a:xfrm>
          <a:prstGeom prst="rect">
            <a:avLst/>
          </a:prstGeom>
        </p:spPr>
      </p:pic>
    </p:spTree>
    <p:extLst>
      <p:ext uri="{BB962C8B-B14F-4D97-AF65-F5344CB8AC3E}">
        <p14:creationId xmlns:p14="http://schemas.microsoft.com/office/powerpoint/2010/main" val="91929343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2738</TotalTime>
  <Words>5092</Words>
  <Application>Microsoft Office PowerPoint</Application>
  <PresentationFormat>Widescreen</PresentationFormat>
  <Paragraphs>581</Paragraphs>
  <Slides>49</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49</vt:i4>
      </vt:variant>
    </vt:vector>
  </HeadingPairs>
  <TitlesOfParts>
    <vt:vector size="62" baseType="lpstr">
      <vt:lpstr>Aptos</vt:lpstr>
      <vt:lpstr>Aptos Display</vt:lpstr>
      <vt:lpstr>Arial</vt:lpstr>
      <vt:lpstr>Calibri Light</vt:lpstr>
      <vt:lpstr>Google Sans</vt:lpstr>
      <vt:lpstr>Lato</vt:lpstr>
      <vt:lpstr>Montserrat</vt:lpstr>
      <vt:lpstr>Museo Sans W01_300</vt:lpstr>
      <vt:lpstr>Nunito</vt:lpstr>
      <vt:lpstr>Roboto</vt:lpstr>
      <vt:lpstr>Times New Roman</vt:lpstr>
      <vt:lpstr>2_Office Theme</vt:lpstr>
      <vt:lpstr>1_Office Theme</vt:lpstr>
      <vt:lpstr>T –Teach Module</vt:lpstr>
      <vt:lpstr>PowerPoint Presentation</vt:lpstr>
      <vt:lpstr>Concept</vt:lpstr>
      <vt:lpstr>PowerPoint Presentation</vt:lpstr>
      <vt:lpstr>T –Teach Module</vt:lpstr>
      <vt:lpstr> Topics &amp;Contributors</vt:lpstr>
      <vt:lpstr> Topics &amp;Contributors</vt:lpstr>
      <vt:lpstr>PowerPoint Presentation</vt:lpstr>
      <vt:lpstr>PowerPoint Presentation</vt:lpstr>
      <vt:lpstr>Learning Objectives</vt:lpstr>
      <vt:lpstr>Reasons for Heightened Emotions in Adolescents</vt:lpstr>
      <vt:lpstr>      Normal v/s Problematic behaviour</vt:lpstr>
      <vt:lpstr>What Is Anger ?</vt:lpstr>
      <vt:lpstr>            What is Aggression?</vt:lpstr>
      <vt:lpstr>           Poorly managed  anger and aggression can lead to:</vt:lpstr>
      <vt:lpstr>What Causes Problematic Anger In Teens ?</vt:lpstr>
      <vt:lpstr>PowerPoint Presentation</vt:lpstr>
      <vt:lpstr> How do we identify maladaptive anger/ aggression? </vt:lpstr>
      <vt:lpstr>       Cues for Violent Behavior </vt:lpstr>
      <vt:lpstr>Types of Students Aggression In School</vt:lpstr>
      <vt:lpstr>Causes of Group Aggression In School </vt:lpstr>
      <vt:lpstr>5 “ Rights” about Anger Expression..</vt:lpstr>
      <vt:lpstr>Basic Anger Management steps</vt:lpstr>
      <vt:lpstr>Handling Angry Teen: Tips for the teachers </vt:lpstr>
      <vt:lpstr>Handling angry Teen, Tips for the teachers</vt:lpstr>
      <vt:lpstr>Handling angry Teen, Tips for the teachers</vt:lpstr>
      <vt:lpstr>Managing Anger in Teen</vt:lpstr>
      <vt:lpstr>Handling Angry Class</vt:lpstr>
      <vt:lpstr>Implementing De-Escalation Techniques during Confrontation</vt:lpstr>
      <vt:lpstr>Bullying</vt:lpstr>
      <vt:lpstr>Types of Bullying in School: 1)Amongst the student, 2) Student to teacher &amp; vice versa </vt:lpstr>
      <vt:lpstr>PowerPoint Presentation</vt:lpstr>
      <vt:lpstr>Consequences of Bullying</vt:lpstr>
      <vt:lpstr>Role of a teacher</vt:lpstr>
      <vt:lpstr>Role of School Authorities</vt:lpstr>
      <vt:lpstr>         TRAFFIC RULES - IMPORTANCE OF ROAD SAFETY</vt:lpstr>
      <vt:lpstr>        RISK TAKING BEHAVIOUR (RTB) IN ADOLESCENTS</vt:lpstr>
      <vt:lpstr>       TRAFFIC RULES AND REGULATIONS WHILE DRIVING</vt:lpstr>
      <vt:lpstr>PowerPoint Presentation</vt:lpstr>
      <vt:lpstr>PowerPoint Presentation</vt:lpstr>
      <vt:lpstr>PowerPoint Presentation</vt:lpstr>
      <vt:lpstr>CONSEQUENCES OF NOT FOLLOWING TRAFFIC RULES</vt:lpstr>
      <vt:lpstr>       TRAFFIC RULES AND REGULATIONS WHILE DRIVING</vt:lpstr>
      <vt:lpstr>         WHAT IS THE ROLE OF THE TEACHER AND SCHOOL                                        AUTHORITIES          </vt:lpstr>
      <vt:lpstr>            GUIDELINES FOR SCHOOL ADMINISTRATION</vt:lpstr>
      <vt:lpstr>Key points</vt:lpstr>
      <vt:lpstr>PowerPoint Presentation</vt:lpstr>
      <vt:lpstr>Role of a teacher</vt:lpstr>
      <vt:lpstr>Role of a Teacher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DEALING WITH PROBLEMATIC BEHAVIOR IN ADOLESCENTS ANGER, AGGRESSION, BULLYING, TRAFFIC RULES VIOLATION</dc:title>
  <dc:creator>ahasuratpresident</dc:creator>
  <cp:lastModifiedBy>Dr Kalyani Patra</cp:lastModifiedBy>
  <cp:revision>120</cp:revision>
  <dcterms:created xsi:type="dcterms:W3CDTF">2024-08-19T15:39:40Z</dcterms:created>
  <dcterms:modified xsi:type="dcterms:W3CDTF">2025-01-19T14:42:35Z</dcterms:modified>
</cp:coreProperties>
</file>