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4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Lst>
  <p:sldSz cx="12192000" cy="6858000"/>
  <p:notesSz cx="6858000" cy="9144000"/>
  <p:embeddedFontLst>
    <p:embeddedFont>
      <p:font typeface="Arial Black" panose="020B0A04020102020204" pitchFamily="34" charset="0"/>
      <p:regular r:id="rId41"/>
      <p:bold r:id="rId42"/>
    </p:embeddedFont>
    <p:embeddedFont>
      <p:font typeface="Comic Sans MS" panose="030F0702030302020204" pitchFamily="66" charset="0"/>
      <p:regular r:id="rId43"/>
      <p:bold r:id="rId44"/>
      <p:italic r:id="rId45"/>
      <p:boldItalic r:id="rId46"/>
    </p:embeddedFont>
    <p:embeddedFont>
      <p:font typeface="Play" panose="020B0604020202020204" charset="0"/>
      <p:regular r:id="rId47"/>
      <p:bold r:id="rId48"/>
    </p:embeddedFont>
    <p:embeddedFont>
      <p:font typeface="Tahoma" panose="020B0604030504040204" pitchFamily="34" charset="0"/>
      <p:regular r:id="rId49"/>
      <p:bold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Mm1BDNJ3K1KotRT2PnNctg==" hashData="fAg9g6MG0b+IGpzm8z+PZ4K6XfYvddJaD4RKAfii5miUQAGYSIomdvHYzw+XusNlxEMPmD12ytsWU5AW2JgR5w=="/>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iP68WjbN6i6A+OfoOxK/eq3uAv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32"/>
  </p:normalViewPr>
  <p:slideViewPr>
    <p:cSldViewPr snapToGrid="0">
      <p:cViewPr varScale="1">
        <p:scale>
          <a:sx n="80" d="100"/>
          <a:sy n="80" d="100"/>
        </p:scale>
        <p:origin x="46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4.fntdata"/><Relationship Id="rId52"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6.fntdata"/><Relationship Id="rId20" Type="http://schemas.openxmlformats.org/officeDocument/2006/relationships/slide" Target="slides/slide18.xml"/><Relationship Id="rId41" Type="http://schemas.openxmlformats.org/officeDocument/2006/relationships/font" Target="fonts/font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4" name="Google Shape;27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Many people think that a low IQ is the predominant cause of poor performance in studies. This is not true. Many developmental disorders can affect the ability to study. Of all these, the predominant cause is Learning Disabilities, which are responsible for 52%. Other than these, some students have academic difficulties due to other causes such as unrecognised hearing or vision problems, environmental problems, abuse, neglect, traumatic brain injury</a:t>
            </a:r>
            <a:endParaRPr/>
          </a:p>
        </p:txBody>
      </p:sp>
      <p:sp>
        <p:nvSpPr>
          <p:cNvPr id="275" name="Google Shape;27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1">
                <a:solidFill>
                  <a:schemeClr val="dk1"/>
                </a:solidFill>
                <a:latin typeface="Tahoma"/>
                <a:ea typeface="Tahoma"/>
                <a:cs typeface="Tahoma"/>
                <a:sym typeface="Tahoma"/>
              </a:rPr>
              <a:t>11</a:t>
            </a:fld>
            <a:endParaRPr sz="1200" b="1">
              <a:solidFill>
                <a:schemeClr val="dk1"/>
              </a:solidFill>
              <a:latin typeface="Tahoma"/>
              <a:ea typeface="Tahoma"/>
              <a:cs typeface="Tahoma"/>
              <a:sym typeface="Tahom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f58f8700c1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2f58f8700c1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some examples are specific learning disabilities, ADHD, ASD, ID. These conditions start in early childhood but may not be identified much later until the child starts school or enters middle school oe even adolescence due to various reasons. </a:t>
            </a:r>
            <a:r>
              <a:rPr lang="en-US">
                <a:solidFill>
                  <a:srgbClr val="434848"/>
                </a:solidFill>
                <a:highlight>
                  <a:srgbClr val="FFFFFF"/>
                </a:highlight>
                <a:latin typeface="Arial"/>
                <a:ea typeface="Arial"/>
                <a:cs typeface="Arial"/>
                <a:sym typeface="Arial"/>
              </a:rPr>
              <a:t>Symptoms can include problems with language, speech, motor skills, behavior, memory, and learning. They can also include reduced emotional regulation, low muscle control, and problems with social integration</a:t>
            </a:r>
            <a:endParaRPr/>
          </a:p>
        </p:txBody>
      </p:sp>
      <p:sp>
        <p:nvSpPr>
          <p:cNvPr id="290" name="Google Shape;290;g2f58f8700c1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0" name="Google Shape;30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Since this is the most important cause of learning difficulty in adolescence, we shall discuss the topic in some detail. In this condition the child is bright and intelligent, upon testing his IQ is average or above average, yet he struggles academically. </a:t>
            </a:r>
            <a:endParaRPr/>
          </a:p>
        </p:txBody>
      </p:sp>
      <p:sp>
        <p:nvSpPr>
          <p:cNvPr id="301" name="Google Shape;30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1" name="Google Shape;31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There are many types of learning disabilities: these are the commonest and the most important of them, from the viewpoint of studies.</a:t>
            </a:r>
            <a:endParaRPr/>
          </a:p>
          <a:p>
            <a:pPr marL="0" lvl="0" indent="0" algn="l" rtl="0">
              <a:lnSpc>
                <a:spcPct val="100000"/>
              </a:lnSpc>
              <a:spcBef>
                <a:spcPts val="0"/>
              </a:spcBef>
              <a:spcAft>
                <a:spcPts val="0"/>
              </a:spcAft>
              <a:buSzPts val="1400"/>
              <a:buNone/>
            </a:pPr>
            <a:r>
              <a:rPr lang="en-US"/>
              <a:t>Many of us are pathetic when it comes to singing, or dancing or acting, or connecting ball to bat in cricket – these are all genuine difficulties, but do not interfere with learning. 1000 years ago, a man who could throw a spear straight and far would have been a star at hunting and at war, and it would not have mattered if he could not read or do Math. While an ability to sing or dance is not essential to most of us, a would-be actor would feel deficient without such skills.</a:t>
            </a:r>
            <a:endParaRPr/>
          </a:p>
          <a:p>
            <a:pPr marL="0" lvl="0" indent="0" algn="l" rtl="0">
              <a:lnSpc>
                <a:spcPct val="100000"/>
              </a:lnSpc>
              <a:spcBef>
                <a:spcPts val="0"/>
              </a:spcBef>
              <a:spcAft>
                <a:spcPts val="0"/>
              </a:spcAft>
              <a:buSzPts val="1400"/>
              <a:buNone/>
            </a:pPr>
            <a:r>
              <a:rPr lang="en-US"/>
              <a:t>In short, abilities and disabilities are numerous and highly varied; each of us has a mix of some strong abilities, some moderate abilities, and some weaknesses (disabilities). In the modern world, a difficulty in reading, writing or Math can have serious implications, while the others do not matter that much.</a:t>
            </a:r>
            <a:endParaRPr/>
          </a:p>
        </p:txBody>
      </p:sp>
      <p:sp>
        <p:nvSpPr>
          <p:cNvPr id="312" name="Google Shape;31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3" name="Google Shape;32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most distinctive feature of Reading Disorder is that he reads very slowly, and often inaccurately, if asked to read a passage. He doesn't like or enjoy tasks that involve reading. This is despite that fact that he is obviously of normal intelligence, with good vocabulary and understanding and has been taught to read. (as opposed to someone who did not get reading instructions and therefore can not read). Difficulties started from the beginning and have persisted in spite of adequate teaching.</a:t>
            </a:r>
            <a:endParaRPr/>
          </a:p>
          <a:p>
            <a:pPr marL="0" lvl="0" indent="0" algn="l" rtl="0">
              <a:lnSpc>
                <a:spcPct val="100000"/>
              </a:lnSpc>
              <a:spcBef>
                <a:spcPts val="0"/>
              </a:spcBef>
              <a:spcAft>
                <a:spcPts val="0"/>
              </a:spcAft>
              <a:buSzPts val="1400"/>
              <a:buNone/>
            </a:pPr>
            <a:r>
              <a:rPr lang="en-US"/>
              <a:t>Accurate and fluent reading and good reading comprehension are essential for academic performance.</a:t>
            </a:r>
            <a:endParaRPr/>
          </a:p>
          <a:p>
            <a:pPr marL="0" lvl="0" indent="0" algn="l" rtl="0">
              <a:lnSpc>
                <a:spcPct val="100000"/>
              </a:lnSpc>
              <a:spcBef>
                <a:spcPts val="0"/>
              </a:spcBef>
              <a:spcAft>
                <a:spcPts val="0"/>
              </a:spcAft>
              <a:buSzPts val="1400"/>
              <a:buNone/>
            </a:pPr>
            <a:r>
              <a:rPr lang="en-US"/>
              <a:t>Since a student has to read a lot, even mild dyslexia will cause problems right from the beginning. In younger classes, students learn to read and in higher classed they read to learn. Therefore, if a students is not reading fluently by grade 4, then higher classes will be difficult for him. If a student is not able to read fluently, then he is concentrating too much on the reading process and not on the meaning of what he is reading therefore affecting his reading comprehension. </a:t>
            </a:r>
            <a:endParaRPr/>
          </a:p>
          <a:p>
            <a:pPr marL="0" lvl="0" indent="0" algn="l" rtl="0">
              <a:lnSpc>
                <a:spcPct val="100000"/>
              </a:lnSpc>
              <a:spcBef>
                <a:spcPts val="0"/>
              </a:spcBef>
              <a:spcAft>
                <a:spcPts val="0"/>
              </a:spcAft>
              <a:buSzPts val="1400"/>
              <a:buNone/>
            </a:pPr>
            <a:r>
              <a:rPr lang="en-US"/>
              <a:t>SLD affects the normal pattern of learning academic skills. This affects the learning of other subjects such as science, social studies, history, geography and languages.</a:t>
            </a:r>
            <a:endParaRPr/>
          </a:p>
          <a:p>
            <a:pPr marL="0" lvl="0" indent="0" algn="l" rtl="0">
              <a:lnSpc>
                <a:spcPct val="100000"/>
              </a:lnSpc>
              <a:spcBef>
                <a:spcPts val="0"/>
              </a:spcBef>
              <a:spcAft>
                <a:spcPts val="0"/>
              </a:spcAft>
              <a:buSzPts val="1400"/>
              <a:buNone/>
            </a:pPr>
            <a:endParaRPr/>
          </a:p>
        </p:txBody>
      </p:sp>
      <p:sp>
        <p:nvSpPr>
          <p:cNvPr id="324" name="Google Shape;32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5" name="Google Shape;33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a:t>Incident: The LKG child who could not differentiate b from d or p from q. </a:t>
            </a:r>
            <a:r>
              <a:rPr lang="en-US"/>
              <a:t>This is a common problem in KG, and corrects spontaneously by 2</a:t>
            </a:r>
            <a:r>
              <a:rPr lang="en-US" baseline="30000"/>
              <a:t>nd</a:t>
            </a:r>
            <a:r>
              <a:rPr lang="en-US"/>
              <a:t> Std. It is believed to be due to a temporary delay in the brain wiring. The child is mistakenly punished for laziness and carelessness. Making her write pages after pages of b and d will not help at all.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While letter reversal may be an isolated and benign problem, it may also be the earliest sign of Reading and Writing Disability. Persistent and frequent reversals of letters and numbers along with poor spelling after Grade 2 is a red flag sign.</a:t>
            </a:r>
            <a:endParaRPr/>
          </a:p>
          <a:p>
            <a:pPr marL="0" lvl="0" indent="0" algn="l" rtl="0">
              <a:lnSpc>
                <a:spcPct val="100000"/>
              </a:lnSpc>
              <a:spcBef>
                <a:spcPts val="0"/>
              </a:spcBef>
              <a:spcAft>
                <a:spcPts val="0"/>
              </a:spcAft>
              <a:buSzPts val="1400"/>
              <a:buNone/>
            </a:pPr>
            <a:endParaRPr/>
          </a:p>
        </p:txBody>
      </p:sp>
      <p:sp>
        <p:nvSpPr>
          <p:cNvPr id="336" name="Google Shape;33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6" name="Google Shape;35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Writing Disability is characterized by VERY SLOW WRITING, which is also often illegible. It usually accompanies Reading Disability.</a:t>
            </a:r>
            <a:endParaRPr/>
          </a:p>
          <a:p>
            <a:pPr marL="0" lvl="0" indent="0" algn="l" rtl="0">
              <a:lnSpc>
                <a:spcPct val="100000"/>
              </a:lnSpc>
              <a:spcBef>
                <a:spcPts val="0"/>
              </a:spcBef>
              <a:spcAft>
                <a:spcPts val="0"/>
              </a:spcAft>
              <a:buSzPts val="1400"/>
              <a:buNone/>
            </a:pPr>
            <a:r>
              <a:rPr lang="en-US"/>
              <a:t>The child frequently misspells even commonly used words like ‘have’.</a:t>
            </a:r>
            <a:endParaRPr/>
          </a:p>
        </p:txBody>
      </p:sp>
      <p:sp>
        <p:nvSpPr>
          <p:cNvPr id="357" name="Google Shape;35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9" name="Google Shape;36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Occasionally, poor writing may not be due to dysgraphia, but may be a purely mechanical disorder. A poor pen-holding technique may cause hand fatigue or pain, making it difficult to write for longer periods, resulting in refusal to write. In such cases, it is easier to correct. </a:t>
            </a:r>
            <a:endParaRPr/>
          </a:p>
        </p:txBody>
      </p:sp>
      <p:sp>
        <p:nvSpPr>
          <p:cNvPr id="370" name="Google Shape;37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92" name="Google Shape;39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Typical examples of Maths Disorder: Failing to carry over, subtracting instead of adding, subtracting the smaller number from the bigger number.</a:t>
            </a:r>
            <a:endParaRPr/>
          </a:p>
          <a:p>
            <a:pPr marL="0" lvl="0" indent="0" algn="l" rtl="0">
              <a:lnSpc>
                <a:spcPct val="100000"/>
              </a:lnSpc>
              <a:spcBef>
                <a:spcPts val="0"/>
              </a:spcBef>
              <a:spcAft>
                <a:spcPts val="0"/>
              </a:spcAft>
              <a:buSzPts val="1400"/>
              <a:buNone/>
            </a:pPr>
            <a:r>
              <a:rPr lang="en-US"/>
              <a:t>They lack number sense, cannot carry out accurate or fluent calculations, have problems in learning arithmetic facts and reasoning. </a:t>
            </a:r>
            <a:endParaRPr/>
          </a:p>
          <a:p>
            <a:pPr marL="0" lvl="0" indent="0" algn="l" rtl="0">
              <a:lnSpc>
                <a:spcPct val="100000"/>
              </a:lnSpc>
              <a:spcBef>
                <a:spcPts val="0"/>
              </a:spcBef>
              <a:spcAft>
                <a:spcPts val="0"/>
              </a:spcAft>
              <a:buSzPts val="1400"/>
              <a:buNone/>
            </a:pPr>
            <a:r>
              <a:rPr lang="en-US"/>
              <a:t>Calculators help a lot – if they develop a clear concept of when to add, when to subtract, when to multiply or divide.</a:t>
            </a:r>
            <a:endParaRPr/>
          </a:p>
          <a:p>
            <a:pPr marL="0" marR="0" lvl="0" indent="0" algn="l" rtl="0">
              <a:lnSpc>
                <a:spcPct val="100000"/>
              </a:lnSpc>
              <a:spcBef>
                <a:spcPts val="0"/>
              </a:spcBef>
              <a:spcAft>
                <a:spcPts val="0"/>
              </a:spcAft>
              <a:buClr>
                <a:srgbClr val="000000"/>
              </a:buClr>
              <a:buSzPts val="1400"/>
              <a:buFont typeface="Arial"/>
              <a:buNone/>
            </a:pPr>
            <a:r>
              <a:rPr lang="en-US"/>
              <a:t>Poor reading can affect word problems that involve reading, even if there is no difficulty in numerical calculations or reasoning.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93" name="Google Shape;39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3" name="Google Shape;40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first and most important step is a detailed LD assessment by a qualified person.</a:t>
            </a:r>
            <a:endParaRPr/>
          </a:p>
          <a:p>
            <a:pPr marL="0" lvl="0" indent="0" algn="l" rtl="0">
              <a:lnSpc>
                <a:spcPct val="100000"/>
              </a:lnSpc>
              <a:spcBef>
                <a:spcPts val="0"/>
              </a:spcBef>
              <a:spcAft>
                <a:spcPts val="0"/>
              </a:spcAft>
              <a:buSzPts val="1400"/>
              <a:buNone/>
            </a:pPr>
            <a:r>
              <a:rPr lang="en-US"/>
              <a:t>Explain that it is not laziness or carelessness but a true problem. This relieves the anxiety of the parent and child, and they start treating the child instead of punishing him.</a:t>
            </a:r>
            <a:endParaRPr/>
          </a:p>
          <a:p>
            <a:pPr marL="0" lvl="0" indent="0" algn="l" rtl="0">
              <a:lnSpc>
                <a:spcPct val="100000"/>
              </a:lnSpc>
              <a:spcBef>
                <a:spcPts val="0"/>
              </a:spcBef>
              <a:spcAft>
                <a:spcPts val="0"/>
              </a:spcAft>
              <a:buSzPts val="1400"/>
              <a:buNone/>
            </a:pPr>
            <a:r>
              <a:rPr lang="en-US"/>
              <a:t>Modify the curriculum: Under the IEP (Individualized Education Programme), it is possible to replace the tough subject by another subject.</a:t>
            </a:r>
            <a:endParaRPr/>
          </a:p>
          <a:p>
            <a:pPr marL="0" lvl="0" indent="0" algn="l" rtl="0">
              <a:lnSpc>
                <a:spcPct val="100000"/>
              </a:lnSpc>
              <a:spcBef>
                <a:spcPts val="0"/>
              </a:spcBef>
              <a:spcAft>
                <a:spcPts val="0"/>
              </a:spcAft>
              <a:buSzPts val="1400"/>
              <a:buNone/>
            </a:pPr>
            <a:r>
              <a:rPr lang="en-US"/>
              <a:t>Remedy the weakness: if it is a fundamental skill (i.e. Reading, Writing or Math, a Remedial Teacher is needed to provide intensive special training, and this will reduce the future impact.</a:t>
            </a:r>
            <a:endParaRPr/>
          </a:p>
          <a:p>
            <a:pPr marL="0" lvl="0" indent="0" algn="l" rtl="0">
              <a:lnSpc>
                <a:spcPct val="100000"/>
              </a:lnSpc>
              <a:spcBef>
                <a:spcPts val="0"/>
              </a:spcBef>
              <a:spcAft>
                <a:spcPts val="0"/>
              </a:spcAft>
              <a:buSzPts val="1400"/>
              <a:buNone/>
            </a:pPr>
            <a:r>
              <a:rPr lang="en-US"/>
              <a:t>If it is a less important skill, ignore it, and focus instead on his strengths e.g. art or athletics or mechanical ability.</a:t>
            </a:r>
            <a:endParaRPr/>
          </a:p>
          <a:p>
            <a:pPr marL="0" lvl="0" indent="0" algn="l" rtl="0">
              <a:lnSpc>
                <a:spcPct val="100000"/>
              </a:lnSpc>
              <a:spcBef>
                <a:spcPts val="0"/>
              </a:spcBef>
              <a:spcAft>
                <a:spcPts val="0"/>
              </a:spcAft>
              <a:buSzPts val="1400"/>
              <a:buNone/>
            </a:pPr>
            <a:r>
              <a:rPr lang="en-US"/>
              <a:t>Psychotherapy may be needed for associated anxiety or depression.</a:t>
            </a:r>
            <a:endParaRPr/>
          </a:p>
          <a:p>
            <a:pPr marL="0" lvl="0" indent="0" algn="l" rtl="0">
              <a:lnSpc>
                <a:spcPct val="100000"/>
              </a:lnSpc>
              <a:spcBef>
                <a:spcPts val="0"/>
              </a:spcBef>
              <a:spcAft>
                <a:spcPts val="0"/>
              </a:spcAft>
              <a:buSzPts val="1400"/>
              <a:buNone/>
            </a:pPr>
            <a:r>
              <a:rPr lang="en-US"/>
              <a:t>Medications make a big difference in ADHD.</a:t>
            </a:r>
            <a:endParaRPr/>
          </a:p>
        </p:txBody>
      </p:sp>
      <p:sp>
        <p:nvSpPr>
          <p:cNvPr id="404" name="Google Shape;40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1">
                <a:solidFill>
                  <a:schemeClr val="dk1"/>
                </a:solidFill>
                <a:latin typeface="Tahoma"/>
                <a:ea typeface="Tahoma"/>
                <a:cs typeface="Tahoma"/>
                <a:sym typeface="Tahoma"/>
              </a:rPr>
              <a:t>21</a:t>
            </a:fld>
            <a:endParaRPr sz="1200" b="1">
              <a:solidFill>
                <a:schemeClr val="dk1"/>
              </a:solidFill>
              <a:latin typeface="Tahoma"/>
              <a:ea typeface="Tahoma"/>
              <a:cs typeface="Tahoma"/>
              <a:sym typeface="Tahom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15" name="Google Shape;41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Management needs time and a multipronged approach. </a:t>
            </a:r>
            <a:endParaRPr/>
          </a:p>
          <a:p>
            <a:pPr marL="0" lvl="0" indent="0" algn="l" rtl="0">
              <a:lnSpc>
                <a:spcPct val="100000"/>
              </a:lnSpc>
              <a:spcBef>
                <a:spcPts val="0"/>
              </a:spcBef>
              <a:spcAft>
                <a:spcPts val="0"/>
              </a:spcAft>
              <a:buSzPts val="1400"/>
              <a:buNone/>
            </a:pPr>
            <a:r>
              <a:rPr lang="en-US"/>
              <a:t>A flexible syllabus is a great boon; audio books avoid the need for reading. Oral tests avoid the need for writing; allot extra time for reading about and writing up projects; computers correct spelling and grammar mistakes automatically; a scribe from a lower class can help speed up writing in the exam hall; a calculator can be provided in Maths class, and will help if he has understood concepts e.g. when to divide, what to multiply. However for board exams, permissions for such provisions have to be obtained from the educational boards. CBSE, ICSE and various state educational boards may have different provisions and concessions. Teachers need to become familiar with the exemptions and provisions that apply to the Board they work under. </a:t>
            </a:r>
            <a:endParaRPr/>
          </a:p>
        </p:txBody>
      </p:sp>
      <p:sp>
        <p:nvSpPr>
          <p:cNvPr id="416" name="Google Shape;41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1">
                <a:solidFill>
                  <a:schemeClr val="dk1"/>
                </a:solidFill>
                <a:latin typeface="Tahoma"/>
                <a:ea typeface="Tahoma"/>
                <a:cs typeface="Tahoma"/>
                <a:sym typeface="Tahoma"/>
              </a:rPr>
              <a:t>22</a:t>
            </a:fld>
            <a:endParaRPr sz="1200" b="1">
              <a:solidFill>
                <a:schemeClr val="dk1"/>
              </a:solidFill>
              <a:latin typeface="Tahoma"/>
              <a:ea typeface="Tahoma"/>
              <a:cs typeface="Tahoma"/>
              <a:sym typeface="Tahom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32411982c1f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26" name="Google Shape;426;g32411982c1f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Management needs time and a multipronged approach. </a:t>
            </a:r>
            <a:endParaRPr/>
          </a:p>
          <a:p>
            <a:pPr marL="0" lvl="0" indent="0" algn="l" rtl="0">
              <a:lnSpc>
                <a:spcPct val="100000"/>
              </a:lnSpc>
              <a:spcBef>
                <a:spcPts val="0"/>
              </a:spcBef>
              <a:spcAft>
                <a:spcPts val="0"/>
              </a:spcAft>
              <a:buSzPts val="1400"/>
              <a:buNone/>
            </a:pPr>
            <a:r>
              <a:rPr lang="en-US"/>
              <a:t>A flexible syllabus is a great boon; audio books avoid the need for reading. Oral tests avoid the need for writing; allot extra time for reading about and writing up projects; computers correct spelling and grammar mistakes automatically; a scribe from a lower class can help speed up writing in the exam hall; a calculator can be provided in Maths class, and will help if he has understood concepts e.g. when to divide, what to multiply. However for board exams, permissions for such provisions have to be obtained from the educational boards. CBSE, ICSE and various state educational boards may have different provisions and concessions. Teachers need to become familiar with the exemptions and provisions that apply to the Board they work under. </a:t>
            </a:r>
            <a:endParaRPr/>
          </a:p>
        </p:txBody>
      </p:sp>
      <p:sp>
        <p:nvSpPr>
          <p:cNvPr id="427" name="Google Shape;427;g32411982c1f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1">
                <a:solidFill>
                  <a:schemeClr val="dk1"/>
                </a:solidFill>
                <a:latin typeface="Tahoma"/>
                <a:ea typeface="Tahoma"/>
                <a:cs typeface="Tahoma"/>
                <a:sym typeface="Tahoma"/>
              </a:rPr>
              <a:t>23</a:t>
            </a:fld>
            <a:endParaRPr sz="1200" b="1">
              <a:solidFill>
                <a:schemeClr val="dk1"/>
              </a:solidFill>
              <a:latin typeface="Tahoma"/>
              <a:ea typeface="Tahoma"/>
              <a:cs typeface="Tahoma"/>
              <a:sym typeface="Tahoma"/>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higher a child’s IQ, the easier it is for him to study.</a:t>
            </a:r>
            <a:endParaRPr/>
          </a:p>
          <a:p>
            <a:pPr marL="0" lvl="0" indent="0" algn="l" rtl="0">
              <a:lnSpc>
                <a:spcPct val="100000"/>
              </a:lnSpc>
              <a:spcBef>
                <a:spcPts val="0"/>
              </a:spcBef>
              <a:spcAft>
                <a:spcPts val="0"/>
              </a:spcAft>
              <a:buSzPts val="1400"/>
              <a:buNone/>
            </a:pPr>
            <a:r>
              <a:rPr lang="en-US"/>
              <a:t>The mean IQ is 100, and 68% of children are of average intelligence i.e. their IQ is in the range of 85-115.</a:t>
            </a:r>
            <a:endParaRPr/>
          </a:p>
          <a:p>
            <a:pPr marL="0" lvl="0" indent="0" algn="l" rtl="0">
              <a:lnSpc>
                <a:spcPct val="100000"/>
              </a:lnSpc>
              <a:spcBef>
                <a:spcPts val="0"/>
              </a:spcBef>
              <a:spcAft>
                <a:spcPts val="0"/>
              </a:spcAft>
              <a:buSzPts val="1400"/>
              <a:buNone/>
            </a:pPr>
            <a:r>
              <a:rPr lang="en-US"/>
              <a:t>Those who have a borderline IQ of 70-85 are labelled as ‘Borderline Intellectual Functioning’ as they can be taught, though with difficulty. As they enter the higher classes, their scholastic performance tends to deteriorate. Thus a lower IQ is an important cause of poor study performance. Not only academic learning, there will also be problems with reasoning, logic, abstract thinking, judgement and learning from experience and in the social domain.</a:t>
            </a:r>
            <a:endParaRPr/>
          </a:p>
          <a:p>
            <a:pPr marL="0" lvl="0" indent="0" algn="l" rtl="0">
              <a:lnSpc>
                <a:spcPct val="100000"/>
              </a:lnSpc>
              <a:spcBef>
                <a:spcPts val="0"/>
              </a:spcBef>
              <a:spcAft>
                <a:spcPts val="0"/>
              </a:spcAft>
              <a:buSzPts val="1400"/>
              <a:buNone/>
            </a:pPr>
            <a:r>
              <a:rPr lang="en-US"/>
              <a:t>An IQ &lt; 70 is labelled as an Intellectual Disability (it was formerly called Mental Retardation). These children struggle even in the preliminary classes. Most of them are in the 55-70 range i.e. Mild ID. They are poor in studies, but can be taught to look after themselves, and as adults they will usually get married and lead independent lives as unskilled labourers. The focus should be on vocational training.</a:t>
            </a:r>
            <a:endParaRPr/>
          </a:p>
          <a:p>
            <a:pPr marL="0" marR="0" lvl="0" indent="0" algn="l" rtl="0">
              <a:lnSpc>
                <a:spcPct val="100000"/>
              </a:lnSpc>
              <a:spcBef>
                <a:spcPts val="0"/>
              </a:spcBef>
              <a:spcAft>
                <a:spcPts val="0"/>
              </a:spcAft>
              <a:buClr>
                <a:schemeClr val="dk1"/>
              </a:buClr>
              <a:buSzPts val="1200"/>
              <a:buFont typeface="Calibri"/>
              <a:buNone/>
            </a:pPr>
            <a:r>
              <a:rPr lang="en-US"/>
              <a:t>2% of children have a Severe ID i.e. &lt;55; they are unteachable, but can be trained to look after themselves.</a:t>
            </a:r>
            <a:endParaRPr/>
          </a:p>
        </p:txBody>
      </p:sp>
      <p:sp>
        <p:nvSpPr>
          <p:cNvPr id="438" name="Google Shape;43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31bf8ff7bc2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2" name="Google Shape;452;g31bf8ff7bc2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Management needs time and a multipronged approach. </a:t>
            </a:r>
            <a:endParaRPr/>
          </a:p>
          <a:p>
            <a:pPr marL="0" lvl="0" indent="0" algn="l" rtl="0">
              <a:lnSpc>
                <a:spcPct val="100000"/>
              </a:lnSpc>
              <a:spcBef>
                <a:spcPts val="0"/>
              </a:spcBef>
              <a:spcAft>
                <a:spcPts val="0"/>
              </a:spcAft>
              <a:buSzPts val="1400"/>
              <a:buNone/>
            </a:pPr>
            <a:r>
              <a:rPr lang="en-US"/>
              <a:t>A flexible syllabus is a great boon; audio books avoid the need for reading. Oral tests avoid the need for writing; allot extra time for reading about and writing up projects; computers correct spelling and grammar mistakes automatically; a scribe from a lower class can help speed up writing in the exam hall; a calculator can be provided in Maths class, and will help if he has understood concepts e.g. when to divide, what to multiply. However for board exams, permissions for such provisions have to be obtained from the educational boards. CBSE, ICSE and various state educational boards may have different provisions and concessions. Teachers need to become familiar with the exemptions and provisions that apply to the Board they work under. </a:t>
            </a:r>
            <a:endParaRPr/>
          </a:p>
        </p:txBody>
      </p:sp>
      <p:sp>
        <p:nvSpPr>
          <p:cNvPr id="453" name="Google Shape;453;g31bf8ff7bc2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1">
                <a:solidFill>
                  <a:schemeClr val="dk1"/>
                </a:solidFill>
                <a:latin typeface="Tahoma"/>
                <a:ea typeface="Tahoma"/>
                <a:cs typeface="Tahoma"/>
                <a:sym typeface="Tahoma"/>
              </a:rPr>
              <a:t>25</a:t>
            </a:fld>
            <a:endParaRPr sz="1200" b="1">
              <a:solidFill>
                <a:schemeClr val="dk1"/>
              </a:solidFill>
              <a:latin typeface="Tahoma"/>
              <a:ea typeface="Tahoma"/>
              <a:cs typeface="Tahoma"/>
              <a:sym typeface="Tahoma"/>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ADHD is common, 5-10% of boys in some reports.</a:t>
            </a:r>
            <a:endParaRPr/>
          </a:p>
          <a:p>
            <a:pPr marL="0" lvl="0" indent="0" algn="l" rtl="0">
              <a:lnSpc>
                <a:spcPct val="100000"/>
              </a:lnSpc>
              <a:spcBef>
                <a:spcPts val="0"/>
              </a:spcBef>
              <a:spcAft>
                <a:spcPts val="0"/>
              </a:spcAft>
              <a:buSzPts val="1400"/>
              <a:buNone/>
            </a:pPr>
            <a:r>
              <a:rPr lang="en-US"/>
              <a:t>The main features are an inability to pay sustained attention, hyperactivity and an inability to sit still, and a tendency to impulsive action.</a:t>
            </a:r>
            <a:endParaRPr/>
          </a:p>
          <a:p>
            <a:pPr marL="0" lvl="0" indent="0" algn="l" rtl="0">
              <a:lnSpc>
                <a:spcPct val="100000"/>
              </a:lnSpc>
              <a:spcBef>
                <a:spcPts val="0"/>
              </a:spcBef>
              <a:spcAft>
                <a:spcPts val="0"/>
              </a:spcAft>
              <a:buSzPts val="1400"/>
              <a:buNone/>
            </a:pPr>
            <a:r>
              <a:rPr lang="en-US"/>
              <a:t>These behavioural issues are noticeable not only at home but also in school and at work.</a:t>
            </a:r>
            <a:endParaRPr/>
          </a:p>
          <a:p>
            <a:pPr marL="0" lvl="0" indent="0" algn="l" rtl="0">
              <a:lnSpc>
                <a:spcPct val="100000"/>
              </a:lnSpc>
              <a:spcBef>
                <a:spcPts val="0"/>
              </a:spcBef>
              <a:spcAft>
                <a:spcPts val="0"/>
              </a:spcAft>
              <a:buSzPts val="1400"/>
              <a:buNone/>
            </a:pPr>
            <a:r>
              <a:rPr lang="en-US"/>
              <a:t>Medications help a lot, so a medical consultation is essential.</a:t>
            </a:r>
            <a:endParaRPr/>
          </a:p>
          <a:p>
            <a:pPr marL="0" lvl="0" indent="0" algn="l" rtl="0">
              <a:lnSpc>
                <a:spcPct val="100000"/>
              </a:lnSpc>
              <a:spcBef>
                <a:spcPts val="0"/>
              </a:spcBef>
              <a:spcAft>
                <a:spcPts val="0"/>
              </a:spcAft>
              <a:buSzPts val="1400"/>
              <a:buNone/>
            </a:pPr>
            <a:r>
              <a:rPr lang="en-US"/>
              <a:t>It is also important to ensure that these behavioural issues are not due to mental stress due to a toxic atmosphere at home or in school, inadequate sleep and excess screen use, a personality disorder, drug use, and so on.</a:t>
            </a:r>
            <a:endParaRPr/>
          </a:p>
        </p:txBody>
      </p:sp>
      <p:sp>
        <p:nvSpPr>
          <p:cNvPr id="464" name="Google Shape;46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75" name="Google Shape;47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Give clear instructions, breaking them down into multiple specific steps</a:t>
            </a:r>
            <a:endParaRPr/>
          </a:p>
        </p:txBody>
      </p:sp>
      <p:sp>
        <p:nvSpPr>
          <p:cNvPr id="476" name="Google Shape;47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1">
                <a:solidFill>
                  <a:schemeClr val="dk1"/>
                </a:solidFill>
                <a:latin typeface="Tahoma"/>
                <a:ea typeface="Tahoma"/>
                <a:cs typeface="Tahoma"/>
                <a:sym typeface="Tahoma"/>
              </a:rPr>
              <a:t>27</a:t>
            </a:fld>
            <a:endParaRPr sz="1200" b="1">
              <a:solidFill>
                <a:schemeClr val="dk1"/>
              </a:solidFill>
              <a:latin typeface="Tahoma"/>
              <a:ea typeface="Tahoma"/>
              <a:cs typeface="Tahoma"/>
              <a:sym typeface="Tahoma"/>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The hyperactivity, inattention and impulsivity may persist for life. But as they grow older, they can be taught to control their hyperactivity and impulsivity, and their attention may improve. Those who do not receive treatment will have multiple problems as they grow older. In the adolescent ADHD manifests not so much as an academic issue as with a wide variety of behavioural issues.</a:t>
            </a:r>
            <a:endParaRPr/>
          </a:p>
          <a:p>
            <a:pPr marL="0" lvl="0" indent="0" algn="l" rtl="0">
              <a:lnSpc>
                <a:spcPct val="100000"/>
              </a:lnSpc>
              <a:spcBef>
                <a:spcPts val="0"/>
              </a:spcBef>
              <a:spcAft>
                <a:spcPts val="0"/>
              </a:spcAft>
              <a:buSzPts val="1400"/>
              <a:buNone/>
            </a:pPr>
            <a:endParaRPr/>
          </a:p>
        </p:txBody>
      </p:sp>
      <p:sp>
        <p:nvSpPr>
          <p:cNvPr id="487" name="Google Shape;48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2f58f8700c1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g2f58f8700c1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368300" lvl="0" indent="-228600" algn="l" rtl="0">
              <a:lnSpc>
                <a:spcPct val="100000"/>
              </a:lnSpc>
              <a:spcBef>
                <a:spcPts val="0"/>
              </a:spcBef>
              <a:spcAft>
                <a:spcPts val="0"/>
              </a:spcAft>
              <a:buSzPts val="1400"/>
              <a:buFont typeface="Arial"/>
              <a:buAutoNum type="arabicPeriod"/>
            </a:pPr>
            <a:r>
              <a:rPr lang="en-US"/>
              <a:t>Eg., </a:t>
            </a:r>
            <a:r>
              <a:rPr lang="en-US" sz="1100">
                <a:latin typeface="Arial"/>
                <a:ea typeface="Arial"/>
                <a:cs typeface="Arial"/>
                <a:sym typeface="Arial"/>
              </a:rPr>
              <a:t>Use simple, concise language and break down tasks into manageable steps. </a:t>
            </a:r>
            <a:r>
              <a:rPr lang="en-US" sz="1100" b="1">
                <a:latin typeface="Arial"/>
                <a:ea typeface="Arial"/>
                <a:cs typeface="Arial"/>
                <a:sym typeface="Arial"/>
              </a:rPr>
              <a:t>Example:</a:t>
            </a:r>
            <a:r>
              <a:rPr lang="en-US" sz="1100">
                <a:latin typeface="Arial"/>
                <a:ea typeface="Arial"/>
                <a:cs typeface="Arial"/>
                <a:sym typeface="Arial"/>
              </a:rPr>
              <a:t> Instead of saying, "Finish your math assignment," say, "First, complete the first three questions, then let me know when you're done.“</a:t>
            </a:r>
            <a:endParaRPr/>
          </a:p>
          <a:p>
            <a:pPr marL="368300" lvl="0" indent="-228600" algn="l" rtl="0">
              <a:lnSpc>
                <a:spcPct val="100000"/>
              </a:lnSpc>
              <a:spcBef>
                <a:spcPts val="0"/>
              </a:spcBef>
              <a:spcAft>
                <a:spcPts val="0"/>
              </a:spcAft>
              <a:buSzPts val="1400"/>
              <a:buFont typeface="Arial"/>
              <a:buAutoNum type="arabicPeriod"/>
            </a:pPr>
            <a:r>
              <a:rPr lang="en-US"/>
              <a:t>Recognize and reward effort and achievements, no matter how small, to encourage positive behavior and self-esteem.</a:t>
            </a:r>
            <a:endParaRPr sz="1200">
              <a:latin typeface="Calibri"/>
              <a:ea typeface="Calibri"/>
              <a:cs typeface="Calibri"/>
              <a:sym typeface="Calibri"/>
            </a:endParaRPr>
          </a:p>
          <a:p>
            <a:pPr marL="368300" lvl="0" indent="-228600" algn="l" rtl="0">
              <a:lnSpc>
                <a:spcPct val="100000"/>
              </a:lnSpc>
              <a:spcBef>
                <a:spcPts val="0"/>
              </a:spcBef>
              <a:spcAft>
                <a:spcPts val="0"/>
              </a:spcAft>
              <a:buSzPts val="1400"/>
              <a:buFont typeface="Arial"/>
              <a:buAutoNum type="arabicPeriod"/>
            </a:pPr>
            <a:r>
              <a:rPr lang="en-US" sz="1100">
                <a:latin typeface="Arial"/>
                <a:ea typeface="Arial"/>
                <a:cs typeface="Arial"/>
                <a:sym typeface="Arial"/>
              </a:rPr>
              <a:t>Regularly share observations and collaborate with parents and specialists to ensure a consistent support system for the student.</a:t>
            </a:r>
            <a:endParaRPr sz="1100">
              <a:latin typeface="Arial"/>
              <a:ea typeface="Arial"/>
              <a:cs typeface="Arial"/>
              <a:sym typeface="Arial"/>
            </a:endParaRPr>
          </a:p>
          <a:p>
            <a:pPr marL="457200" lvl="0" indent="0" algn="l" rtl="0">
              <a:lnSpc>
                <a:spcPct val="100000"/>
              </a:lnSpc>
              <a:spcBef>
                <a:spcPts val="0"/>
              </a:spcBef>
              <a:spcAft>
                <a:spcPts val="0"/>
              </a:spcAft>
              <a:buSzPts val="1400"/>
              <a:buNone/>
            </a:pPr>
            <a:r>
              <a:rPr lang="en-US" sz="1100" b="1">
                <a:latin typeface="Arial"/>
                <a:ea typeface="Arial"/>
                <a:cs typeface="Arial"/>
                <a:sym typeface="Arial"/>
              </a:rPr>
              <a:t>Example:</a:t>
            </a:r>
            <a:r>
              <a:rPr lang="en-US" sz="1100">
                <a:latin typeface="Arial"/>
                <a:ea typeface="Arial"/>
                <a:cs typeface="Arial"/>
                <a:sym typeface="Arial"/>
              </a:rPr>
              <a:t> Have a quick chat with parents at pickup or send a weekly email update to discuss progress and strategies.</a:t>
            </a:r>
            <a:endParaRPr sz="1100">
              <a:latin typeface="Arial"/>
              <a:ea typeface="Arial"/>
              <a:cs typeface="Arial"/>
              <a:sym typeface="Arial"/>
            </a:endParaRPr>
          </a:p>
          <a:p>
            <a:pPr marL="139700" lvl="0" indent="0" algn="l" rtl="0">
              <a:lnSpc>
                <a:spcPct val="100000"/>
              </a:lnSpc>
              <a:spcBef>
                <a:spcPts val="0"/>
              </a:spcBef>
              <a:spcAft>
                <a:spcPts val="0"/>
              </a:spcAft>
              <a:buSzPts val="1400"/>
              <a:buNone/>
            </a:pPr>
            <a:r>
              <a:rPr lang="en-US"/>
              <a:t>	Share notes, give feedback to parents, assign a study buddy, simplify concepts so that student can learn more easily</a:t>
            </a:r>
            <a:endParaRPr/>
          </a:p>
        </p:txBody>
      </p:sp>
      <p:sp>
        <p:nvSpPr>
          <p:cNvPr id="498" name="Google Shape;498;g2f58f8700c1_0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10" name="Google Shape;51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Autism is usually diagnosed in toddlers, and persists throughout life. </a:t>
            </a:r>
            <a:endParaRPr/>
          </a:p>
          <a:p>
            <a:pPr marL="0" lvl="0" indent="0" algn="l" rtl="0">
              <a:lnSpc>
                <a:spcPct val="100000"/>
              </a:lnSpc>
              <a:spcBef>
                <a:spcPts val="0"/>
              </a:spcBef>
              <a:spcAft>
                <a:spcPts val="0"/>
              </a:spcAft>
              <a:buSzPts val="1400"/>
              <a:buNone/>
            </a:pPr>
            <a:r>
              <a:rPr lang="en-US"/>
              <a:t>The most obvious features are poor social interaction, poor communication skills and repetitive and unusual stereotyped behaviour and play.</a:t>
            </a:r>
            <a:endParaRPr/>
          </a:p>
          <a:p>
            <a:pPr marL="0" lvl="0" indent="0" algn="l" rtl="0">
              <a:lnSpc>
                <a:spcPct val="100000"/>
              </a:lnSpc>
              <a:spcBef>
                <a:spcPts val="0"/>
              </a:spcBef>
              <a:spcAft>
                <a:spcPts val="0"/>
              </a:spcAft>
              <a:buSzPts val="1400"/>
              <a:buNone/>
            </a:pPr>
            <a:r>
              <a:rPr lang="en-US"/>
              <a:t>They cannot study as they do not pay attention to the teacher or the subject.</a:t>
            </a:r>
            <a:endParaRPr/>
          </a:p>
          <a:p>
            <a:pPr marL="0" lvl="0" indent="0" algn="l" rtl="0">
              <a:lnSpc>
                <a:spcPct val="100000"/>
              </a:lnSpc>
              <a:spcBef>
                <a:spcPts val="0"/>
              </a:spcBef>
              <a:spcAft>
                <a:spcPts val="0"/>
              </a:spcAft>
              <a:buSzPts val="1400"/>
              <a:buNone/>
            </a:pPr>
            <a:r>
              <a:rPr lang="en-US"/>
              <a:t>Most of these children require intensive lifelong training to improve their social interaction. </a:t>
            </a:r>
            <a:endParaRPr/>
          </a:p>
          <a:p>
            <a:pPr marL="0" lvl="0" indent="0" algn="l" rtl="0">
              <a:lnSpc>
                <a:spcPct val="100000"/>
              </a:lnSpc>
              <a:spcBef>
                <a:spcPts val="0"/>
              </a:spcBef>
              <a:spcAft>
                <a:spcPts val="0"/>
              </a:spcAft>
              <a:buSzPts val="1400"/>
              <a:buNone/>
            </a:pPr>
            <a:r>
              <a:rPr lang="en-US"/>
              <a:t>The presentation is modified in adolescence.</a:t>
            </a:r>
            <a:endParaRPr/>
          </a:p>
        </p:txBody>
      </p:sp>
      <p:sp>
        <p:nvSpPr>
          <p:cNvPr id="511" name="Google Shape;51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1">
                <a:solidFill>
                  <a:schemeClr val="dk1"/>
                </a:solidFill>
                <a:latin typeface="Tahoma"/>
                <a:ea typeface="Tahoma"/>
                <a:cs typeface="Tahoma"/>
                <a:sym typeface="Tahoma"/>
              </a:rPr>
              <a:t>30</a:t>
            </a:fld>
            <a:endParaRPr sz="1200" b="1">
              <a:solidFill>
                <a:schemeClr val="dk1"/>
              </a:solidFill>
              <a:latin typeface="Tahoma"/>
              <a:ea typeface="Tahoma"/>
              <a:cs typeface="Tahoma"/>
              <a:sym typeface="Tahoma"/>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1bf8ff7bc2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31bf8ff7bc2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2" name="Google Shape;522;g31bf8ff7bc2_0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3218ac8d0ff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3218ac8d0ff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Disability Certificate(s) issued by Government hospitals, Recognized institutes of national level viz National Association for the Blind, Spastic Society of India etc;Non-governmental Organizations/practitioners registered with Rehabilitation Council of India/Central Government/State Government of the Respective State.</a:t>
            </a:r>
            <a:endParaRPr/>
          </a:p>
          <a:p>
            <a:pPr marL="0" lvl="0" indent="0" algn="l" rtl="0">
              <a:spcBef>
                <a:spcPts val="0"/>
              </a:spcBef>
              <a:spcAft>
                <a:spcPts val="0"/>
              </a:spcAft>
              <a:buNone/>
            </a:pPr>
            <a:r>
              <a:rPr lang="en-US"/>
              <a:t>Permitted to use a Scribe or allowed Compensatory time as given below or both : For paper of 3 hours duration 60 minutes For paper of 2½ hours duration 50 minutes For paper of 2 hours duration 40 minutes For paper of 1½ hours duration 30 minutes </a:t>
            </a:r>
            <a:endParaRPr/>
          </a:p>
        </p:txBody>
      </p:sp>
      <p:sp>
        <p:nvSpPr>
          <p:cNvPr id="529" name="Google Shape;529;g3218ac8d0ff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3218ac8d0ff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3218ac8d0ff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6" name="Google Shape;536;g3218ac8d0ff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2" name="Google Shape;54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1, 2 AND 3: SLD</a:t>
            </a:r>
            <a:endParaRPr/>
          </a:p>
          <a:p>
            <a:pPr marL="0" lvl="0" indent="0" algn="l" rtl="0">
              <a:lnSpc>
                <a:spcPct val="100000"/>
              </a:lnSpc>
              <a:spcBef>
                <a:spcPts val="0"/>
              </a:spcBef>
              <a:spcAft>
                <a:spcPts val="0"/>
              </a:spcAft>
              <a:buSzPts val="1400"/>
              <a:buNone/>
            </a:pPr>
            <a:r>
              <a:rPr lang="en-US"/>
              <a:t>4. ADHD   5. ASD  6. Borderline Intellectual Functioning</a:t>
            </a:r>
            <a:endParaRPr/>
          </a:p>
        </p:txBody>
      </p:sp>
      <p:sp>
        <p:nvSpPr>
          <p:cNvPr id="552" name="Google Shape;55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2" name="Google Shape;562;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72" name="Google Shape;57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3" name="Google Shape;57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4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4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p49"/>
          <p:cNvSpPr txBox="1"/>
          <p:nvPr/>
        </p:nvSpPr>
        <p:spPr>
          <a:xfrm>
            <a:off x="0" y="6492875"/>
            <a:ext cx="121920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7F7F7F"/>
              </a:solidFill>
              <a:latin typeface="Arial"/>
              <a:ea typeface="Arial"/>
              <a:cs typeface="Arial"/>
              <a:sym typeface="Arial"/>
            </a:endParaRPr>
          </a:p>
          <a:p>
            <a:pPr marL="0" marR="0" lvl="0" indent="0" algn="ctr" rtl="0">
              <a:lnSpc>
                <a:spcPct val="100000"/>
              </a:lnSpc>
              <a:spcBef>
                <a:spcPts val="0"/>
              </a:spcBef>
              <a:spcAft>
                <a:spcPts val="0"/>
              </a:spcAft>
              <a:buNone/>
            </a:pPr>
            <a:r>
              <a:rPr lang="en-US" sz="1800" b="0" i="0" u="none" strike="noStrike" cap="none">
                <a:solidFill>
                  <a:srgbClr val="7F7F7F"/>
                </a:solidFill>
                <a:latin typeface="Arial"/>
                <a:ea typeface="Arial"/>
                <a:cs typeface="Arial"/>
                <a:sym typeface="Arial"/>
              </a:rPr>
              <a:t>IAP-Adolescent Health Academy: T-TEACH MODULE</a:t>
            </a:r>
            <a:endParaRPr/>
          </a:p>
          <a:p>
            <a:pPr marL="0" marR="0" lvl="0" indent="0" algn="ctr" rtl="0">
              <a:lnSpc>
                <a:spcPct val="100000"/>
              </a:lnSpc>
              <a:spcBef>
                <a:spcPts val="0"/>
              </a:spcBef>
              <a:spcAft>
                <a:spcPts val="0"/>
              </a:spcAft>
              <a:buNone/>
            </a:pPr>
            <a:endParaRPr sz="2000" b="0" i="0" u="none" strike="noStrike" cap="none">
              <a:solidFill>
                <a:srgbClr val="757575"/>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5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0" name="Google Shape;70;p58"/>
          <p:cNvSpPr txBox="1">
            <a:spLocks noGrp="1"/>
          </p:cNvSpPr>
          <p:nvPr>
            <p:ph type="ftr" idx="11"/>
          </p:nvPr>
        </p:nvSpPr>
        <p:spPr>
          <a:xfrm>
            <a:off x="0" y="6492875"/>
            <a:ext cx="12192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Google Shape;73;p5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6" name="Google Shape;76;p59"/>
          <p:cNvSpPr txBox="1">
            <a:spLocks noGrp="1"/>
          </p:cNvSpPr>
          <p:nvPr>
            <p:ph type="ftr" idx="11"/>
          </p:nvPr>
        </p:nvSpPr>
        <p:spPr>
          <a:xfrm>
            <a:off x="0" y="6492875"/>
            <a:ext cx="12192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4"/>
        <p:cNvGrpSpPr/>
        <p:nvPr/>
      </p:nvGrpSpPr>
      <p:grpSpPr>
        <a:xfrm>
          <a:off x="0" y="0"/>
          <a:ext cx="0" cy="0"/>
          <a:chOff x="0" y="0"/>
          <a:chExt cx="0" cy="0"/>
        </a:xfrm>
      </p:grpSpPr>
      <p:sp>
        <p:nvSpPr>
          <p:cNvPr id="85" name="Google Shape;85;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000"/>
              <a:buFont typeface="Times New Roman"/>
              <a:buNone/>
              <a:defRPr sz="40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7" name="Google Shape;87;p25"/>
          <p:cNvSpPr txBox="1"/>
          <p:nvPr/>
        </p:nvSpPr>
        <p:spPr>
          <a:xfrm>
            <a:off x="0" y="6492875"/>
            <a:ext cx="121920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7F7F7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7F7F7F"/>
                </a:solidFill>
                <a:latin typeface="Arial"/>
                <a:ea typeface="Arial"/>
                <a:cs typeface="Arial"/>
                <a:sym typeface="Arial"/>
              </a:rPr>
              <a:t>IAP-Adolescent Health Academy: T-TEACH MODULE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757575"/>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8"/>
        <p:cNvGrpSpPr/>
        <p:nvPr/>
      </p:nvGrpSpPr>
      <p:grpSpPr>
        <a:xfrm>
          <a:off x="0" y="0"/>
          <a:ext cx="0" cy="0"/>
          <a:chOff x="0" y="0"/>
          <a:chExt cx="0" cy="0"/>
        </a:xfrm>
      </p:grpSpPr>
      <p:sp>
        <p:nvSpPr>
          <p:cNvPr id="89" name="Google Shape;8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Times New Roman"/>
              <a:buNone/>
              <a:defRPr sz="40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1" name="Google Shape;91;p27"/>
          <p:cNvPicPr preferRelativeResize="0"/>
          <p:nvPr/>
        </p:nvPicPr>
        <p:blipFill rotWithShape="1">
          <a:blip r:embed="rId2">
            <a:alphaModFix/>
          </a:blip>
          <a:srcRect/>
          <a:stretch/>
        </p:blipFill>
        <p:spPr>
          <a:xfrm>
            <a:off x="2568897" y="6311900"/>
            <a:ext cx="6693988" cy="49991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2"/>
        <p:cNvGrpSpPr/>
        <p:nvPr/>
      </p:nvGrpSpPr>
      <p:grpSpPr>
        <a:xfrm>
          <a:off x="0" y="0"/>
          <a:ext cx="0" cy="0"/>
          <a:chOff x="0" y="0"/>
          <a:chExt cx="0" cy="0"/>
        </a:xfrm>
      </p:grpSpPr>
      <p:sp>
        <p:nvSpPr>
          <p:cNvPr id="93" name="Google Shape;9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4" name="Google Shape;94;p26"/>
          <p:cNvSpPr txBox="1">
            <a:spLocks noGrp="1"/>
          </p:cNvSpPr>
          <p:nvPr>
            <p:ph type="ftr" idx="11"/>
          </p:nvPr>
        </p:nvSpPr>
        <p:spPr>
          <a:xfrm>
            <a:off x="0" y="6492875"/>
            <a:ext cx="12192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
        <p:cNvGrpSpPr/>
        <p:nvPr/>
      </p:nvGrpSpPr>
      <p:grpSpPr>
        <a:xfrm>
          <a:off x="0" y="0"/>
          <a:ext cx="0" cy="0"/>
          <a:chOff x="0" y="0"/>
          <a:chExt cx="0" cy="0"/>
        </a:xfrm>
      </p:grpSpPr>
      <p:sp>
        <p:nvSpPr>
          <p:cNvPr id="97" name="Google Shape;97;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9" name="Google Shape;99;p28"/>
          <p:cNvSpPr txBox="1">
            <a:spLocks noGrp="1"/>
          </p:cNvSpPr>
          <p:nvPr>
            <p:ph type="ftr" idx="11"/>
          </p:nvPr>
        </p:nvSpPr>
        <p:spPr>
          <a:xfrm>
            <a:off x="0" y="6492875"/>
            <a:ext cx="12192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1"/>
        <p:cNvGrpSpPr/>
        <p:nvPr/>
      </p:nvGrpSpPr>
      <p:grpSpPr>
        <a:xfrm>
          <a:off x="0" y="0"/>
          <a:ext cx="0" cy="0"/>
          <a:chOff x="0" y="0"/>
          <a:chExt cx="0" cy="0"/>
        </a:xfrm>
      </p:grpSpPr>
      <p:sp>
        <p:nvSpPr>
          <p:cNvPr id="102" name="Google Shape;102;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6" name="Google Shape;106;p30"/>
          <p:cNvSpPr txBox="1">
            <a:spLocks noGrp="1"/>
          </p:cNvSpPr>
          <p:nvPr>
            <p:ph type="ftr" idx="11"/>
          </p:nvPr>
        </p:nvSpPr>
        <p:spPr>
          <a:xfrm>
            <a:off x="0" y="6492875"/>
            <a:ext cx="12192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8"/>
        <p:cNvGrpSpPr/>
        <p:nvPr/>
      </p:nvGrpSpPr>
      <p:grpSpPr>
        <a:xfrm>
          <a:off x="0" y="0"/>
          <a:ext cx="0" cy="0"/>
          <a:chOff x="0" y="0"/>
          <a:chExt cx="0" cy="0"/>
        </a:xfrm>
      </p:grpSpPr>
      <p:sp>
        <p:nvSpPr>
          <p:cNvPr id="109" name="Google Shape;109;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111" name="Google Shape;11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2" name="Google Shape;112;p29"/>
          <p:cNvSpPr txBox="1">
            <a:spLocks noGrp="1"/>
          </p:cNvSpPr>
          <p:nvPr>
            <p:ph type="ftr" idx="11"/>
          </p:nvPr>
        </p:nvSpPr>
        <p:spPr>
          <a:xfrm>
            <a:off x="0" y="6492875"/>
            <a:ext cx="12192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4"/>
        <p:cNvGrpSpPr/>
        <p:nvPr/>
      </p:nvGrpSpPr>
      <p:grpSpPr>
        <a:xfrm>
          <a:off x="0" y="0"/>
          <a:ext cx="0" cy="0"/>
          <a:chOff x="0" y="0"/>
          <a:chExt cx="0" cy="0"/>
        </a:xfrm>
      </p:grpSpPr>
      <p:sp>
        <p:nvSpPr>
          <p:cNvPr id="115" name="Google Shape;115;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7" name="Google Shape;117;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9" name="Google Shape;119;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21" name="Google Shape;121;p31"/>
          <p:cNvSpPr txBox="1">
            <a:spLocks noGrp="1"/>
          </p:cNvSpPr>
          <p:nvPr>
            <p:ph type="ftr" idx="11"/>
          </p:nvPr>
        </p:nvSpPr>
        <p:spPr>
          <a:xfrm>
            <a:off x="0" y="6492875"/>
            <a:ext cx="12192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3"/>
        <p:cNvGrpSpPr/>
        <p:nvPr/>
      </p:nvGrpSpPr>
      <p:grpSpPr>
        <a:xfrm>
          <a:off x="0" y="0"/>
          <a:ext cx="0" cy="0"/>
          <a:chOff x="0" y="0"/>
          <a:chExt cx="0" cy="0"/>
        </a:xfrm>
      </p:grpSpPr>
      <p:sp>
        <p:nvSpPr>
          <p:cNvPr id="124" name="Google Shape;124;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6" name="Google Shape;126;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7" name="Google Shape;12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28" name="Google Shape;128;p32"/>
          <p:cNvSpPr txBox="1">
            <a:spLocks noGrp="1"/>
          </p:cNvSpPr>
          <p:nvPr>
            <p:ph type="ftr" idx="11"/>
          </p:nvPr>
        </p:nvSpPr>
        <p:spPr>
          <a:xfrm>
            <a:off x="0" y="6492875"/>
            <a:ext cx="12192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5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50"/>
          <p:cNvSpPr txBox="1"/>
          <p:nvPr/>
        </p:nvSpPr>
        <p:spPr>
          <a:xfrm>
            <a:off x="13860" y="6479022"/>
            <a:ext cx="121920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7F7F7F"/>
              </a:solidFill>
              <a:latin typeface="Arial"/>
              <a:ea typeface="Arial"/>
              <a:cs typeface="Arial"/>
              <a:sym typeface="Arial"/>
            </a:endParaRPr>
          </a:p>
          <a:p>
            <a:pPr marL="0" marR="0" lvl="0" indent="0" algn="ctr" rtl="0">
              <a:lnSpc>
                <a:spcPct val="100000"/>
              </a:lnSpc>
              <a:spcBef>
                <a:spcPts val="0"/>
              </a:spcBef>
              <a:spcAft>
                <a:spcPts val="0"/>
              </a:spcAft>
              <a:buNone/>
            </a:pPr>
            <a:r>
              <a:rPr lang="en-US" sz="1800" b="0" i="0" u="none" strike="noStrike" cap="none">
                <a:solidFill>
                  <a:srgbClr val="7F7F7F"/>
                </a:solidFill>
                <a:latin typeface="Arial"/>
                <a:ea typeface="Arial"/>
                <a:cs typeface="Arial"/>
                <a:sym typeface="Arial"/>
              </a:rPr>
              <a:t>IAP-Adolescent Health Academy: T-TEACH MODULE</a:t>
            </a:r>
            <a:endParaRPr/>
          </a:p>
          <a:p>
            <a:pPr marL="0" marR="0" lvl="0" indent="0" algn="ctr" rtl="0">
              <a:lnSpc>
                <a:spcPct val="100000"/>
              </a:lnSpc>
              <a:spcBef>
                <a:spcPts val="0"/>
              </a:spcBef>
              <a:spcAft>
                <a:spcPts val="0"/>
              </a:spcAft>
              <a:buNone/>
            </a:pPr>
            <a:endParaRPr sz="2000" b="0" i="0" u="none" strike="noStrike" cap="none">
              <a:solidFill>
                <a:srgbClr val="757575"/>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0"/>
        <p:cNvGrpSpPr/>
        <p:nvPr/>
      </p:nvGrpSpPr>
      <p:grpSpPr>
        <a:xfrm>
          <a:off x="0" y="0"/>
          <a:ext cx="0" cy="0"/>
          <a:chOff x="0" y="0"/>
          <a:chExt cx="0" cy="0"/>
        </a:xfrm>
      </p:grpSpPr>
      <p:sp>
        <p:nvSpPr>
          <p:cNvPr id="131" name="Google Shape;131;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33"/>
          <p:cNvSpPr>
            <a:spLocks noGrp="1"/>
          </p:cNvSpPr>
          <p:nvPr>
            <p:ph type="pic" idx="2"/>
          </p:nvPr>
        </p:nvSpPr>
        <p:spPr>
          <a:xfrm>
            <a:off x="5183188" y="987425"/>
            <a:ext cx="6172200" cy="4873625"/>
          </a:xfrm>
          <a:prstGeom prst="rect">
            <a:avLst/>
          </a:prstGeom>
          <a:noFill/>
          <a:ln>
            <a:noFill/>
          </a:ln>
        </p:spPr>
      </p:sp>
      <p:sp>
        <p:nvSpPr>
          <p:cNvPr id="133" name="Google Shape;133;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4" name="Google Shape;134;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5" name="Google Shape;135;p33"/>
          <p:cNvSpPr txBox="1">
            <a:spLocks noGrp="1"/>
          </p:cNvSpPr>
          <p:nvPr>
            <p:ph type="ftr" idx="11"/>
          </p:nvPr>
        </p:nvSpPr>
        <p:spPr>
          <a:xfrm>
            <a:off x="0" y="6492875"/>
            <a:ext cx="12192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7"/>
        <p:cNvGrpSpPr/>
        <p:nvPr/>
      </p:nvGrpSpPr>
      <p:grpSpPr>
        <a:xfrm>
          <a:off x="0" y="0"/>
          <a:ext cx="0" cy="0"/>
          <a:chOff x="0" y="0"/>
          <a:chExt cx="0" cy="0"/>
        </a:xfrm>
      </p:grpSpPr>
      <p:sp>
        <p:nvSpPr>
          <p:cNvPr id="138" name="Google Shape;138;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1" name="Google Shape;141;p34"/>
          <p:cNvSpPr txBox="1">
            <a:spLocks noGrp="1"/>
          </p:cNvSpPr>
          <p:nvPr>
            <p:ph type="ftr" idx="11"/>
          </p:nvPr>
        </p:nvSpPr>
        <p:spPr>
          <a:xfrm>
            <a:off x="0" y="6492875"/>
            <a:ext cx="12192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3"/>
        <p:cNvGrpSpPr/>
        <p:nvPr/>
      </p:nvGrpSpPr>
      <p:grpSpPr>
        <a:xfrm>
          <a:off x="0" y="0"/>
          <a:ext cx="0" cy="0"/>
          <a:chOff x="0" y="0"/>
          <a:chExt cx="0" cy="0"/>
        </a:xfrm>
      </p:grpSpPr>
      <p:sp>
        <p:nvSpPr>
          <p:cNvPr id="144" name="Google Shape;144;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7" name="Google Shape;147;p35"/>
          <p:cNvSpPr txBox="1">
            <a:spLocks noGrp="1"/>
          </p:cNvSpPr>
          <p:nvPr>
            <p:ph type="ftr" idx="11"/>
          </p:nvPr>
        </p:nvSpPr>
        <p:spPr>
          <a:xfrm>
            <a:off x="0" y="6492875"/>
            <a:ext cx="12192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5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24" name="Google Shape;24;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5" name="Google Shape;25;p51"/>
          <p:cNvSpPr txBox="1">
            <a:spLocks noGrp="1"/>
          </p:cNvSpPr>
          <p:nvPr>
            <p:ph type="ftr" idx="11"/>
          </p:nvPr>
        </p:nvSpPr>
        <p:spPr>
          <a:xfrm>
            <a:off x="0" y="6492875"/>
            <a:ext cx="12192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5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2" name="Google Shape;32;p52"/>
          <p:cNvSpPr txBox="1">
            <a:spLocks noGrp="1"/>
          </p:cNvSpPr>
          <p:nvPr>
            <p:ph type="ftr" idx="11"/>
          </p:nvPr>
        </p:nvSpPr>
        <p:spPr>
          <a:xfrm>
            <a:off x="0" y="6492875"/>
            <a:ext cx="12192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5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5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5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1" name="Google Shape;41;p53"/>
          <p:cNvSpPr txBox="1">
            <a:spLocks noGrp="1"/>
          </p:cNvSpPr>
          <p:nvPr>
            <p:ph type="ftr" idx="11"/>
          </p:nvPr>
        </p:nvSpPr>
        <p:spPr>
          <a:xfrm>
            <a:off x="0" y="6492875"/>
            <a:ext cx="12192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6" name="Google Shape;46;p54"/>
          <p:cNvSpPr txBox="1">
            <a:spLocks noGrp="1"/>
          </p:cNvSpPr>
          <p:nvPr>
            <p:ph type="ftr" idx="11"/>
          </p:nvPr>
        </p:nvSpPr>
        <p:spPr>
          <a:xfrm>
            <a:off x="0" y="6492875"/>
            <a:ext cx="12192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0" name="Google Shape;50;p55"/>
          <p:cNvSpPr txBox="1">
            <a:spLocks noGrp="1"/>
          </p:cNvSpPr>
          <p:nvPr>
            <p:ph type="ftr" idx="11"/>
          </p:nvPr>
        </p:nvSpPr>
        <p:spPr>
          <a:xfrm>
            <a:off x="0" y="6492875"/>
            <a:ext cx="12192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5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5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5" name="Google Shape;55;p5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6" name="Google Shape;56;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7" name="Google Shape;57;p56"/>
          <p:cNvSpPr txBox="1">
            <a:spLocks noGrp="1"/>
          </p:cNvSpPr>
          <p:nvPr>
            <p:ph type="ftr" idx="11"/>
          </p:nvPr>
        </p:nvSpPr>
        <p:spPr>
          <a:xfrm>
            <a:off x="0" y="6492875"/>
            <a:ext cx="12192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5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7"/>
          <p:cNvSpPr>
            <a:spLocks noGrp="1"/>
          </p:cNvSpPr>
          <p:nvPr>
            <p:ph type="pic" idx="2"/>
          </p:nvPr>
        </p:nvSpPr>
        <p:spPr>
          <a:xfrm>
            <a:off x="5183188" y="987425"/>
            <a:ext cx="6172200" cy="4873625"/>
          </a:xfrm>
          <a:prstGeom prst="rect">
            <a:avLst/>
          </a:prstGeom>
          <a:noFill/>
          <a:ln>
            <a:noFill/>
          </a:ln>
        </p:spPr>
      </p:sp>
      <p:sp>
        <p:nvSpPr>
          <p:cNvPr id="62" name="Google Shape;62;p5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4" name="Google Shape;64;p57"/>
          <p:cNvSpPr txBox="1">
            <a:spLocks noGrp="1"/>
          </p:cNvSpPr>
          <p:nvPr>
            <p:ph type="ftr" idx="11"/>
          </p:nvPr>
        </p:nvSpPr>
        <p:spPr>
          <a:xfrm>
            <a:off x="0" y="6492875"/>
            <a:ext cx="12192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48"/>
          <p:cNvSpPr txBox="1">
            <a:spLocks noGrp="1"/>
          </p:cNvSpPr>
          <p:nvPr>
            <p:ph type="ftr" idx="11"/>
          </p:nvPr>
        </p:nvSpPr>
        <p:spPr>
          <a:xfrm>
            <a:off x="0" y="6492875"/>
            <a:ext cx="121920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8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 name="Google Shape;80;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1" name="Google Shape;81;p24"/>
          <p:cNvSpPr txBox="1">
            <a:spLocks noGrp="1"/>
          </p:cNvSpPr>
          <p:nvPr>
            <p:ph type="ftr" idx="11"/>
          </p:nvPr>
        </p:nvSpPr>
        <p:spPr>
          <a:xfrm>
            <a:off x="0" y="6492875"/>
            <a:ext cx="121920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pic>
        <p:nvPicPr>
          <p:cNvPr id="82" name="Google Shape;82;p24"/>
          <p:cNvPicPr preferRelativeResize="0"/>
          <p:nvPr/>
        </p:nvPicPr>
        <p:blipFill rotWithShape="1">
          <a:blip r:embed="rId13">
            <a:alphaModFix/>
          </a:blip>
          <a:srcRect/>
          <a:stretch/>
        </p:blipFill>
        <p:spPr>
          <a:xfrm>
            <a:off x="0" y="365125"/>
            <a:ext cx="1255885" cy="1261981"/>
          </a:xfrm>
          <a:prstGeom prst="rect">
            <a:avLst/>
          </a:prstGeom>
          <a:noFill/>
          <a:ln>
            <a:noFill/>
          </a:ln>
        </p:spPr>
      </p:pic>
      <p:pic>
        <p:nvPicPr>
          <p:cNvPr id="83" name="Google Shape;83;p24"/>
          <p:cNvPicPr preferRelativeResize="0"/>
          <p:nvPr/>
        </p:nvPicPr>
        <p:blipFill rotWithShape="1">
          <a:blip r:embed="rId14">
            <a:alphaModFix/>
          </a:blip>
          <a:srcRect/>
          <a:stretch/>
        </p:blipFill>
        <p:spPr>
          <a:xfrm>
            <a:off x="10905705" y="504359"/>
            <a:ext cx="896190" cy="89619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6.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sp>
        <p:nvSpPr>
          <p:cNvPr id="153" name="Google Shape;153;p36"/>
          <p:cNvSpPr/>
          <p:nvPr/>
        </p:nvSpPr>
        <p:spPr>
          <a:xfrm>
            <a:off x="831850" y="1431299"/>
            <a:ext cx="10515600" cy="2852737"/>
          </a:xfrm>
          <a:prstGeom prst="rect">
            <a:avLst/>
          </a:prstGeom>
          <a:solidFill>
            <a:schemeClr val="lt1"/>
          </a:solid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8000"/>
              <a:buFont typeface="Arial"/>
              <a:buNone/>
            </a:pPr>
            <a:r>
              <a:rPr lang="en-US" sz="8000" b="1" i="0" u="none" strike="noStrike" cap="none">
                <a:solidFill>
                  <a:srgbClr val="000000"/>
                </a:solidFill>
                <a:latin typeface="Times New Roman"/>
                <a:ea typeface="Times New Roman"/>
                <a:cs typeface="Times New Roman"/>
                <a:sym typeface="Times New Roman"/>
              </a:rPr>
              <a:t>     T –Teach Module</a:t>
            </a:r>
            <a:endParaRPr/>
          </a:p>
        </p:txBody>
      </p:sp>
      <p:sp>
        <p:nvSpPr>
          <p:cNvPr id="154" name="Google Shape;154;p3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55" name="Google Shape;155;p36"/>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56" name="Google Shape;156;p36"/>
          <p:cNvSpPr/>
          <p:nvPr/>
        </p:nvSpPr>
        <p:spPr>
          <a:xfrm>
            <a:off x="641774" y="623275"/>
            <a:ext cx="10905053"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57" name="Google Shape;157;p36"/>
          <p:cNvSpPr/>
          <p:nvPr/>
        </p:nvSpPr>
        <p:spPr>
          <a:xfrm>
            <a:off x="0" y="6347585"/>
            <a:ext cx="12192000" cy="393987"/>
          </a:xfrm>
          <a:prstGeom prst="flowChartProcess">
            <a:avLst/>
          </a:prstGeom>
          <a:solidFill>
            <a:schemeClr val="lt1"/>
          </a:solidFill>
          <a:ln w="19050" cap="flat" cmpd="sng">
            <a:solidFill>
              <a:srgbClr val="0F9E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F7F7F"/>
              </a:buClr>
              <a:buSzPts val="1800"/>
              <a:buFont typeface="Arial"/>
              <a:buNone/>
            </a:pPr>
            <a:r>
              <a:rPr lang="en-US" sz="1800" b="0" i="0" u="none" strike="noStrike" cap="none">
                <a:solidFill>
                  <a:srgbClr val="7F7F7F"/>
                </a:solidFill>
                <a:latin typeface="Arial"/>
                <a:ea typeface="Arial"/>
                <a:cs typeface="Arial"/>
                <a:sym typeface="Arial"/>
              </a:rPr>
              <a:t>IAP-Adolescent Health Academy: T-TEACH MODULE</a:t>
            </a:r>
            <a:endParaRPr/>
          </a:p>
        </p:txBody>
      </p:sp>
      <p:sp>
        <p:nvSpPr>
          <p:cNvPr id="158" name="Google Shape;158;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8000"/>
              <a:buFont typeface="Times New Roman"/>
              <a:buNone/>
            </a:pPr>
            <a:r>
              <a:rPr lang="en-US" sz="8000" b="1">
                <a:latin typeface="Times New Roman"/>
                <a:ea typeface="Times New Roman"/>
                <a:cs typeface="Times New Roman"/>
                <a:sym typeface="Times New Roman"/>
              </a:rPr>
              <a:t>T –Teach Module</a:t>
            </a:r>
            <a:endParaRPr sz="8000"/>
          </a:p>
        </p:txBody>
      </p:sp>
      <p:sp>
        <p:nvSpPr>
          <p:cNvPr id="159" name="Google Shape;159;p36"/>
          <p:cNvSpPr txBox="1">
            <a:spLocks noGrp="1"/>
          </p:cNvSpPr>
          <p:nvPr>
            <p:ph type="subTitle" idx="1"/>
          </p:nvPr>
        </p:nvSpPr>
        <p:spPr>
          <a:xfrm>
            <a:off x="1004047" y="3602038"/>
            <a:ext cx="10267577" cy="16557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b="1"/>
              <a:t> (Teachers’ Training and Empowerment in Adolescent Care and Health) </a:t>
            </a:r>
            <a:endParaRPr/>
          </a:p>
          <a:p>
            <a:pPr marL="0" lvl="0" indent="0" algn="l" rtl="0">
              <a:lnSpc>
                <a:spcPct val="90000"/>
              </a:lnSpc>
              <a:spcBef>
                <a:spcPts val="1000"/>
              </a:spcBef>
              <a:spcAft>
                <a:spcPts val="0"/>
              </a:spcAft>
              <a:buClr>
                <a:srgbClr val="7030A0"/>
              </a:buClr>
              <a:buSzPts val="3200"/>
              <a:buNone/>
            </a:pPr>
            <a:r>
              <a:rPr lang="en-US" sz="3200" b="1">
                <a:solidFill>
                  <a:srgbClr val="7030A0"/>
                </a:solidFill>
              </a:rPr>
              <a:t>             IAP -AHA’s -Training Module for Teachers</a:t>
            </a:r>
            <a:endParaRPr/>
          </a:p>
        </p:txBody>
      </p:sp>
      <p:pic>
        <p:nvPicPr>
          <p:cNvPr id="160" name="Google Shape;160;p36" descr="Pedicriticon Pune 2023"/>
          <p:cNvPicPr preferRelativeResize="0"/>
          <p:nvPr/>
        </p:nvPicPr>
        <p:blipFill rotWithShape="1">
          <a:blip r:embed="rId3">
            <a:alphaModFix/>
          </a:blip>
          <a:srcRect/>
          <a:stretch/>
        </p:blipFill>
        <p:spPr>
          <a:xfrm>
            <a:off x="547925" y="522029"/>
            <a:ext cx="1260000" cy="1260000"/>
          </a:xfrm>
          <a:prstGeom prst="rect">
            <a:avLst/>
          </a:prstGeom>
          <a:noFill/>
          <a:ln>
            <a:noFill/>
          </a:ln>
        </p:spPr>
      </p:pic>
      <p:pic>
        <p:nvPicPr>
          <p:cNvPr id="161" name="Google Shape;161;p36" descr="A logo with hands reaching out to a child&#10;&#10;Description automatically generated"/>
          <p:cNvPicPr preferRelativeResize="0"/>
          <p:nvPr/>
        </p:nvPicPr>
        <p:blipFill rotWithShape="1">
          <a:blip r:embed="rId4">
            <a:alphaModFix/>
          </a:blip>
          <a:srcRect/>
          <a:stretch/>
        </p:blipFill>
        <p:spPr>
          <a:xfrm>
            <a:off x="10519414" y="700200"/>
            <a:ext cx="900000" cy="900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44"/>
          <p:cNvPicPr preferRelativeResize="0"/>
          <p:nvPr/>
        </p:nvPicPr>
        <p:blipFill rotWithShape="1">
          <a:blip r:embed="rId3">
            <a:alphaModFix/>
          </a:blip>
          <a:srcRect t="4921" b="5324"/>
          <a:stretch/>
        </p:blipFill>
        <p:spPr>
          <a:xfrm>
            <a:off x="-1" y="-4432"/>
            <a:ext cx="12233328" cy="6862432"/>
          </a:xfrm>
          <a:prstGeom prst="rect">
            <a:avLst/>
          </a:prstGeom>
          <a:noFill/>
          <a:ln>
            <a:noFill/>
          </a:ln>
        </p:spPr>
      </p:pic>
      <p:sp>
        <p:nvSpPr>
          <p:cNvPr id="262" name="Google Shape;262;p44"/>
          <p:cNvSpPr txBox="1">
            <a:spLocks noGrp="1"/>
          </p:cNvSpPr>
          <p:nvPr>
            <p:ph type="title"/>
          </p:nvPr>
        </p:nvSpPr>
        <p:spPr>
          <a:xfrm>
            <a:off x="1351125" y="488927"/>
            <a:ext cx="9849751" cy="101191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4000"/>
              <a:buNone/>
            </a:pPr>
            <a:r>
              <a:rPr lang="en-US" sz="5400" b="1">
                <a:solidFill>
                  <a:srgbClr val="002060"/>
                </a:solidFill>
                <a:latin typeface="Times New Roman"/>
                <a:ea typeface="Times New Roman"/>
                <a:cs typeface="Times New Roman"/>
                <a:sym typeface="Times New Roman"/>
              </a:rPr>
              <a:t> Learning objectives</a:t>
            </a:r>
            <a:endParaRPr sz="5400"/>
          </a:p>
        </p:txBody>
      </p:sp>
      <p:grpSp>
        <p:nvGrpSpPr>
          <p:cNvPr id="263" name="Google Shape;263;p44"/>
          <p:cNvGrpSpPr/>
          <p:nvPr/>
        </p:nvGrpSpPr>
        <p:grpSpPr>
          <a:xfrm>
            <a:off x="875072" y="1870986"/>
            <a:ext cx="10412360" cy="3956330"/>
            <a:chOff x="0" y="396147"/>
            <a:chExt cx="10412360" cy="3956330"/>
          </a:xfrm>
        </p:grpSpPr>
        <p:sp>
          <p:nvSpPr>
            <p:cNvPr id="264" name="Google Shape;264;p44"/>
            <p:cNvSpPr/>
            <p:nvPr/>
          </p:nvSpPr>
          <p:spPr>
            <a:xfrm>
              <a:off x="0" y="396147"/>
              <a:ext cx="10412360" cy="1216800"/>
            </a:xfrm>
            <a:prstGeom prst="roundRect">
              <a:avLst>
                <a:gd name="adj" fmla="val 16667"/>
              </a:avLst>
            </a:prstGeom>
            <a:solidFill>
              <a:srgbClr val="12608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4"/>
            <p:cNvSpPr txBox="1"/>
            <p:nvPr/>
          </p:nvSpPr>
          <p:spPr>
            <a:xfrm>
              <a:off x="59399" y="455546"/>
              <a:ext cx="10293562" cy="1098002"/>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rgbClr val="000000"/>
                </a:buClr>
                <a:buSzPts val="2800"/>
                <a:buFont typeface="Arial"/>
                <a:buNone/>
              </a:pPr>
              <a:r>
                <a:rPr lang="en-US" sz="2800" b="0" i="0" u="none" strike="noStrike" cap="none">
                  <a:solidFill>
                    <a:schemeClr val="lt1"/>
                  </a:solidFill>
                  <a:latin typeface="Times New Roman"/>
                  <a:ea typeface="Times New Roman"/>
                  <a:cs typeface="Times New Roman"/>
                  <a:sym typeface="Times New Roman"/>
                </a:rPr>
                <a:t>Equip teachers to recognize early signs of disorders of learning</a:t>
              </a:r>
              <a:endParaRPr/>
            </a:p>
          </p:txBody>
        </p:sp>
        <p:sp>
          <p:nvSpPr>
            <p:cNvPr id="266" name="Google Shape;266;p44"/>
            <p:cNvSpPr/>
            <p:nvPr/>
          </p:nvSpPr>
          <p:spPr>
            <a:xfrm>
              <a:off x="0" y="1701244"/>
              <a:ext cx="10412360" cy="1216800"/>
            </a:xfrm>
            <a:prstGeom prst="roundRect">
              <a:avLst>
                <a:gd name="adj" fmla="val 16667"/>
              </a:avLst>
            </a:prstGeom>
            <a:solidFill>
              <a:srgbClr val="12608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4"/>
            <p:cNvSpPr txBox="1"/>
            <p:nvPr/>
          </p:nvSpPr>
          <p:spPr>
            <a:xfrm>
              <a:off x="59399" y="1760643"/>
              <a:ext cx="10293562" cy="1098002"/>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rgbClr val="000000"/>
                </a:buClr>
                <a:buSzPts val="2800"/>
                <a:buFont typeface="Arial"/>
                <a:buNone/>
              </a:pPr>
              <a:r>
                <a:rPr lang="en-US" sz="2800" b="0" i="0" u="none" strike="noStrike" cap="none">
                  <a:solidFill>
                    <a:schemeClr val="lt1"/>
                  </a:solidFill>
                  <a:latin typeface="Times New Roman"/>
                  <a:ea typeface="Times New Roman"/>
                  <a:cs typeface="Times New Roman"/>
                  <a:sym typeface="Times New Roman"/>
                </a:rPr>
                <a:t>Familiarize teachers with the developmental disorders that can</a:t>
              </a:r>
              <a:endParaRPr/>
            </a:p>
            <a:p>
              <a:pPr marL="0" marR="0" lvl="0" indent="0" algn="l" rtl="0">
                <a:lnSpc>
                  <a:spcPct val="90000"/>
                </a:lnSpc>
                <a:spcBef>
                  <a:spcPts val="980"/>
                </a:spcBef>
                <a:spcAft>
                  <a:spcPts val="0"/>
                </a:spcAft>
                <a:buClr>
                  <a:srgbClr val="000000"/>
                </a:buClr>
                <a:buSzPts val="2800"/>
                <a:buFont typeface="Arial"/>
                <a:buNone/>
              </a:pPr>
              <a:r>
                <a:rPr lang="en-US" sz="2800" b="0" i="0" u="none" strike="noStrike" cap="none">
                  <a:solidFill>
                    <a:schemeClr val="lt1"/>
                  </a:solidFill>
                  <a:latin typeface="Times New Roman"/>
                  <a:ea typeface="Times New Roman"/>
                  <a:cs typeface="Times New Roman"/>
                  <a:sym typeface="Times New Roman"/>
                </a:rPr>
                <a:t> contribute to poor scholastic performance</a:t>
              </a:r>
              <a:endParaRPr/>
            </a:p>
          </p:txBody>
        </p:sp>
        <p:sp>
          <p:nvSpPr>
            <p:cNvPr id="268" name="Google Shape;268;p44"/>
            <p:cNvSpPr/>
            <p:nvPr/>
          </p:nvSpPr>
          <p:spPr>
            <a:xfrm>
              <a:off x="0" y="3135677"/>
              <a:ext cx="10412360" cy="1216800"/>
            </a:xfrm>
            <a:prstGeom prst="roundRect">
              <a:avLst>
                <a:gd name="adj" fmla="val 16667"/>
              </a:avLst>
            </a:prstGeom>
            <a:solidFill>
              <a:srgbClr val="12608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4"/>
            <p:cNvSpPr txBox="1"/>
            <p:nvPr/>
          </p:nvSpPr>
          <p:spPr>
            <a:xfrm>
              <a:off x="59399" y="3195076"/>
              <a:ext cx="10293562" cy="1098002"/>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rgbClr val="000000"/>
                </a:buClr>
                <a:buSzPts val="2800"/>
                <a:buFont typeface="Arial"/>
                <a:buNone/>
              </a:pPr>
              <a:r>
                <a:rPr lang="en-US" sz="2800" b="0" i="0" u="none" strike="noStrike" cap="none">
                  <a:solidFill>
                    <a:schemeClr val="lt1"/>
                  </a:solidFill>
                  <a:latin typeface="Times New Roman"/>
                  <a:ea typeface="Times New Roman"/>
                  <a:cs typeface="Times New Roman"/>
                  <a:sym typeface="Times New Roman"/>
                </a:rPr>
                <a:t>Provide teachers with practical strategies to support such </a:t>
              </a:r>
              <a:r>
                <a:rPr lang="en-US" sz="2800">
                  <a:solidFill>
                    <a:schemeClr val="lt1"/>
                  </a:solidFill>
                  <a:latin typeface="Times New Roman"/>
                  <a:ea typeface="Times New Roman"/>
                  <a:cs typeface="Times New Roman"/>
                  <a:sym typeface="Times New Roman"/>
                </a:rPr>
                <a:t>students.</a:t>
              </a:r>
              <a:endParaRPr/>
            </a:p>
          </p:txBody>
        </p:sp>
      </p:grpSp>
      <p:pic>
        <p:nvPicPr>
          <p:cNvPr id="270" name="Google Shape;270;p44" descr="A logo with hands reaching out to a child&#10;&#10;Description automatically generated"/>
          <p:cNvPicPr preferRelativeResize="0"/>
          <p:nvPr/>
        </p:nvPicPr>
        <p:blipFill rotWithShape="1">
          <a:blip r:embed="rId4">
            <a:alphaModFix/>
          </a:blip>
          <a:srcRect/>
          <a:stretch/>
        </p:blipFill>
        <p:spPr>
          <a:xfrm>
            <a:off x="10828190" y="105141"/>
            <a:ext cx="900000" cy="900000"/>
          </a:xfrm>
          <a:prstGeom prst="rect">
            <a:avLst/>
          </a:prstGeom>
          <a:noFill/>
          <a:ln>
            <a:noFill/>
          </a:ln>
        </p:spPr>
      </p:pic>
      <p:pic>
        <p:nvPicPr>
          <p:cNvPr id="271" name="Google Shape;271;p44" descr="Pedicriticon Pune 2023"/>
          <p:cNvPicPr preferRelativeResize="0"/>
          <p:nvPr/>
        </p:nvPicPr>
        <p:blipFill rotWithShape="1">
          <a:blip r:embed="rId5">
            <a:alphaModFix/>
          </a:blip>
          <a:srcRect l="19208" t="7509" r="15040" b="9269"/>
          <a:stretch/>
        </p:blipFill>
        <p:spPr>
          <a:xfrm>
            <a:off x="948326" y="30846"/>
            <a:ext cx="828483" cy="104858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4"/>
          <p:cNvPicPr preferRelativeResize="0"/>
          <p:nvPr/>
        </p:nvPicPr>
        <p:blipFill rotWithShape="1">
          <a:blip r:embed="rId3">
            <a:alphaModFix/>
          </a:blip>
          <a:srcRect t="4921" b="5324"/>
          <a:stretch/>
        </p:blipFill>
        <p:spPr>
          <a:xfrm>
            <a:off x="-1" y="-4432"/>
            <a:ext cx="12233328" cy="6862432"/>
          </a:xfrm>
          <a:prstGeom prst="rect">
            <a:avLst/>
          </a:prstGeom>
          <a:noFill/>
          <a:ln>
            <a:noFill/>
          </a:ln>
        </p:spPr>
      </p:pic>
      <p:sp>
        <p:nvSpPr>
          <p:cNvPr id="278" name="Google Shape;278;p4"/>
          <p:cNvSpPr/>
          <p:nvPr/>
        </p:nvSpPr>
        <p:spPr>
          <a:xfrm>
            <a:off x="0" y="76195"/>
            <a:ext cx="1100278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C00000"/>
                </a:solidFill>
                <a:latin typeface="Times New Roman"/>
                <a:ea typeface="Times New Roman"/>
                <a:cs typeface="Times New Roman"/>
                <a:sym typeface="Times New Roman"/>
              </a:rPr>
              <a:t>Disorders that affect Studies</a:t>
            </a:r>
            <a:endParaRPr sz="4000" b="1" i="0" u="none" strike="noStrike" cap="none">
              <a:solidFill>
                <a:srgbClr val="C00000"/>
              </a:solidFill>
              <a:latin typeface="Times New Roman"/>
              <a:ea typeface="Times New Roman"/>
              <a:cs typeface="Times New Roman"/>
              <a:sym typeface="Times New Roman"/>
            </a:endParaRPr>
          </a:p>
        </p:txBody>
      </p:sp>
      <p:pic>
        <p:nvPicPr>
          <p:cNvPr id="279" name="Google Shape;279;p4"/>
          <p:cNvPicPr preferRelativeResize="0"/>
          <p:nvPr/>
        </p:nvPicPr>
        <p:blipFill rotWithShape="1">
          <a:blip r:embed="rId4">
            <a:alphaModFix/>
          </a:blip>
          <a:srcRect/>
          <a:stretch/>
        </p:blipFill>
        <p:spPr>
          <a:xfrm>
            <a:off x="2393858" y="6427861"/>
            <a:ext cx="6693988" cy="499915"/>
          </a:xfrm>
          <a:prstGeom prst="rect">
            <a:avLst/>
          </a:prstGeom>
          <a:noFill/>
          <a:ln>
            <a:noFill/>
          </a:ln>
        </p:spPr>
      </p:pic>
      <p:grpSp>
        <p:nvGrpSpPr>
          <p:cNvPr id="280" name="Google Shape;280;p4"/>
          <p:cNvGrpSpPr/>
          <p:nvPr/>
        </p:nvGrpSpPr>
        <p:grpSpPr>
          <a:xfrm>
            <a:off x="1127762" y="864708"/>
            <a:ext cx="10387044" cy="5243193"/>
            <a:chOff x="1189221" y="863035"/>
            <a:chExt cx="10387044" cy="5243193"/>
          </a:xfrm>
        </p:grpSpPr>
        <p:pic>
          <p:nvPicPr>
            <p:cNvPr id="281" name="Google Shape;281;p4" descr="C:\Documents and Settings\mirandj\Desktop\hatten_output\332906_la_01_04.gif"/>
            <p:cNvPicPr preferRelativeResize="0"/>
            <p:nvPr/>
          </p:nvPicPr>
          <p:blipFill rotWithShape="1">
            <a:blip r:embed="rId5">
              <a:alphaModFix/>
            </a:blip>
            <a:srcRect/>
            <a:stretch/>
          </p:blipFill>
          <p:spPr>
            <a:xfrm>
              <a:off x="1189221" y="932811"/>
              <a:ext cx="8267762" cy="5173417"/>
            </a:xfrm>
            <a:prstGeom prst="rect">
              <a:avLst/>
            </a:prstGeom>
            <a:noFill/>
            <a:ln>
              <a:noFill/>
            </a:ln>
          </p:spPr>
        </p:pic>
        <p:sp>
          <p:nvSpPr>
            <p:cNvPr id="282" name="Google Shape;282;p4"/>
            <p:cNvSpPr/>
            <p:nvPr/>
          </p:nvSpPr>
          <p:spPr>
            <a:xfrm>
              <a:off x="5740852" y="863035"/>
              <a:ext cx="3750955" cy="16544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83" name="Google Shape;283;p4"/>
            <p:cNvSpPr/>
            <p:nvPr/>
          </p:nvSpPr>
          <p:spPr>
            <a:xfrm>
              <a:off x="6118260" y="1356569"/>
              <a:ext cx="3750955" cy="16544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84" name="Google Shape;284;p4"/>
            <p:cNvPicPr preferRelativeResize="0"/>
            <p:nvPr/>
          </p:nvPicPr>
          <p:blipFill rotWithShape="1">
            <a:blip r:embed="rId6">
              <a:alphaModFix/>
            </a:blip>
            <a:srcRect l="23874" r="20496"/>
            <a:stretch/>
          </p:blipFill>
          <p:spPr>
            <a:xfrm>
              <a:off x="8162165" y="2374186"/>
              <a:ext cx="3414100" cy="2995834"/>
            </a:xfrm>
            <a:prstGeom prst="rect">
              <a:avLst/>
            </a:prstGeom>
            <a:noFill/>
            <a:ln w="9525" cap="flat" cmpd="sng">
              <a:solidFill>
                <a:schemeClr val="dk1"/>
              </a:solidFill>
              <a:prstDash val="solid"/>
              <a:round/>
              <a:headEnd type="none" w="sm" len="sm"/>
              <a:tailEnd type="none" w="sm" len="sm"/>
            </a:ln>
          </p:spPr>
        </p:pic>
      </p:grpSp>
      <p:pic>
        <p:nvPicPr>
          <p:cNvPr id="285" name="Google Shape;285;p4" descr="A logo with hands reaching out to a child&#10;&#10;Description automatically generated"/>
          <p:cNvPicPr preferRelativeResize="0"/>
          <p:nvPr/>
        </p:nvPicPr>
        <p:blipFill rotWithShape="1">
          <a:blip r:embed="rId7">
            <a:alphaModFix/>
          </a:blip>
          <a:srcRect/>
          <a:stretch/>
        </p:blipFill>
        <p:spPr>
          <a:xfrm>
            <a:off x="10828190" y="105141"/>
            <a:ext cx="900000" cy="900000"/>
          </a:xfrm>
          <a:prstGeom prst="rect">
            <a:avLst/>
          </a:prstGeom>
          <a:noFill/>
          <a:ln>
            <a:noFill/>
          </a:ln>
        </p:spPr>
      </p:pic>
      <p:pic>
        <p:nvPicPr>
          <p:cNvPr id="286" name="Google Shape;286;p4" descr="Pedicriticon Pune 2023"/>
          <p:cNvPicPr preferRelativeResize="0"/>
          <p:nvPr/>
        </p:nvPicPr>
        <p:blipFill rotWithShape="1">
          <a:blip r:embed="rId8">
            <a:alphaModFix/>
          </a:blip>
          <a:srcRect l="19208" t="7509" r="15040" b="9269"/>
          <a:stretch/>
        </p:blipFill>
        <p:spPr>
          <a:xfrm>
            <a:off x="948326" y="30846"/>
            <a:ext cx="828483" cy="104858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g2f58f8700c1_0_12"/>
          <p:cNvPicPr preferRelativeResize="0"/>
          <p:nvPr/>
        </p:nvPicPr>
        <p:blipFill rotWithShape="1">
          <a:blip r:embed="rId3">
            <a:alphaModFix/>
          </a:blip>
          <a:srcRect t="4921" b="5324"/>
          <a:stretch/>
        </p:blipFill>
        <p:spPr>
          <a:xfrm>
            <a:off x="338649" y="-2219"/>
            <a:ext cx="12233326" cy="6862433"/>
          </a:xfrm>
          <a:prstGeom prst="rect">
            <a:avLst/>
          </a:prstGeom>
          <a:noFill/>
          <a:ln>
            <a:noFill/>
          </a:ln>
        </p:spPr>
      </p:pic>
      <p:sp>
        <p:nvSpPr>
          <p:cNvPr id="293" name="Google Shape;293;g2f58f8700c1_0_12"/>
          <p:cNvSpPr txBox="1">
            <a:spLocks noGrp="1"/>
          </p:cNvSpPr>
          <p:nvPr>
            <p:ph type="title"/>
          </p:nvPr>
        </p:nvSpPr>
        <p:spPr>
          <a:xfrm>
            <a:off x="1776800" y="254000"/>
            <a:ext cx="8242200" cy="1048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sz="4000" b="1">
                <a:solidFill>
                  <a:srgbClr val="C00000"/>
                </a:solidFill>
                <a:latin typeface="Times New Roman"/>
                <a:ea typeface="Times New Roman"/>
                <a:cs typeface="Times New Roman"/>
                <a:sym typeface="Times New Roman"/>
              </a:rPr>
              <a:t>Learning is brain-based.</a:t>
            </a:r>
            <a:endParaRPr sz="4000" b="1">
              <a:solidFill>
                <a:srgbClr val="C00000"/>
              </a:solidFill>
              <a:latin typeface="Times New Roman"/>
              <a:ea typeface="Times New Roman"/>
              <a:cs typeface="Times New Roman"/>
              <a:sym typeface="Times New Roman"/>
            </a:endParaRPr>
          </a:p>
        </p:txBody>
      </p:sp>
      <p:sp>
        <p:nvSpPr>
          <p:cNvPr id="294" name="Google Shape;294;g2f58f8700c1_0_12"/>
          <p:cNvSpPr txBox="1"/>
          <p:nvPr/>
        </p:nvSpPr>
        <p:spPr>
          <a:xfrm>
            <a:off x="1171225" y="1302500"/>
            <a:ext cx="10061400" cy="4759200"/>
          </a:xfrm>
          <a:prstGeom prst="rect">
            <a:avLst/>
          </a:prstGeom>
          <a:noFill/>
          <a:ln>
            <a:noFill/>
          </a:ln>
        </p:spPr>
        <p:txBody>
          <a:bodyPr spcFirstLastPara="1" wrap="square" lIns="91425" tIns="91425" rIns="91425" bIns="91425" anchor="t" anchorCtr="0">
            <a:noAutofit/>
          </a:bodyPr>
          <a:lstStyle/>
          <a:p>
            <a:pPr marL="457200" marR="0" lvl="0" indent="-406400" algn="l" rtl="0">
              <a:lnSpc>
                <a:spcPct val="100000"/>
              </a:lnSpc>
              <a:spcBef>
                <a:spcPts val="0"/>
              </a:spcBef>
              <a:spcAft>
                <a:spcPts val="0"/>
              </a:spcAft>
              <a:buClr>
                <a:srgbClr val="FF3300"/>
              </a:buClr>
              <a:buSzPts val="2800"/>
              <a:buFont typeface="Arial"/>
              <a:buChar char="❖"/>
            </a:pPr>
            <a:r>
              <a:rPr lang="en-US" sz="2800" b="0" i="0" u="none" strike="noStrike" cap="none">
                <a:solidFill>
                  <a:srgbClr val="FF0000"/>
                </a:solidFill>
                <a:latin typeface="Times New Roman"/>
                <a:ea typeface="Times New Roman"/>
                <a:cs typeface="Times New Roman"/>
                <a:sym typeface="Times New Roman"/>
              </a:rPr>
              <a:t>Developmental conditions  start in early childhood</a:t>
            </a:r>
            <a:endParaRPr sz="2800" b="0" i="0" u="none" strike="noStrike" cap="none">
              <a:solidFill>
                <a:srgbClr val="FF0000"/>
              </a:solidFill>
              <a:latin typeface="Times New Roman"/>
              <a:ea typeface="Times New Roman"/>
              <a:cs typeface="Times New Roman"/>
              <a:sym typeface="Times New Roman"/>
            </a:endParaRPr>
          </a:p>
          <a:p>
            <a:pPr marL="457200" marR="0" lvl="0" indent="-4064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Times New Roman"/>
                <a:ea typeface="Times New Roman"/>
                <a:cs typeface="Times New Roman"/>
                <a:sym typeface="Times New Roman"/>
              </a:rPr>
              <a:t>They affect understanding, learning, </a:t>
            </a:r>
            <a:r>
              <a:rPr lang="en-US" sz="2800">
                <a:solidFill>
                  <a:schemeClr val="dk1"/>
                </a:solidFill>
                <a:latin typeface="Times New Roman"/>
                <a:ea typeface="Times New Roman"/>
                <a:cs typeface="Times New Roman"/>
                <a:sym typeface="Times New Roman"/>
              </a:rPr>
              <a:t>memory, attention, </a:t>
            </a:r>
            <a:r>
              <a:rPr lang="en-US" sz="2800" b="0" i="0" u="none" strike="noStrike" cap="none">
                <a:solidFill>
                  <a:schemeClr val="dk1"/>
                </a:solidFill>
                <a:latin typeface="Times New Roman"/>
                <a:ea typeface="Times New Roman"/>
                <a:cs typeface="Times New Roman"/>
                <a:sym typeface="Times New Roman"/>
              </a:rPr>
              <a:t>behavior, social </a:t>
            </a:r>
            <a:r>
              <a:rPr lang="en-US" sz="2800">
                <a:solidFill>
                  <a:schemeClr val="dk1"/>
                </a:solidFill>
                <a:latin typeface="Times New Roman"/>
                <a:ea typeface="Times New Roman"/>
                <a:cs typeface="Times New Roman"/>
                <a:sym typeface="Times New Roman"/>
              </a:rPr>
              <a:t>life,</a:t>
            </a:r>
            <a:r>
              <a:rPr lang="en-US" sz="2800" b="0" i="0" u="none" strike="noStrike" cap="none">
                <a:solidFill>
                  <a:schemeClr val="dk1"/>
                </a:solidFill>
                <a:latin typeface="Times New Roman"/>
                <a:ea typeface="Times New Roman"/>
                <a:cs typeface="Times New Roman"/>
                <a:sym typeface="Times New Roman"/>
              </a:rPr>
              <a:t> and </a:t>
            </a:r>
            <a:r>
              <a:rPr lang="en-US" sz="2800">
                <a:solidFill>
                  <a:schemeClr val="dk1"/>
                </a:solidFill>
                <a:latin typeface="Times New Roman"/>
                <a:ea typeface="Times New Roman"/>
                <a:cs typeface="Times New Roman"/>
                <a:sym typeface="Times New Roman"/>
              </a:rPr>
              <a:t>work.</a:t>
            </a:r>
            <a:endParaRPr sz="2800" b="0" i="0" u="none" strike="noStrike" cap="none">
              <a:solidFill>
                <a:schemeClr val="dk1"/>
              </a:solidFill>
              <a:latin typeface="Times New Roman"/>
              <a:ea typeface="Times New Roman"/>
              <a:cs typeface="Times New Roman"/>
              <a:sym typeface="Times New Roman"/>
            </a:endParaRPr>
          </a:p>
          <a:p>
            <a:pPr marL="457200" marR="0" lvl="0" indent="-406400" algn="l" rtl="0">
              <a:lnSpc>
                <a:spcPct val="100000"/>
              </a:lnSpc>
              <a:spcBef>
                <a:spcPts val="0"/>
              </a:spcBef>
              <a:spcAft>
                <a:spcPts val="0"/>
              </a:spcAft>
              <a:buClr>
                <a:srgbClr val="FF0000"/>
              </a:buClr>
              <a:buSzPts val="2800"/>
              <a:buFont typeface="Arial"/>
              <a:buChar char="❖"/>
            </a:pPr>
            <a:r>
              <a:rPr lang="en-US" sz="2800" b="0" i="0" u="none" strike="noStrike" cap="none">
                <a:solidFill>
                  <a:srgbClr val="FF0000"/>
                </a:solidFill>
                <a:latin typeface="Times New Roman"/>
                <a:ea typeface="Times New Roman"/>
                <a:cs typeface="Times New Roman"/>
                <a:sym typeface="Times New Roman"/>
              </a:rPr>
              <a:t>They can affect a child's ability to pay attention, interact with peers, and perform well academically.</a:t>
            </a:r>
            <a:endParaRPr sz="2800" b="0" i="0" u="none" strike="noStrike" cap="none">
              <a:solidFill>
                <a:srgbClr val="FF0000"/>
              </a:solidFill>
              <a:latin typeface="Times New Roman"/>
              <a:ea typeface="Times New Roman"/>
              <a:cs typeface="Times New Roman"/>
              <a:sym typeface="Times New Roman"/>
            </a:endParaRPr>
          </a:p>
          <a:p>
            <a:pPr marL="457200" marR="0" lvl="0" indent="-4064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Times New Roman"/>
                <a:ea typeface="Times New Roman"/>
                <a:cs typeface="Times New Roman"/>
                <a:sym typeface="Times New Roman"/>
              </a:rPr>
              <a:t>Usually persistent</a:t>
            </a:r>
            <a:endParaRPr sz="2800" b="0" i="0" u="none" strike="noStrike" cap="none">
              <a:solidFill>
                <a:schemeClr val="dk1"/>
              </a:solidFill>
              <a:latin typeface="Times New Roman"/>
              <a:ea typeface="Times New Roman"/>
              <a:cs typeface="Times New Roman"/>
              <a:sym typeface="Times New Roman"/>
            </a:endParaRPr>
          </a:p>
          <a:p>
            <a:pPr marL="457200" marR="0" lvl="0" indent="-406400" algn="l" rtl="0">
              <a:lnSpc>
                <a:spcPct val="100000"/>
              </a:lnSpc>
              <a:spcBef>
                <a:spcPts val="0"/>
              </a:spcBef>
              <a:spcAft>
                <a:spcPts val="0"/>
              </a:spcAft>
              <a:buClr>
                <a:srgbClr val="FF3300"/>
              </a:buClr>
              <a:buSzPts val="2800"/>
              <a:buFont typeface="Arial"/>
              <a:buChar char="❖"/>
            </a:pPr>
            <a:r>
              <a:rPr lang="en-US" sz="2800" b="0" i="0" u="none" strike="noStrike" cap="none">
                <a:solidFill>
                  <a:srgbClr val="FF0000"/>
                </a:solidFill>
                <a:latin typeface="Times New Roman"/>
                <a:ea typeface="Times New Roman"/>
                <a:cs typeface="Times New Roman"/>
                <a:sym typeface="Times New Roman"/>
              </a:rPr>
              <a:t>Early identification and intervention can help the child by reducing </a:t>
            </a:r>
            <a:r>
              <a:rPr lang="en-US" sz="2800">
                <a:solidFill>
                  <a:srgbClr val="FF0000"/>
                </a:solidFill>
                <a:latin typeface="Times New Roman"/>
                <a:ea typeface="Times New Roman"/>
                <a:cs typeface="Times New Roman"/>
                <a:sym typeface="Times New Roman"/>
              </a:rPr>
              <a:t>severity.</a:t>
            </a:r>
            <a:endParaRPr sz="2800" b="0" i="0" u="none" strike="noStrike" cap="none">
              <a:solidFill>
                <a:srgbClr val="FF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Arial"/>
              <a:ea typeface="Arial"/>
              <a:cs typeface="Arial"/>
              <a:sym typeface="Arial"/>
            </a:endParaRPr>
          </a:p>
        </p:txBody>
      </p:sp>
      <p:pic>
        <p:nvPicPr>
          <p:cNvPr id="295" name="Google Shape;295;g2f58f8700c1_0_12"/>
          <p:cNvPicPr preferRelativeResize="0"/>
          <p:nvPr/>
        </p:nvPicPr>
        <p:blipFill rotWithShape="1">
          <a:blip r:embed="rId4">
            <a:alphaModFix/>
          </a:blip>
          <a:srcRect/>
          <a:stretch/>
        </p:blipFill>
        <p:spPr>
          <a:xfrm>
            <a:off x="2569392" y="6376250"/>
            <a:ext cx="6693988" cy="499915"/>
          </a:xfrm>
          <a:prstGeom prst="rect">
            <a:avLst/>
          </a:prstGeom>
          <a:noFill/>
          <a:ln>
            <a:noFill/>
          </a:ln>
        </p:spPr>
      </p:pic>
      <p:pic>
        <p:nvPicPr>
          <p:cNvPr id="296" name="Google Shape;296;g2f58f8700c1_0_12" descr="A logo with hands reaching out to a child&#10;&#10;Description automatically generated"/>
          <p:cNvPicPr preferRelativeResize="0"/>
          <p:nvPr/>
        </p:nvPicPr>
        <p:blipFill rotWithShape="1">
          <a:blip r:embed="rId5">
            <a:alphaModFix/>
          </a:blip>
          <a:srcRect/>
          <a:stretch/>
        </p:blipFill>
        <p:spPr>
          <a:xfrm>
            <a:off x="10828190" y="105141"/>
            <a:ext cx="900000" cy="900000"/>
          </a:xfrm>
          <a:prstGeom prst="rect">
            <a:avLst/>
          </a:prstGeom>
          <a:noFill/>
          <a:ln>
            <a:noFill/>
          </a:ln>
        </p:spPr>
      </p:pic>
      <p:pic>
        <p:nvPicPr>
          <p:cNvPr id="297" name="Google Shape;297;g2f58f8700c1_0_12" descr="Pedicriticon Pune 2023"/>
          <p:cNvPicPr preferRelativeResize="0"/>
          <p:nvPr/>
        </p:nvPicPr>
        <p:blipFill rotWithShape="1">
          <a:blip r:embed="rId6">
            <a:alphaModFix/>
          </a:blip>
          <a:srcRect l="19208" t="7509" r="15040" b="9269"/>
          <a:stretch/>
        </p:blipFill>
        <p:spPr>
          <a:xfrm>
            <a:off x="948326" y="30846"/>
            <a:ext cx="828483" cy="104858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5"/>
          <p:cNvPicPr preferRelativeResize="0"/>
          <p:nvPr/>
        </p:nvPicPr>
        <p:blipFill rotWithShape="1">
          <a:blip r:embed="rId3">
            <a:alphaModFix/>
          </a:blip>
          <a:srcRect t="4921" b="5324"/>
          <a:stretch/>
        </p:blipFill>
        <p:spPr>
          <a:xfrm>
            <a:off x="-1" y="-4432"/>
            <a:ext cx="12233328" cy="6862432"/>
          </a:xfrm>
          <a:prstGeom prst="rect">
            <a:avLst/>
          </a:prstGeom>
          <a:noFill/>
          <a:ln>
            <a:noFill/>
          </a:ln>
        </p:spPr>
      </p:pic>
      <p:sp>
        <p:nvSpPr>
          <p:cNvPr id="304" name="Google Shape;304;p5"/>
          <p:cNvSpPr txBox="1">
            <a:spLocks noGrp="1"/>
          </p:cNvSpPr>
          <p:nvPr>
            <p:ph type="title"/>
          </p:nvPr>
        </p:nvSpPr>
        <p:spPr>
          <a:xfrm>
            <a:off x="838200" y="365125"/>
            <a:ext cx="1010462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Tahoma"/>
              <a:buNone/>
            </a:pPr>
            <a:r>
              <a:rPr lang="en-US" b="1">
                <a:solidFill>
                  <a:srgbClr val="C00000"/>
                </a:solidFill>
                <a:latin typeface="Times New Roman"/>
                <a:ea typeface="Times New Roman"/>
                <a:cs typeface="Times New Roman"/>
                <a:sym typeface="Times New Roman"/>
              </a:rPr>
              <a:t>Specific Learning Disorder</a:t>
            </a:r>
            <a:br>
              <a:rPr lang="en-US" b="1">
                <a:solidFill>
                  <a:srgbClr val="C00000"/>
                </a:solidFill>
                <a:latin typeface="Times New Roman"/>
                <a:ea typeface="Times New Roman"/>
                <a:cs typeface="Times New Roman"/>
                <a:sym typeface="Times New Roman"/>
              </a:rPr>
            </a:br>
            <a:r>
              <a:rPr lang="en-US" b="1">
                <a:solidFill>
                  <a:srgbClr val="C00000"/>
                </a:solidFill>
                <a:latin typeface="Times New Roman"/>
                <a:ea typeface="Times New Roman"/>
                <a:cs typeface="Times New Roman"/>
                <a:sym typeface="Times New Roman"/>
              </a:rPr>
              <a:t>(Learning Disability)</a:t>
            </a:r>
            <a:endParaRPr b="1">
              <a:solidFill>
                <a:srgbClr val="C00000"/>
              </a:solidFill>
              <a:latin typeface="Times New Roman"/>
              <a:ea typeface="Times New Roman"/>
              <a:cs typeface="Times New Roman"/>
              <a:sym typeface="Times New Roman"/>
            </a:endParaRPr>
          </a:p>
        </p:txBody>
      </p:sp>
      <p:sp>
        <p:nvSpPr>
          <p:cNvPr id="305" name="Google Shape;305;p5"/>
          <p:cNvSpPr txBox="1">
            <a:spLocks noGrp="1"/>
          </p:cNvSpPr>
          <p:nvPr>
            <p:ph type="body" idx="1"/>
          </p:nvPr>
        </p:nvSpPr>
        <p:spPr>
          <a:xfrm>
            <a:off x="1680525" y="1905000"/>
            <a:ext cx="9147600" cy="4343400"/>
          </a:xfrm>
          <a:prstGeom prst="rect">
            <a:avLst/>
          </a:prstGeom>
          <a:noFill/>
          <a:ln>
            <a:noFill/>
          </a:ln>
        </p:spPr>
        <p:txBody>
          <a:bodyPr spcFirstLastPara="1" wrap="square" lIns="91425" tIns="45700" rIns="91425" bIns="45700" anchor="t" anchorCtr="0">
            <a:normAutofit/>
          </a:bodyPr>
          <a:lstStyle/>
          <a:p>
            <a:pPr marL="228600" lvl="0" indent="-228600" algn="ctr" rtl="0">
              <a:lnSpc>
                <a:spcPct val="90000"/>
              </a:lnSpc>
              <a:spcBef>
                <a:spcPts val="0"/>
              </a:spcBef>
              <a:spcAft>
                <a:spcPts val="0"/>
              </a:spcAft>
              <a:buClr>
                <a:schemeClr val="dk1"/>
              </a:buClr>
              <a:buSzPts val="2800"/>
              <a:buFont typeface="Arial"/>
              <a:buNone/>
            </a:pPr>
            <a:endParaRPr>
              <a:latin typeface="Comic Sans MS"/>
              <a:ea typeface="Comic Sans MS"/>
              <a:cs typeface="Comic Sans MS"/>
              <a:sym typeface="Comic Sans MS"/>
            </a:endParaRPr>
          </a:p>
          <a:p>
            <a:pPr marL="228600" lvl="0" indent="-228600" algn="ctr" rtl="0">
              <a:lnSpc>
                <a:spcPct val="90000"/>
              </a:lnSpc>
              <a:spcBef>
                <a:spcPts val="2000"/>
              </a:spcBef>
              <a:spcAft>
                <a:spcPts val="0"/>
              </a:spcAft>
              <a:buClr>
                <a:schemeClr val="dk1"/>
              </a:buClr>
              <a:buSzPts val="4000"/>
              <a:buFont typeface="Calibri"/>
              <a:buNone/>
            </a:pPr>
            <a:r>
              <a:rPr lang="en-US" sz="3600">
                <a:latin typeface="Times New Roman"/>
                <a:ea typeface="Times New Roman"/>
                <a:cs typeface="Times New Roman"/>
                <a:sym typeface="Times New Roman"/>
              </a:rPr>
              <a:t>“An </a:t>
            </a:r>
            <a:r>
              <a:rPr lang="en-US" sz="3600">
                <a:solidFill>
                  <a:srgbClr val="FF0000"/>
                </a:solidFill>
                <a:latin typeface="Times New Roman"/>
                <a:ea typeface="Times New Roman"/>
                <a:cs typeface="Times New Roman"/>
                <a:sym typeface="Times New Roman"/>
              </a:rPr>
              <a:t>unexpected</a:t>
            </a:r>
            <a:r>
              <a:rPr lang="en-US" sz="3600">
                <a:latin typeface="Times New Roman"/>
                <a:ea typeface="Times New Roman"/>
                <a:cs typeface="Times New Roman"/>
                <a:sym typeface="Times New Roman"/>
              </a:rPr>
              <a:t> discrepancy </a:t>
            </a:r>
            <a:endParaRPr sz="3600">
              <a:latin typeface="Times New Roman"/>
              <a:ea typeface="Times New Roman"/>
              <a:cs typeface="Times New Roman"/>
              <a:sym typeface="Times New Roman"/>
            </a:endParaRPr>
          </a:p>
          <a:p>
            <a:pPr marL="228600" lvl="0" indent="-228600" algn="ctr" rtl="0">
              <a:lnSpc>
                <a:spcPct val="90000"/>
              </a:lnSpc>
              <a:spcBef>
                <a:spcPts val="2000"/>
              </a:spcBef>
              <a:spcAft>
                <a:spcPts val="0"/>
              </a:spcAft>
              <a:buClr>
                <a:schemeClr val="dk1"/>
              </a:buClr>
              <a:buSzPts val="4000"/>
              <a:buFont typeface="Calibri"/>
              <a:buNone/>
            </a:pPr>
            <a:r>
              <a:rPr lang="en-US" sz="3600">
                <a:latin typeface="Times New Roman"/>
                <a:ea typeface="Times New Roman"/>
                <a:cs typeface="Times New Roman"/>
                <a:sym typeface="Times New Roman"/>
              </a:rPr>
              <a:t>between a child’s intelligence</a:t>
            </a:r>
            <a:endParaRPr sz="3600">
              <a:latin typeface="Times New Roman"/>
              <a:ea typeface="Times New Roman"/>
              <a:cs typeface="Times New Roman"/>
              <a:sym typeface="Times New Roman"/>
            </a:endParaRPr>
          </a:p>
          <a:p>
            <a:pPr marL="228600" lvl="0" indent="-228600" algn="ctr" rtl="0">
              <a:lnSpc>
                <a:spcPct val="90000"/>
              </a:lnSpc>
              <a:spcBef>
                <a:spcPts val="2000"/>
              </a:spcBef>
              <a:spcAft>
                <a:spcPts val="0"/>
              </a:spcAft>
              <a:buClr>
                <a:schemeClr val="dk1"/>
              </a:buClr>
              <a:buSzPts val="4000"/>
              <a:buFont typeface="Calibri"/>
              <a:buNone/>
            </a:pPr>
            <a:r>
              <a:rPr lang="en-US" sz="3600">
                <a:latin typeface="Times New Roman"/>
                <a:ea typeface="Times New Roman"/>
                <a:cs typeface="Times New Roman"/>
                <a:sym typeface="Times New Roman"/>
              </a:rPr>
              <a:t>and his expected scholastic performance”</a:t>
            </a:r>
            <a:endParaRPr sz="3600">
              <a:latin typeface="Times New Roman"/>
              <a:ea typeface="Times New Roman"/>
              <a:cs typeface="Times New Roman"/>
              <a:sym typeface="Times New Roman"/>
            </a:endParaRPr>
          </a:p>
          <a:p>
            <a:pPr marL="228600" lvl="0" indent="-228600" algn="ctr" rtl="0">
              <a:lnSpc>
                <a:spcPct val="90000"/>
              </a:lnSpc>
              <a:spcBef>
                <a:spcPts val="1600"/>
              </a:spcBef>
              <a:spcAft>
                <a:spcPts val="0"/>
              </a:spcAft>
              <a:buClr>
                <a:schemeClr val="dk1"/>
              </a:buClr>
              <a:buSzPts val="3200"/>
              <a:buFont typeface="Arial"/>
              <a:buNone/>
            </a:pPr>
            <a:endParaRPr sz="3200">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a:p>
        </p:txBody>
      </p:sp>
      <p:pic>
        <p:nvPicPr>
          <p:cNvPr id="306" name="Google Shape;306;p5" descr="A logo with hands reaching out to a child&#10;&#10;Description automatically generated"/>
          <p:cNvPicPr preferRelativeResize="0"/>
          <p:nvPr/>
        </p:nvPicPr>
        <p:blipFill rotWithShape="1">
          <a:blip r:embed="rId4">
            <a:alphaModFix/>
          </a:blip>
          <a:srcRect/>
          <a:stretch/>
        </p:blipFill>
        <p:spPr>
          <a:xfrm>
            <a:off x="10828190" y="105141"/>
            <a:ext cx="900000" cy="900000"/>
          </a:xfrm>
          <a:prstGeom prst="rect">
            <a:avLst/>
          </a:prstGeom>
          <a:noFill/>
          <a:ln>
            <a:noFill/>
          </a:ln>
        </p:spPr>
      </p:pic>
      <p:pic>
        <p:nvPicPr>
          <p:cNvPr id="307" name="Google Shape;307;p5" descr="Pedicriticon Pune 2023"/>
          <p:cNvPicPr preferRelativeResize="0"/>
          <p:nvPr/>
        </p:nvPicPr>
        <p:blipFill rotWithShape="1">
          <a:blip r:embed="rId5">
            <a:alphaModFix/>
          </a:blip>
          <a:srcRect l="19208" t="7509" r="15040" b="9269"/>
          <a:stretch/>
        </p:blipFill>
        <p:spPr>
          <a:xfrm>
            <a:off x="948326" y="30846"/>
            <a:ext cx="828483" cy="1048589"/>
          </a:xfrm>
          <a:prstGeom prst="rect">
            <a:avLst/>
          </a:prstGeom>
          <a:noFill/>
          <a:ln>
            <a:noFill/>
          </a:ln>
        </p:spPr>
      </p:pic>
      <p:pic>
        <p:nvPicPr>
          <p:cNvPr id="308" name="Google Shape;308;p5"/>
          <p:cNvPicPr preferRelativeResize="0"/>
          <p:nvPr/>
        </p:nvPicPr>
        <p:blipFill rotWithShape="1">
          <a:blip r:embed="rId6">
            <a:alphaModFix/>
          </a:blip>
          <a:srcRect/>
          <a:stretch/>
        </p:blipFill>
        <p:spPr>
          <a:xfrm>
            <a:off x="2569392" y="6376250"/>
            <a:ext cx="6693988" cy="49991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6"/>
          <p:cNvPicPr preferRelativeResize="0"/>
          <p:nvPr/>
        </p:nvPicPr>
        <p:blipFill rotWithShape="1">
          <a:blip r:embed="rId3">
            <a:alphaModFix/>
          </a:blip>
          <a:srcRect t="4921" b="5324"/>
          <a:stretch/>
        </p:blipFill>
        <p:spPr>
          <a:xfrm>
            <a:off x="-1" y="-4432"/>
            <a:ext cx="12233328" cy="6862432"/>
          </a:xfrm>
          <a:prstGeom prst="rect">
            <a:avLst/>
          </a:prstGeom>
          <a:noFill/>
          <a:ln>
            <a:noFill/>
          </a:ln>
        </p:spPr>
      </p:pic>
      <p:sp>
        <p:nvSpPr>
          <p:cNvPr id="315" name="Google Shape;315;p6"/>
          <p:cNvSpPr txBox="1">
            <a:spLocks noGrp="1"/>
          </p:cNvSpPr>
          <p:nvPr>
            <p:ph type="title"/>
          </p:nvPr>
        </p:nvSpPr>
        <p:spPr>
          <a:xfrm>
            <a:off x="1981200" y="292100"/>
            <a:ext cx="7687456" cy="1384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Tahoma"/>
              <a:buNone/>
            </a:pPr>
            <a:r>
              <a:rPr lang="en-US" b="1">
                <a:solidFill>
                  <a:srgbClr val="C00000"/>
                </a:solidFill>
                <a:latin typeface="Times New Roman"/>
                <a:ea typeface="Times New Roman"/>
                <a:cs typeface="Times New Roman"/>
                <a:sym typeface="Times New Roman"/>
              </a:rPr>
              <a:t>Specific Learning Disorder</a:t>
            </a:r>
            <a:endParaRPr b="1">
              <a:solidFill>
                <a:srgbClr val="C00000"/>
              </a:solidFill>
              <a:latin typeface="Times New Roman"/>
              <a:ea typeface="Times New Roman"/>
              <a:cs typeface="Times New Roman"/>
              <a:sym typeface="Times New Roman"/>
            </a:endParaRPr>
          </a:p>
        </p:txBody>
      </p:sp>
      <p:sp>
        <p:nvSpPr>
          <p:cNvPr id="316" name="Google Shape;316;p6"/>
          <p:cNvSpPr txBox="1">
            <a:spLocks noGrp="1"/>
          </p:cNvSpPr>
          <p:nvPr>
            <p:ph type="body" idx="1"/>
          </p:nvPr>
        </p:nvSpPr>
        <p:spPr>
          <a:xfrm>
            <a:off x="1776800" y="2130775"/>
            <a:ext cx="8510100" cy="22281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3600"/>
              <a:buChar char="•"/>
            </a:pPr>
            <a:r>
              <a:rPr lang="en-US" sz="3600">
                <a:latin typeface="Times New Roman"/>
                <a:ea typeface="Times New Roman"/>
                <a:cs typeface="Times New Roman"/>
                <a:sym typeface="Times New Roman"/>
              </a:rPr>
              <a:t>Reading Disability	‘Dyslexia’</a:t>
            </a:r>
            <a:endParaRPr>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rgbClr val="FF0000"/>
              </a:buClr>
              <a:buSzPts val="3600"/>
              <a:buChar char="•"/>
            </a:pPr>
            <a:r>
              <a:rPr lang="en-US" sz="3600">
                <a:solidFill>
                  <a:srgbClr val="FF0000"/>
                </a:solidFill>
                <a:latin typeface="Times New Roman"/>
                <a:ea typeface="Times New Roman"/>
                <a:cs typeface="Times New Roman"/>
                <a:sym typeface="Times New Roman"/>
              </a:rPr>
              <a:t>Writing Disability		‘Dysgraphia’</a:t>
            </a:r>
            <a:endParaRPr>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ts val="3600"/>
              <a:buChar char="•"/>
            </a:pPr>
            <a:r>
              <a:rPr lang="en-US" sz="3600">
                <a:latin typeface="Times New Roman"/>
                <a:ea typeface="Times New Roman"/>
                <a:cs typeface="Times New Roman"/>
                <a:sym typeface="Times New Roman"/>
              </a:rPr>
              <a:t>Math Disability	 		‘Dyscalculia’</a:t>
            </a:r>
            <a:endParaRPr sz="3600">
              <a:latin typeface="Times New Roman"/>
              <a:ea typeface="Times New Roman"/>
              <a:cs typeface="Times New Roman"/>
              <a:sym typeface="Times New Roman"/>
            </a:endParaRPr>
          </a:p>
          <a:p>
            <a:pPr marL="228600" lvl="0" indent="0" algn="l" rtl="0">
              <a:lnSpc>
                <a:spcPct val="90000"/>
              </a:lnSpc>
              <a:spcBef>
                <a:spcPts val="1000"/>
              </a:spcBef>
              <a:spcAft>
                <a:spcPts val="0"/>
              </a:spcAft>
              <a:buSzPts val="1800"/>
              <a:buNone/>
            </a:pPr>
            <a:endParaRPr sz="3600"/>
          </a:p>
        </p:txBody>
      </p:sp>
      <p:sp>
        <p:nvSpPr>
          <p:cNvPr id="317" name="Google Shape;317;p6"/>
          <p:cNvSpPr txBox="1"/>
          <p:nvPr/>
        </p:nvSpPr>
        <p:spPr>
          <a:xfrm>
            <a:off x="776100" y="4358875"/>
            <a:ext cx="10710300" cy="199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FF"/>
                </a:solidFill>
                <a:latin typeface="Times New Roman"/>
                <a:ea typeface="Times New Roman"/>
                <a:cs typeface="Times New Roman"/>
                <a:sym typeface="Times New Roman"/>
              </a:rPr>
              <a:t>Varying </a:t>
            </a:r>
            <a:r>
              <a:rPr lang="en-US" sz="2800">
                <a:solidFill>
                  <a:srgbClr val="0000FF"/>
                </a:solidFill>
                <a:latin typeface="Times New Roman"/>
                <a:ea typeface="Times New Roman"/>
                <a:cs typeface="Times New Roman"/>
                <a:sym typeface="Times New Roman"/>
              </a:rPr>
              <a:t>severity—may</a:t>
            </a:r>
            <a:r>
              <a:rPr lang="en-US" sz="2800" b="0" i="0" u="none" strike="noStrike" cap="none">
                <a:solidFill>
                  <a:srgbClr val="0000FF"/>
                </a:solidFill>
                <a:latin typeface="Times New Roman"/>
                <a:ea typeface="Times New Roman"/>
                <a:cs typeface="Times New Roman"/>
                <a:sym typeface="Times New Roman"/>
              </a:rPr>
              <a:t> be mild, </a:t>
            </a:r>
            <a:r>
              <a:rPr lang="en-US" sz="2800">
                <a:solidFill>
                  <a:srgbClr val="0000FF"/>
                </a:solidFill>
                <a:latin typeface="Times New Roman"/>
                <a:ea typeface="Times New Roman"/>
                <a:cs typeface="Times New Roman"/>
                <a:sym typeface="Times New Roman"/>
              </a:rPr>
              <a:t>moderate,</a:t>
            </a:r>
            <a:r>
              <a:rPr lang="en-US" sz="2800" b="0" i="0" u="none" strike="noStrike" cap="none">
                <a:solidFill>
                  <a:srgbClr val="0000FF"/>
                </a:solidFill>
                <a:latin typeface="Times New Roman"/>
                <a:ea typeface="Times New Roman"/>
                <a:cs typeface="Times New Roman"/>
                <a:sym typeface="Times New Roman"/>
              </a:rPr>
              <a:t> or severe</a:t>
            </a:r>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0000FF"/>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C00000"/>
                </a:solidFill>
                <a:latin typeface="Times New Roman"/>
                <a:ea typeface="Times New Roman"/>
                <a:cs typeface="Times New Roman"/>
                <a:sym typeface="Times New Roman"/>
              </a:rPr>
              <a:t>Primary </a:t>
            </a:r>
            <a:r>
              <a:rPr lang="en-US" sz="2800">
                <a:solidFill>
                  <a:srgbClr val="C00000"/>
                </a:solidFill>
                <a:latin typeface="Times New Roman"/>
                <a:ea typeface="Times New Roman"/>
                <a:cs typeface="Times New Roman"/>
                <a:sym typeface="Times New Roman"/>
              </a:rPr>
              <a:t>school</a:t>
            </a:r>
            <a:r>
              <a:rPr lang="en-US" sz="2800" b="0" i="0" u="none" strike="noStrike" cap="none">
                <a:solidFill>
                  <a:srgbClr val="C00000"/>
                </a:solidFill>
                <a:latin typeface="Times New Roman"/>
                <a:ea typeface="Times New Roman"/>
                <a:cs typeface="Times New Roman"/>
                <a:sym typeface="Times New Roman"/>
              </a:rPr>
              <a:t> teachers are often the first to suspect these </a:t>
            </a:r>
            <a:r>
              <a:rPr lang="en-US" sz="2800">
                <a:solidFill>
                  <a:srgbClr val="C00000"/>
                </a:solidFill>
                <a:latin typeface="Times New Roman"/>
                <a:ea typeface="Times New Roman"/>
                <a:cs typeface="Times New Roman"/>
                <a:sym typeface="Times New Roman"/>
              </a:rPr>
              <a:t>conditions.</a:t>
            </a:r>
            <a:endParaRPr sz="2800" b="0" i="0" u="none" strike="noStrike" cap="none">
              <a:solidFill>
                <a:srgbClr val="C00000"/>
              </a:solidFill>
              <a:latin typeface="Times New Roman"/>
              <a:ea typeface="Times New Roman"/>
              <a:cs typeface="Times New Roman"/>
              <a:sym typeface="Times New Roman"/>
            </a:endParaRPr>
          </a:p>
        </p:txBody>
      </p:sp>
      <p:pic>
        <p:nvPicPr>
          <p:cNvPr id="318" name="Google Shape;318;p6" descr="A logo with hands reaching out to a child&#10;&#10;Description automatically generated"/>
          <p:cNvPicPr preferRelativeResize="0"/>
          <p:nvPr/>
        </p:nvPicPr>
        <p:blipFill rotWithShape="1">
          <a:blip r:embed="rId4">
            <a:alphaModFix/>
          </a:blip>
          <a:srcRect/>
          <a:stretch/>
        </p:blipFill>
        <p:spPr>
          <a:xfrm>
            <a:off x="10828190" y="105141"/>
            <a:ext cx="900000" cy="900000"/>
          </a:xfrm>
          <a:prstGeom prst="rect">
            <a:avLst/>
          </a:prstGeom>
          <a:noFill/>
          <a:ln>
            <a:noFill/>
          </a:ln>
        </p:spPr>
      </p:pic>
      <p:pic>
        <p:nvPicPr>
          <p:cNvPr id="319" name="Google Shape;319;p6" descr="Pedicriticon Pune 2023"/>
          <p:cNvPicPr preferRelativeResize="0"/>
          <p:nvPr/>
        </p:nvPicPr>
        <p:blipFill rotWithShape="1">
          <a:blip r:embed="rId5">
            <a:alphaModFix/>
          </a:blip>
          <a:srcRect l="19208" t="7509" r="15040" b="9269"/>
          <a:stretch/>
        </p:blipFill>
        <p:spPr>
          <a:xfrm>
            <a:off x="948326" y="30846"/>
            <a:ext cx="828483" cy="1048589"/>
          </a:xfrm>
          <a:prstGeom prst="rect">
            <a:avLst/>
          </a:prstGeom>
          <a:noFill/>
          <a:ln>
            <a:noFill/>
          </a:ln>
        </p:spPr>
      </p:pic>
      <p:pic>
        <p:nvPicPr>
          <p:cNvPr id="320" name="Google Shape;320;p6"/>
          <p:cNvPicPr preferRelativeResize="0"/>
          <p:nvPr/>
        </p:nvPicPr>
        <p:blipFill rotWithShape="1">
          <a:blip r:embed="rId6">
            <a:alphaModFix/>
          </a:blip>
          <a:srcRect/>
          <a:stretch/>
        </p:blipFill>
        <p:spPr>
          <a:xfrm>
            <a:off x="2569392" y="6376250"/>
            <a:ext cx="6693988" cy="49991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7"/>
          <p:cNvPicPr preferRelativeResize="0"/>
          <p:nvPr/>
        </p:nvPicPr>
        <p:blipFill rotWithShape="1">
          <a:blip r:embed="rId3">
            <a:alphaModFix/>
          </a:blip>
          <a:srcRect t="4921" b="5324"/>
          <a:stretch/>
        </p:blipFill>
        <p:spPr>
          <a:xfrm>
            <a:off x="-1" y="-4432"/>
            <a:ext cx="12233328" cy="6862432"/>
          </a:xfrm>
          <a:prstGeom prst="rect">
            <a:avLst/>
          </a:prstGeom>
          <a:noFill/>
          <a:ln>
            <a:noFill/>
          </a:ln>
        </p:spPr>
      </p:pic>
      <p:sp>
        <p:nvSpPr>
          <p:cNvPr id="327" name="Google Shape;327;p7"/>
          <p:cNvSpPr txBox="1">
            <a:spLocks noGrp="1"/>
          </p:cNvSpPr>
          <p:nvPr>
            <p:ph type="title"/>
          </p:nvPr>
        </p:nvSpPr>
        <p:spPr>
          <a:xfrm>
            <a:off x="1981200" y="228600"/>
            <a:ext cx="7657475" cy="914400"/>
          </a:xfrm>
          <a:prstGeom prst="rect">
            <a:avLst/>
          </a:prstGeom>
          <a:noFill/>
          <a:ln>
            <a:noFill/>
          </a:ln>
        </p:spPr>
        <p:txBody>
          <a:bodyPr spcFirstLastPara="1" wrap="square" lIns="91425" tIns="45700" rIns="91425" bIns="45700" anchor="ctr" anchorCtr="0">
            <a:normAutofit/>
          </a:bodyPr>
          <a:lstStyle/>
          <a:p>
            <a:pPr marL="457200" lvl="0" indent="-457200" algn="ctr" rtl="0">
              <a:lnSpc>
                <a:spcPct val="90000"/>
              </a:lnSpc>
              <a:spcBef>
                <a:spcPts val="0"/>
              </a:spcBef>
              <a:spcAft>
                <a:spcPts val="0"/>
              </a:spcAft>
              <a:buClr>
                <a:srgbClr val="C00000"/>
              </a:buClr>
              <a:buSzPts val="4000"/>
              <a:buFont typeface="Tahoma"/>
              <a:buNone/>
            </a:pPr>
            <a:r>
              <a:rPr lang="en-US" b="1">
                <a:solidFill>
                  <a:srgbClr val="C00000"/>
                </a:solidFill>
                <a:latin typeface="Times New Roman"/>
                <a:ea typeface="Times New Roman"/>
                <a:cs typeface="Times New Roman"/>
                <a:sym typeface="Times New Roman"/>
              </a:rPr>
              <a:t>Reading Disability (‘Dyslexia’)</a:t>
            </a:r>
            <a:endParaRPr b="1">
              <a:solidFill>
                <a:srgbClr val="C00000"/>
              </a:solidFill>
              <a:latin typeface="Times New Roman"/>
              <a:ea typeface="Times New Roman"/>
              <a:cs typeface="Times New Roman"/>
              <a:sym typeface="Times New Roman"/>
            </a:endParaRPr>
          </a:p>
        </p:txBody>
      </p:sp>
      <p:sp>
        <p:nvSpPr>
          <p:cNvPr id="328" name="Google Shape;328;p7"/>
          <p:cNvSpPr txBox="1">
            <a:spLocks noGrp="1"/>
          </p:cNvSpPr>
          <p:nvPr>
            <p:ph type="body" idx="1"/>
          </p:nvPr>
        </p:nvSpPr>
        <p:spPr>
          <a:xfrm>
            <a:off x="776000" y="1382900"/>
            <a:ext cx="5641800" cy="5111100"/>
          </a:xfrm>
          <a:prstGeom prst="rect">
            <a:avLst/>
          </a:prstGeom>
          <a:noFill/>
          <a:ln>
            <a:noFill/>
          </a:ln>
        </p:spPr>
        <p:txBody>
          <a:bodyPr spcFirstLastPara="1" wrap="square" lIns="91425" tIns="45700" rIns="91425" bIns="45700" anchor="t" anchorCtr="0">
            <a:normAutofit lnSpcReduction="20000"/>
          </a:bodyPr>
          <a:lstStyle/>
          <a:p>
            <a:pPr marL="457200" lvl="0" indent="-457200" algn="l" rtl="0">
              <a:lnSpc>
                <a:spcPct val="90000"/>
              </a:lnSpc>
              <a:spcBef>
                <a:spcPts val="0"/>
              </a:spcBef>
              <a:spcAft>
                <a:spcPts val="0"/>
              </a:spcAft>
              <a:buClr>
                <a:schemeClr val="dk1"/>
              </a:buClr>
              <a:buSzPts val="2800"/>
              <a:buFont typeface="Arial"/>
              <a:buChar char="•"/>
            </a:pPr>
            <a:r>
              <a:rPr lang="en-US" b="1">
                <a:solidFill>
                  <a:srgbClr val="FF0000"/>
                </a:solidFill>
                <a:latin typeface="Times New Roman"/>
                <a:ea typeface="Times New Roman"/>
                <a:cs typeface="Times New Roman"/>
                <a:sym typeface="Times New Roman"/>
              </a:rPr>
              <a:t>READS SLOWLY</a:t>
            </a:r>
            <a:endParaRPr b="1">
              <a:solidFill>
                <a:srgbClr val="FF0000"/>
              </a:solidFill>
              <a:latin typeface="Times New Roman"/>
              <a:ea typeface="Times New Roman"/>
              <a:cs typeface="Times New Roman"/>
              <a:sym typeface="Times New Roman"/>
            </a:endParaRPr>
          </a:p>
          <a:p>
            <a:pPr marL="457200" lvl="0" indent="-457200" algn="l" rtl="0">
              <a:lnSpc>
                <a:spcPct val="90000"/>
              </a:lnSpc>
              <a:spcBef>
                <a:spcPts val="1600"/>
              </a:spcBef>
              <a:spcAft>
                <a:spcPts val="0"/>
              </a:spcAft>
              <a:buClr>
                <a:schemeClr val="dk1"/>
              </a:buClr>
              <a:buSzPts val="3200"/>
              <a:buFont typeface="Arial"/>
              <a:buChar char="•"/>
            </a:pPr>
            <a:r>
              <a:rPr lang="en-US">
                <a:latin typeface="Times New Roman"/>
                <a:ea typeface="Times New Roman"/>
                <a:cs typeface="Times New Roman"/>
                <a:sym typeface="Times New Roman"/>
              </a:rPr>
              <a:t>Makes mistakes</a:t>
            </a:r>
            <a:endParaRPr>
              <a:latin typeface="Times New Roman"/>
              <a:ea typeface="Times New Roman"/>
              <a:cs typeface="Times New Roman"/>
              <a:sym typeface="Times New Roman"/>
            </a:endParaRPr>
          </a:p>
          <a:p>
            <a:pPr marL="457200" lvl="0" indent="-457200" algn="l" rtl="0">
              <a:lnSpc>
                <a:spcPct val="90000"/>
              </a:lnSpc>
              <a:spcBef>
                <a:spcPts val="1600"/>
              </a:spcBef>
              <a:spcAft>
                <a:spcPts val="0"/>
              </a:spcAft>
              <a:buClr>
                <a:schemeClr val="dk1"/>
              </a:buClr>
              <a:buSzPts val="3200"/>
              <a:buFont typeface="Arial"/>
              <a:buChar char="•"/>
            </a:pPr>
            <a:r>
              <a:rPr lang="en-US">
                <a:solidFill>
                  <a:srgbClr val="FF0000"/>
                </a:solidFill>
                <a:latin typeface="Times New Roman"/>
                <a:ea typeface="Times New Roman"/>
                <a:cs typeface="Times New Roman"/>
                <a:sym typeface="Times New Roman"/>
              </a:rPr>
              <a:t>Reads word by word, placing a finger under each word</a:t>
            </a:r>
            <a:endParaRPr>
              <a:solidFill>
                <a:srgbClr val="FF0000"/>
              </a:solidFill>
              <a:latin typeface="Times New Roman"/>
              <a:ea typeface="Times New Roman"/>
              <a:cs typeface="Times New Roman"/>
              <a:sym typeface="Times New Roman"/>
            </a:endParaRPr>
          </a:p>
          <a:p>
            <a:pPr marL="457200" lvl="0" indent="-457200" algn="l" rtl="0">
              <a:lnSpc>
                <a:spcPct val="90000"/>
              </a:lnSpc>
              <a:spcBef>
                <a:spcPts val="1600"/>
              </a:spcBef>
              <a:spcAft>
                <a:spcPts val="0"/>
              </a:spcAft>
              <a:buClr>
                <a:schemeClr val="dk1"/>
              </a:buClr>
              <a:buSzPts val="3200"/>
              <a:buFont typeface="Arial"/>
              <a:buChar char="•"/>
            </a:pPr>
            <a:r>
              <a:rPr lang="en-US">
                <a:latin typeface="Times New Roman"/>
                <a:ea typeface="Times New Roman"/>
                <a:cs typeface="Times New Roman"/>
                <a:sym typeface="Times New Roman"/>
              </a:rPr>
              <a:t>Spells out words</a:t>
            </a:r>
            <a:endParaRPr>
              <a:latin typeface="Times New Roman"/>
              <a:ea typeface="Times New Roman"/>
              <a:cs typeface="Times New Roman"/>
              <a:sym typeface="Times New Roman"/>
            </a:endParaRPr>
          </a:p>
          <a:p>
            <a:pPr marL="457200" lvl="0" indent="-457200" algn="l" rtl="0">
              <a:lnSpc>
                <a:spcPct val="90000"/>
              </a:lnSpc>
              <a:spcBef>
                <a:spcPts val="1600"/>
              </a:spcBef>
              <a:spcAft>
                <a:spcPts val="0"/>
              </a:spcAft>
              <a:buClr>
                <a:schemeClr val="dk1"/>
              </a:buClr>
              <a:buSzPts val="3200"/>
              <a:buFont typeface="Arial"/>
              <a:buChar char="•"/>
            </a:pPr>
            <a:r>
              <a:rPr lang="en-US">
                <a:solidFill>
                  <a:srgbClr val="FF0000"/>
                </a:solidFill>
                <a:latin typeface="Times New Roman"/>
                <a:ea typeface="Times New Roman"/>
                <a:cs typeface="Times New Roman"/>
                <a:sym typeface="Times New Roman"/>
              </a:rPr>
              <a:t>Omits words, ignores punctuation</a:t>
            </a:r>
            <a:endParaRPr>
              <a:solidFill>
                <a:srgbClr val="FF0000"/>
              </a:solidFill>
              <a:latin typeface="Times New Roman"/>
              <a:ea typeface="Times New Roman"/>
              <a:cs typeface="Times New Roman"/>
              <a:sym typeface="Times New Roman"/>
            </a:endParaRPr>
          </a:p>
          <a:p>
            <a:pPr marL="457200" lvl="0" indent="-457200" algn="l" rtl="0">
              <a:lnSpc>
                <a:spcPct val="90000"/>
              </a:lnSpc>
              <a:spcBef>
                <a:spcPts val="1600"/>
              </a:spcBef>
              <a:spcAft>
                <a:spcPts val="0"/>
              </a:spcAft>
              <a:buClr>
                <a:schemeClr val="dk1"/>
              </a:buClr>
              <a:buSzPts val="3200"/>
              <a:buFont typeface="Arial"/>
              <a:buChar char="•"/>
            </a:pPr>
            <a:r>
              <a:rPr lang="en-US">
                <a:solidFill>
                  <a:schemeClr val="dk1"/>
                </a:solidFill>
                <a:latin typeface="Times New Roman"/>
                <a:ea typeface="Times New Roman"/>
                <a:cs typeface="Times New Roman"/>
                <a:sym typeface="Times New Roman"/>
              </a:rPr>
              <a:t>Reversals (SAW = WAS)</a:t>
            </a:r>
            <a:endParaRPr/>
          </a:p>
          <a:p>
            <a:pPr marL="457200" lvl="0" indent="-457200" algn="l" rtl="0">
              <a:lnSpc>
                <a:spcPct val="90000"/>
              </a:lnSpc>
              <a:spcBef>
                <a:spcPts val="1600"/>
              </a:spcBef>
              <a:spcAft>
                <a:spcPts val="0"/>
              </a:spcAft>
              <a:buClr>
                <a:schemeClr val="dk1"/>
              </a:buClr>
              <a:buSzPts val="3200"/>
              <a:buFont typeface="Arial"/>
              <a:buChar char="•"/>
            </a:pPr>
            <a:r>
              <a:rPr lang="en-US">
                <a:solidFill>
                  <a:srgbClr val="FF0000"/>
                </a:solidFill>
                <a:latin typeface="Times New Roman"/>
                <a:ea typeface="Times New Roman"/>
                <a:cs typeface="Times New Roman"/>
                <a:sym typeface="Times New Roman"/>
              </a:rPr>
              <a:t>Does not understand what he has just read.</a:t>
            </a:r>
            <a:endParaRPr>
              <a:solidFill>
                <a:srgbClr val="FF0000"/>
              </a:solidFill>
              <a:latin typeface="Times New Roman"/>
              <a:ea typeface="Times New Roman"/>
              <a:cs typeface="Times New Roman"/>
              <a:sym typeface="Times New Roman"/>
            </a:endParaRPr>
          </a:p>
          <a:p>
            <a:pPr marL="228600" lvl="0" indent="-50800" algn="l" rtl="0">
              <a:lnSpc>
                <a:spcPct val="90000"/>
              </a:lnSpc>
              <a:spcBef>
                <a:spcPts val="1000"/>
              </a:spcBef>
              <a:spcAft>
                <a:spcPts val="0"/>
              </a:spcAft>
              <a:buClr>
                <a:schemeClr val="dk1"/>
              </a:buClr>
              <a:buSzPts val="2800"/>
              <a:buNone/>
            </a:pPr>
            <a:endParaRPr/>
          </a:p>
        </p:txBody>
      </p:sp>
      <p:sp>
        <p:nvSpPr>
          <p:cNvPr id="329" name="Google Shape;329;p7"/>
          <p:cNvSpPr txBox="1"/>
          <p:nvPr/>
        </p:nvSpPr>
        <p:spPr>
          <a:xfrm>
            <a:off x="6787450" y="1382900"/>
            <a:ext cx="4478700" cy="320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070C0"/>
                </a:solidFill>
                <a:latin typeface="Times New Roman"/>
                <a:ea typeface="Times New Roman"/>
                <a:cs typeface="Times New Roman"/>
                <a:sym typeface="Times New Roman"/>
              </a:rPr>
              <a:t>HOWEVER</a:t>
            </a:r>
            <a:endParaRPr/>
          </a:p>
          <a:p>
            <a:pPr marL="457200" marR="0" lvl="0" indent="-457200" algn="l" rtl="0">
              <a:lnSpc>
                <a:spcPct val="100000"/>
              </a:lnSpc>
              <a:spcBef>
                <a:spcPts val="0"/>
              </a:spcBef>
              <a:spcAft>
                <a:spcPts val="0"/>
              </a:spcAft>
              <a:buClr>
                <a:srgbClr val="FF0000"/>
              </a:buClr>
              <a:buSzPts val="3200"/>
              <a:buFont typeface="Noto Sans Symbols"/>
              <a:buChar char="✔"/>
            </a:pPr>
            <a:r>
              <a:rPr lang="en-US" sz="2800" b="0" i="0" u="none" strike="noStrike" cap="none">
                <a:solidFill>
                  <a:srgbClr val="FF0000"/>
                </a:solidFill>
                <a:latin typeface="Times New Roman"/>
                <a:ea typeface="Times New Roman"/>
                <a:cs typeface="Times New Roman"/>
                <a:sym typeface="Times New Roman"/>
              </a:rPr>
              <a:t>Vocabulary is good</a:t>
            </a:r>
            <a:endParaRPr sz="2800" b="0" i="0" u="none" strike="noStrike" cap="none">
              <a:solidFill>
                <a:srgbClr val="FF0000"/>
              </a:solidFill>
              <a:latin typeface="Times New Roman"/>
              <a:ea typeface="Times New Roman"/>
              <a:cs typeface="Times New Roman"/>
              <a:sym typeface="Times New Roman"/>
            </a:endParaRPr>
          </a:p>
          <a:p>
            <a:pPr marL="457200" marR="0" lvl="0" indent="-457200" algn="l" rtl="0">
              <a:lnSpc>
                <a:spcPct val="100000"/>
              </a:lnSpc>
              <a:spcBef>
                <a:spcPts val="0"/>
              </a:spcBef>
              <a:spcAft>
                <a:spcPts val="0"/>
              </a:spcAft>
              <a:buClr>
                <a:schemeClr val="dk1"/>
              </a:buClr>
              <a:buSzPts val="3200"/>
              <a:buFont typeface="Noto Sans Symbols"/>
              <a:buChar char="✔"/>
            </a:pPr>
            <a:r>
              <a:rPr lang="en-US" sz="2800" b="0" i="0" u="none" strike="noStrike" cap="none">
                <a:solidFill>
                  <a:schemeClr val="dk1"/>
                </a:solidFill>
                <a:latin typeface="Times New Roman"/>
                <a:ea typeface="Times New Roman"/>
                <a:cs typeface="Times New Roman"/>
                <a:sym typeface="Times New Roman"/>
              </a:rPr>
              <a:t>Grammar is good</a:t>
            </a:r>
            <a:endParaRPr sz="2800" b="0" i="0" u="none" strike="noStrike" cap="none">
              <a:solidFill>
                <a:schemeClr val="dk1"/>
              </a:solidFill>
              <a:latin typeface="Times New Roman"/>
              <a:ea typeface="Times New Roman"/>
              <a:cs typeface="Times New Roman"/>
              <a:sym typeface="Times New Roman"/>
            </a:endParaRPr>
          </a:p>
          <a:p>
            <a:pPr marL="457200" marR="0" lvl="0" indent="-457200" algn="l" rtl="0">
              <a:lnSpc>
                <a:spcPct val="100000"/>
              </a:lnSpc>
              <a:spcBef>
                <a:spcPts val="0"/>
              </a:spcBef>
              <a:spcAft>
                <a:spcPts val="0"/>
              </a:spcAft>
              <a:buClr>
                <a:srgbClr val="FF0000"/>
              </a:buClr>
              <a:buSzPts val="3200"/>
              <a:buFont typeface="Noto Sans Symbols"/>
              <a:buChar char="✔"/>
            </a:pPr>
            <a:r>
              <a:rPr lang="en-US" sz="2800" b="0" i="0" u="none" strike="noStrike" cap="none">
                <a:solidFill>
                  <a:srgbClr val="FF0000"/>
                </a:solidFill>
                <a:latin typeface="Times New Roman"/>
                <a:ea typeface="Times New Roman"/>
                <a:cs typeface="Times New Roman"/>
                <a:sym typeface="Times New Roman"/>
              </a:rPr>
              <a:t>Listening comprehension is good</a:t>
            </a:r>
            <a:endParaRPr sz="2800" b="0" i="0" u="none" strike="noStrike" cap="none">
              <a:solidFill>
                <a:srgbClr val="FF0000"/>
              </a:solidFill>
              <a:latin typeface="Times New Roman"/>
              <a:ea typeface="Times New Roman"/>
              <a:cs typeface="Times New Roman"/>
              <a:sym typeface="Times New Roman"/>
            </a:endParaRPr>
          </a:p>
          <a:p>
            <a:pPr marL="457200" marR="0" lvl="0" indent="-457200" algn="l" rtl="0">
              <a:lnSpc>
                <a:spcPct val="100000"/>
              </a:lnSpc>
              <a:spcBef>
                <a:spcPts val="0"/>
              </a:spcBef>
              <a:spcAft>
                <a:spcPts val="0"/>
              </a:spcAft>
              <a:buClr>
                <a:schemeClr val="dk1"/>
              </a:buClr>
              <a:buSzPts val="3200"/>
              <a:buFont typeface="Noto Sans Symbols"/>
              <a:buChar char="✔"/>
            </a:pPr>
            <a:r>
              <a:rPr lang="en-US" sz="2800" b="0" i="0" u="none" strike="noStrike" cap="none">
                <a:solidFill>
                  <a:schemeClr val="dk1"/>
                </a:solidFill>
                <a:latin typeface="Times New Roman"/>
                <a:ea typeface="Times New Roman"/>
                <a:cs typeface="Times New Roman"/>
                <a:sym typeface="Times New Roman"/>
              </a:rPr>
              <a:t>Memory is </a:t>
            </a:r>
            <a:r>
              <a:rPr lang="en-US" sz="2800">
                <a:solidFill>
                  <a:schemeClr val="dk1"/>
                </a:solidFill>
                <a:latin typeface="Times New Roman"/>
                <a:ea typeface="Times New Roman"/>
                <a:cs typeface="Times New Roman"/>
                <a:sym typeface="Times New Roman"/>
              </a:rPr>
              <a:t>good.</a:t>
            </a:r>
            <a:endParaRPr sz="28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330" name="Google Shape;330;p7" descr="A logo with hands reaching out to a child&#10;&#10;Description automatically generated"/>
          <p:cNvPicPr preferRelativeResize="0"/>
          <p:nvPr/>
        </p:nvPicPr>
        <p:blipFill rotWithShape="1">
          <a:blip r:embed="rId4">
            <a:alphaModFix/>
          </a:blip>
          <a:srcRect/>
          <a:stretch/>
        </p:blipFill>
        <p:spPr>
          <a:xfrm>
            <a:off x="10828190" y="105141"/>
            <a:ext cx="900000" cy="900000"/>
          </a:xfrm>
          <a:prstGeom prst="rect">
            <a:avLst/>
          </a:prstGeom>
          <a:noFill/>
          <a:ln>
            <a:noFill/>
          </a:ln>
        </p:spPr>
      </p:pic>
      <p:pic>
        <p:nvPicPr>
          <p:cNvPr id="331" name="Google Shape;331;p7" descr="Pedicriticon Pune 2023"/>
          <p:cNvPicPr preferRelativeResize="0"/>
          <p:nvPr/>
        </p:nvPicPr>
        <p:blipFill rotWithShape="1">
          <a:blip r:embed="rId5">
            <a:alphaModFix/>
          </a:blip>
          <a:srcRect l="19208" t="7509" r="15040" b="9269"/>
          <a:stretch/>
        </p:blipFill>
        <p:spPr>
          <a:xfrm>
            <a:off x="948326" y="30846"/>
            <a:ext cx="828483" cy="1048589"/>
          </a:xfrm>
          <a:prstGeom prst="rect">
            <a:avLst/>
          </a:prstGeom>
          <a:noFill/>
          <a:ln>
            <a:noFill/>
          </a:ln>
        </p:spPr>
      </p:pic>
      <p:pic>
        <p:nvPicPr>
          <p:cNvPr id="332" name="Google Shape;332;p7"/>
          <p:cNvPicPr preferRelativeResize="0"/>
          <p:nvPr/>
        </p:nvPicPr>
        <p:blipFill rotWithShape="1">
          <a:blip r:embed="rId6">
            <a:alphaModFix/>
          </a:blip>
          <a:srcRect/>
          <a:stretch/>
        </p:blipFill>
        <p:spPr>
          <a:xfrm>
            <a:off x="2569392" y="6376250"/>
            <a:ext cx="6693988" cy="4999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9"/>
                                        </p:tgtEl>
                                        <p:attrNameLst>
                                          <p:attrName>style.visibility</p:attrName>
                                        </p:attrNameLst>
                                      </p:cBhvr>
                                      <p:to>
                                        <p:strVal val="visible"/>
                                      </p:to>
                                    </p:set>
                                    <p:animEffect transition="in" filter="fade">
                                      <p:cBhvr>
                                        <p:cTn id="7" dur="1100"/>
                                        <p:tgtEl>
                                          <p:spTgt spid="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8" name="Google Shape;338;p8"/>
          <p:cNvPicPr preferRelativeResize="0"/>
          <p:nvPr/>
        </p:nvPicPr>
        <p:blipFill rotWithShape="1">
          <a:blip r:embed="rId3">
            <a:alphaModFix/>
          </a:blip>
          <a:srcRect t="4921" b="5324"/>
          <a:stretch/>
        </p:blipFill>
        <p:spPr>
          <a:xfrm>
            <a:off x="-1" y="-4432"/>
            <a:ext cx="12233328" cy="6862432"/>
          </a:xfrm>
          <a:prstGeom prst="rect">
            <a:avLst/>
          </a:prstGeom>
          <a:noFill/>
          <a:ln>
            <a:noFill/>
          </a:ln>
        </p:spPr>
      </p:pic>
      <p:sp>
        <p:nvSpPr>
          <p:cNvPr id="339" name="Google Shape;339;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Tahoma"/>
              <a:buNone/>
            </a:pPr>
            <a:r>
              <a:rPr lang="en-US" sz="4000" b="1">
                <a:solidFill>
                  <a:srgbClr val="C00000"/>
                </a:solidFill>
                <a:latin typeface="Times New Roman"/>
                <a:ea typeface="Times New Roman"/>
                <a:cs typeface="Times New Roman"/>
                <a:sym typeface="Times New Roman"/>
              </a:rPr>
              <a:t>Reversal of letters</a:t>
            </a:r>
            <a:br>
              <a:rPr lang="en-US" sz="4000" b="1">
                <a:solidFill>
                  <a:srgbClr val="C00000"/>
                </a:solidFill>
                <a:latin typeface="Times New Roman"/>
                <a:ea typeface="Times New Roman"/>
                <a:cs typeface="Times New Roman"/>
                <a:sym typeface="Times New Roman"/>
              </a:rPr>
            </a:br>
            <a:r>
              <a:rPr lang="en-US" sz="4000" b="1">
                <a:solidFill>
                  <a:srgbClr val="C00000"/>
                </a:solidFill>
                <a:latin typeface="Times New Roman"/>
                <a:ea typeface="Times New Roman"/>
                <a:cs typeface="Times New Roman"/>
                <a:sym typeface="Times New Roman"/>
              </a:rPr>
              <a:t>a warning sign?</a:t>
            </a:r>
            <a:endParaRPr sz="4000" b="1">
              <a:solidFill>
                <a:srgbClr val="C00000"/>
              </a:solidFill>
              <a:latin typeface="Times New Roman"/>
              <a:ea typeface="Times New Roman"/>
              <a:cs typeface="Times New Roman"/>
              <a:sym typeface="Times New Roman"/>
            </a:endParaRPr>
          </a:p>
        </p:txBody>
      </p:sp>
      <p:grpSp>
        <p:nvGrpSpPr>
          <p:cNvPr id="340" name="Google Shape;340;p8"/>
          <p:cNvGrpSpPr/>
          <p:nvPr/>
        </p:nvGrpSpPr>
        <p:grpSpPr>
          <a:xfrm>
            <a:off x="838188" y="1975757"/>
            <a:ext cx="4206875" cy="4206875"/>
            <a:chOff x="375637" y="0"/>
            <a:chExt cx="4206875" cy="4206875"/>
          </a:xfrm>
        </p:grpSpPr>
        <p:sp>
          <p:nvSpPr>
            <p:cNvPr id="341" name="Google Shape;341;p8"/>
            <p:cNvSpPr/>
            <p:nvPr/>
          </p:nvSpPr>
          <p:spPr>
            <a:xfrm>
              <a:off x="375637" y="0"/>
              <a:ext cx="4206875" cy="4206875"/>
            </a:xfrm>
            <a:prstGeom prst="diamond">
              <a:avLst/>
            </a:prstGeom>
            <a:solidFill>
              <a:srgbClr val="CAD1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8"/>
            <p:cNvSpPr/>
            <p:nvPr/>
          </p:nvSpPr>
          <p:spPr>
            <a:xfrm>
              <a:off x="775290" y="399653"/>
              <a:ext cx="1640681" cy="1640681"/>
            </a:xfrm>
            <a:prstGeom prst="roundRect">
              <a:avLst>
                <a:gd name="adj" fmla="val 16667"/>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8"/>
            <p:cNvSpPr txBox="1"/>
            <p:nvPr/>
          </p:nvSpPr>
          <p:spPr>
            <a:xfrm>
              <a:off x="855381" y="479744"/>
              <a:ext cx="1480499" cy="1480499"/>
            </a:xfrm>
            <a:prstGeom prst="rect">
              <a:avLst/>
            </a:prstGeom>
            <a:noFill/>
            <a:ln>
              <a:noFill/>
            </a:ln>
          </p:spPr>
          <p:txBody>
            <a:bodyPr spcFirstLastPara="1" wrap="square" lIns="247650" tIns="247650" rIns="247650" bIns="247650" anchor="ctr" anchorCtr="0">
              <a:noAutofit/>
            </a:bodyPr>
            <a:lstStyle/>
            <a:p>
              <a:pPr marL="0" marR="0" lvl="0" indent="0" algn="ctr" rtl="0">
                <a:lnSpc>
                  <a:spcPct val="90000"/>
                </a:lnSpc>
                <a:spcBef>
                  <a:spcPts val="0"/>
                </a:spcBef>
                <a:spcAft>
                  <a:spcPts val="0"/>
                </a:spcAft>
                <a:buClr>
                  <a:schemeClr val="dk1"/>
                </a:buClr>
                <a:buSzPts val="6500"/>
                <a:buFont typeface="Arial"/>
                <a:buNone/>
              </a:pPr>
              <a:r>
                <a:rPr lang="en-US" sz="6500" b="1" i="0" u="none" strike="noStrike" cap="none">
                  <a:solidFill>
                    <a:schemeClr val="dk1"/>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344" name="Google Shape;344;p8"/>
            <p:cNvSpPr/>
            <p:nvPr/>
          </p:nvSpPr>
          <p:spPr>
            <a:xfrm>
              <a:off x="2542178" y="399653"/>
              <a:ext cx="1640681" cy="1640681"/>
            </a:xfrm>
            <a:prstGeom prst="roundRect">
              <a:avLst>
                <a:gd name="adj" fmla="val 16667"/>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8"/>
            <p:cNvSpPr txBox="1"/>
            <p:nvPr/>
          </p:nvSpPr>
          <p:spPr>
            <a:xfrm>
              <a:off x="2622269" y="479744"/>
              <a:ext cx="1480499" cy="1480499"/>
            </a:xfrm>
            <a:prstGeom prst="rect">
              <a:avLst/>
            </a:prstGeom>
            <a:noFill/>
            <a:ln>
              <a:noFill/>
            </a:ln>
          </p:spPr>
          <p:txBody>
            <a:bodyPr spcFirstLastPara="1" wrap="square" lIns="247650" tIns="247650" rIns="247650" bIns="247650" anchor="ctr" anchorCtr="0">
              <a:noAutofit/>
            </a:bodyPr>
            <a:lstStyle/>
            <a:p>
              <a:pPr marL="0" marR="0" lvl="0" indent="0" algn="ctr" rtl="0">
                <a:lnSpc>
                  <a:spcPct val="90000"/>
                </a:lnSpc>
                <a:spcBef>
                  <a:spcPts val="0"/>
                </a:spcBef>
                <a:spcAft>
                  <a:spcPts val="0"/>
                </a:spcAft>
                <a:buClr>
                  <a:schemeClr val="dk1"/>
                </a:buClr>
                <a:buSzPts val="6500"/>
                <a:buFont typeface="Arial"/>
                <a:buNone/>
              </a:pPr>
              <a:r>
                <a:rPr lang="en-US" sz="6500" b="1" i="0" u="none" strike="noStrike" cap="none">
                  <a:solidFill>
                    <a:schemeClr val="dk1"/>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346" name="Google Shape;346;p8"/>
            <p:cNvSpPr/>
            <p:nvPr/>
          </p:nvSpPr>
          <p:spPr>
            <a:xfrm>
              <a:off x="775290" y="2166540"/>
              <a:ext cx="1640681" cy="1640681"/>
            </a:xfrm>
            <a:prstGeom prst="roundRect">
              <a:avLst>
                <a:gd name="adj" fmla="val 16667"/>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8"/>
            <p:cNvSpPr txBox="1"/>
            <p:nvPr/>
          </p:nvSpPr>
          <p:spPr>
            <a:xfrm>
              <a:off x="855381" y="2246631"/>
              <a:ext cx="1480499" cy="1480499"/>
            </a:xfrm>
            <a:prstGeom prst="rect">
              <a:avLst/>
            </a:prstGeom>
            <a:noFill/>
            <a:ln>
              <a:noFill/>
            </a:ln>
          </p:spPr>
          <p:txBody>
            <a:bodyPr spcFirstLastPara="1" wrap="square" lIns="247650" tIns="247650" rIns="247650" bIns="247650" anchor="ctr" anchorCtr="0">
              <a:noAutofit/>
            </a:bodyPr>
            <a:lstStyle/>
            <a:p>
              <a:pPr marL="0" marR="0" lvl="0" indent="0" algn="ctr" rtl="0">
                <a:lnSpc>
                  <a:spcPct val="90000"/>
                </a:lnSpc>
                <a:spcBef>
                  <a:spcPts val="0"/>
                </a:spcBef>
                <a:spcAft>
                  <a:spcPts val="0"/>
                </a:spcAft>
                <a:buClr>
                  <a:schemeClr val="dk1"/>
                </a:buClr>
                <a:buSzPts val="6500"/>
                <a:buFont typeface="Arial"/>
                <a:buNone/>
              </a:pPr>
              <a:r>
                <a:rPr lang="en-US" sz="6500" b="1" i="0" u="none" strike="noStrike" cap="none">
                  <a:solidFill>
                    <a:schemeClr val="dk1"/>
                  </a:solidFill>
                  <a:latin typeface="Arial"/>
                  <a:ea typeface="Arial"/>
                  <a:cs typeface="Arial"/>
                  <a:sym typeface="Arial"/>
                </a:rPr>
                <a:t>p</a:t>
              </a:r>
              <a:endParaRPr sz="1400" b="0" i="0" u="none" strike="noStrike" cap="none">
                <a:solidFill>
                  <a:srgbClr val="000000"/>
                </a:solidFill>
                <a:latin typeface="Arial"/>
                <a:ea typeface="Arial"/>
                <a:cs typeface="Arial"/>
                <a:sym typeface="Arial"/>
              </a:endParaRPr>
            </a:p>
          </p:txBody>
        </p:sp>
        <p:sp>
          <p:nvSpPr>
            <p:cNvPr id="348" name="Google Shape;348;p8"/>
            <p:cNvSpPr/>
            <p:nvPr/>
          </p:nvSpPr>
          <p:spPr>
            <a:xfrm>
              <a:off x="2542178" y="2166540"/>
              <a:ext cx="1640681" cy="1640681"/>
            </a:xfrm>
            <a:prstGeom prst="roundRect">
              <a:avLst>
                <a:gd name="adj" fmla="val 16667"/>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8"/>
            <p:cNvSpPr txBox="1"/>
            <p:nvPr/>
          </p:nvSpPr>
          <p:spPr>
            <a:xfrm>
              <a:off x="2622269" y="2246631"/>
              <a:ext cx="1480499" cy="1480499"/>
            </a:xfrm>
            <a:prstGeom prst="rect">
              <a:avLst/>
            </a:prstGeom>
            <a:noFill/>
            <a:ln>
              <a:noFill/>
            </a:ln>
          </p:spPr>
          <p:txBody>
            <a:bodyPr spcFirstLastPara="1" wrap="square" lIns="247650" tIns="247650" rIns="247650" bIns="247650" anchor="ctr" anchorCtr="0">
              <a:noAutofit/>
            </a:bodyPr>
            <a:lstStyle/>
            <a:p>
              <a:pPr marL="0" marR="0" lvl="0" indent="0" algn="ctr" rtl="0">
                <a:lnSpc>
                  <a:spcPct val="90000"/>
                </a:lnSpc>
                <a:spcBef>
                  <a:spcPts val="0"/>
                </a:spcBef>
                <a:spcAft>
                  <a:spcPts val="0"/>
                </a:spcAft>
                <a:buClr>
                  <a:schemeClr val="dk1"/>
                </a:buClr>
                <a:buSzPts val="6500"/>
                <a:buFont typeface="Arial"/>
                <a:buNone/>
              </a:pPr>
              <a:r>
                <a:rPr lang="en-US" sz="6500" b="1" i="0" u="none" strike="noStrike" cap="none">
                  <a:solidFill>
                    <a:schemeClr val="dk1"/>
                  </a:solidFill>
                  <a:latin typeface="Arial"/>
                  <a:ea typeface="Arial"/>
                  <a:cs typeface="Arial"/>
                  <a:sym typeface="Arial"/>
                </a:rPr>
                <a:t>q</a:t>
              </a:r>
              <a:endParaRPr sz="1400" b="0" i="0" u="none" strike="noStrike" cap="none">
                <a:solidFill>
                  <a:srgbClr val="000000"/>
                </a:solidFill>
                <a:latin typeface="Arial"/>
                <a:ea typeface="Arial"/>
                <a:cs typeface="Arial"/>
                <a:sym typeface="Arial"/>
              </a:endParaRPr>
            </a:p>
          </p:txBody>
        </p:sp>
      </p:grpSp>
      <p:pic>
        <p:nvPicPr>
          <p:cNvPr id="350" name="Google Shape;350;p8"/>
          <p:cNvPicPr preferRelativeResize="0"/>
          <p:nvPr/>
        </p:nvPicPr>
        <p:blipFill rotWithShape="1">
          <a:blip r:embed="rId4">
            <a:alphaModFix/>
          </a:blip>
          <a:srcRect/>
          <a:stretch/>
        </p:blipFill>
        <p:spPr>
          <a:xfrm>
            <a:off x="2487749" y="6336727"/>
            <a:ext cx="6693988" cy="499915"/>
          </a:xfrm>
          <a:prstGeom prst="rect">
            <a:avLst/>
          </a:prstGeom>
          <a:noFill/>
          <a:ln>
            <a:noFill/>
          </a:ln>
        </p:spPr>
      </p:pic>
      <p:pic>
        <p:nvPicPr>
          <p:cNvPr id="351" name="Google Shape;351;p8"/>
          <p:cNvPicPr preferRelativeResize="0"/>
          <p:nvPr/>
        </p:nvPicPr>
        <p:blipFill rotWithShape="1">
          <a:blip r:embed="rId5">
            <a:alphaModFix/>
          </a:blip>
          <a:srcRect/>
          <a:stretch/>
        </p:blipFill>
        <p:spPr>
          <a:xfrm>
            <a:off x="5650524" y="2297910"/>
            <a:ext cx="5429753" cy="3431604"/>
          </a:xfrm>
          <a:prstGeom prst="rect">
            <a:avLst/>
          </a:prstGeom>
          <a:noFill/>
          <a:ln>
            <a:noFill/>
          </a:ln>
        </p:spPr>
      </p:pic>
      <p:pic>
        <p:nvPicPr>
          <p:cNvPr id="352" name="Google Shape;352;p8" descr="A logo with hands reaching out to a child&#10;&#10;Description automatically generated"/>
          <p:cNvPicPr preferRelativeResize="0"/>
          <p:nvPr/>
        </p:nvPicPr>
        <p:blipFill rotWithShape="1">
          <a:blip r:embed="rId6">
            <a:alphaModFix/>
          </a:blip>
          <a:srcRect/>
          <a:stretch/>
        </p:blipFill>
        <p:spPr>
          <a:xfrm>
            <a:off x="10828190" y="105141"/>
            <a:ext cx="900000" cy="900000"/>
          </a:xfrm>
          <a:prstGeom prst="rect">
            <a:avLst/>
          </a:prstGeom>
          <a:noFill/>
          <a:ln>
            <a:noFill/>
          </a:ln>
        </p:spPr>
      </p:pic>
      <p:pic>
        <p:nvPicPr>
          <p:cNvPr id="353" name="Google Shape;353;p8" descr="Pedicriticon Pune 2023"/>
          <p:cNvPicPr preferRelativeResize="0"/>
          <p:nvPr/>
        </p:nvPicPr>
        <p:blipFill rotWithShape="1">
          <a:blip r:embed="rId7">
            <a:alphaModFix/>
          </a:blip>
          <a:srcRect l="19208" t="7509" r="15040" b="9269"/>
          <a:stretch/>
        </p:blipFill>
        <p:spPr>
          <a:xfrm>
            <a:off x="948326" y="30846"/>
            <a:ext cx="828483" cy="104858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9"/>
          <p:cNvPicPr preferRelativeResize="0"/>
          <p:nvPr/>
        </p:nvPicPr>
        <p:blipFill rotWithShape="1">
          <a:blip r:embed="rId3">
            <a:alphaModFix/>
          </a:blip>
          <a:srcRect t="4921" b="5324"/>
          <a:stretch/>
        </p:blipFill>
        <p:spPr>
          <a:xfrm>
            <a:off x="-1" y="-4432"/>
            <a:ext cx="12233328" cy="6862432"/>
          </a:xfrm>
          <a:prstGeom prst="rect">
            <a:avLst/>
          </a:prstGeom>
          <a:noFill/>
          <a:ln>
            <a:noFill/>
          </a:ln>
        </p:spPr>
      </p:pic>
      <p:sp>
        <p:nvSpPr>
          <p:cNvPr id="360" name="Google Shape;360;p9"/>
          <p:cNvSpPr txBox="1"/>
          <p:nvPr/>
        </p:nvSpPr>
        <p:spPr>
          <a:xfrm>
            <a:off x="745550" y="1340550"/>
            <a:ext cx="6569650" cy="4339609"/>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0000"/>
              </a:buClr>
              <a:buSzPts val="3200"/>
              <a:buFont typeface="Noto Sans Symbols"/>
              <a:buChar char="❖"/>
            </a:pPr>
            <a:r>
              <a:rPr lang="en-US" sz="2800" b="1" i="0" u="none" strike="noStrike" cap="none" dirty="0">
                <a:solidFill>
                  <a:srgbClr val="FF0000"/>
                </a:solidFill>
                <a:latin typeface="Times New Roman"/>
                <a:ea typeface="Times New Roman"/>
                <a:cs typeface="Times New Roman"/>
                <a:sym typeface="Times New Roman"/>
              </a:rPr>
              <a:t>W</a:t>
            </a:r>
            <a:r>
              <a:rPr lang="en-US" sz="2800" b="1" dirty="0">
                <a:solidFill>
                  <a:srgbClr val="FF0000"/>
                </a:solidFill>
                <a:latin typeface="Times New Roman"/>
                <a:ea typeface="Times New Roman"/>
                <a:cs typeface="Times New Roman"/>
                <a:sym typeface="Times New Roman"/>
              </a:rPr>
              <a:t>rites slowly—incomplete classwork</a:t>
            </a:r>
            <a:endParaRPr sz="2800" b="1" i="0" u="none" strike="noStrike" cap="none" dirty="0">
              <a:solidFill>
                <a:srgbClr val="FF0000"/>
              </a:solidFill>
              <a:latin typeface="Times New Roman"/>
              <a:ea typeface="Times New Roman"/>
              <a:cs typeface="Times New Roman"/>
              <a:sym typeface="Times New Roman"/>
            </a:endParaRPr>
          </a:p>
          <a:p>
            <a:pPr marL="457200" marR="0" lvl="0" indent="-457200" algn="l" rtl="0">
              <a:lnSpc>
                <a:spcPct val="100000"/>
              </a:lnSpc>
              <a:spcBef>
                <a:spcPts val="1600"/>
              </a:spcBef>
              <a:spcAft>
                <a:spcPts val="0"/>
              </a:spcAft>
              <a:buClr>
                <a:schemeClr val="dk1"/>
              </a:buClr>
              <a:buSzPts val="3200"/>
              <a:buFont typeface="Noto Sans Symbols"/>
              <a:buChar char="❖"/>
            </a:pPr>
            <a:r>
              <a:rPr lang="en-US" sz="2800" b="0" i="0" u="none" strike="noStrike" cap="none" dirty="0">
                <a:solidFill>
                  <a:schemeClr val="dk1"/>
                </a:solidFill>
                <a:latin typeface="Times New Roman"/>
                <a:ea typeface="Times New Roman"/>
                <a:cs typeface="Times New Roman"/>
                <a:sym typeface="Times New Roman"/>
              </a:rPr>
              <a:t>Poor handwriting</a:t>
            </a:r>
            <a:endParaRPr sz="2800" b="0" i="0" u="none" strike="noStrike" cap="none" dirty="0">
              <a:solidFill>
                <a:schemeClr val="dk1"/>
              </a:solidFill>
              <a:latin typeface="Times New Roman"/>
              <a:ea typeface="Times New Roman"/>
              <a:cs typeface="Times New Roman"/>
              <a:sym typeface="Times New Roman"/>
            </a:endParaRPr>
          </a:p>
          <a:p>
            <a:pPr marL="457200" marR="0" lvl="0" indent="-457200" algn="l" rtl="0">
              <a:lnSpc>
                <a:spcPct val="100000"/>
              </a:lnSpc>
              <a:spcBef>
                <a:spcPts val="1600"/>
              </a:spcBef>
              <a:spcAft>
                <a:spcPts val="0"/>
              </a:spcAft>
              <a:buClr>
                <a:srgbClr val="FF0000"/>
              </a:buClr>
              <a:buSzPts val="3200"/>
              <a:buFont typeface="Noto Sans Symbols"/>
              <a:buChar char="❖"/>
            </a:pPr>
            <a:r>
              <a:rPr lang="en-US" sz="2800" b="0" i="0" u="none" strike="noStrike" cap="none" dirty="0">
                <a:solidFill>
                  <a:srgbClr val="FF0000"/>
                </a:solidFill>
                <a:latin typeface="Times New Roman"/>
                <a:ea typeface="Times New Roman"/>
                <a:cs typeface="Times New Roman"/>
                <a:sym typeface="Times New Roman"/>
              </a:rPr>
              <a:t>Irregular Spacing</a:t>
            </a:r>
            <a:endParaRPr sz="2800" b="0" i="0" u="none" strike="noStrike" cap="none" dirty="0">
              <a:solidFill>
                <a:srgbClr val="FF0000"/>
              </a:solidFill>
              <a:latin typeface="Times New Roman"/>
              <a:ea typeface="Times New Roman"/>
              <a:cs typeface="Times New Roman"/>
              <a:sym typeface="Times New Roman"/>
            </a:endParaRPr>
          </a:p>
          <a:p>
            <a:pPr marL="457200" marR="0" lvl="0" indent="-457200" algn="l" rtl="0">
              <a:lnSpc>
                <a:spcPct val="100000"/>
              </a:lnSpc>
              <a:spcBef>
                <a:spcPts val="1600"/>
              </a:spcBef>
              <a:spcAft>
                <a:spcPts val="0"/>
              </a:spcAft>
              <a:buClr>
                <a:schemeClr val="dk1"/>
              </a:buClr>
              <a:buSzPts val="3200"/>
              <a:buFont typeface="Noto Sans Symbols"/>
              <a:buChar char="❖"/>
            </a:pPr>
            <a:r>
              <a:rPr lang="en-US" sz="2800" b="0" i="0" u="none" strike="noStrike" cap="none" dirty="0">
                <a:solidFill>
                  <a:schemeClr val="dk1"/>
                </a:solidFill>
                <a:latin typeface="Times New Roman"/>
                <a:ea typeface="Times New Roman"/>
                <a:cs typeface="Times New Roman"/>
                <a:sym typeface="Times New Roman"/>
              </a:rPr>
              <a:t>Poor punctuation</a:t>
            </a:r>
            <a:endParaRPr sz="2800" b="0" i="0" u="none" strike="noStrike" cap="none" dirty="0">
              <a:solidFill>
                <a:schemeClr val="dk1"/>
              </a:solidFill>
              <a:latin typeface="Times New Roman"/>
              <a:ea typeface="Times New Roman"/>
              <a:cs typeface="Times New Roman"/>
              <a:sym typeface="Times New Roman"/>
            </a:endParaRPr>
          </a:p>
          <a:p>
            <a:pPr marL="457200" marR="0" lvl="0" indent="-457200" algn="l" rtl="0">
              <a:lnSpc>
                <a:spcPct val="100000"/>
              </a:lnSpc>
              <a:spcBef>
                <a:spcPts val="1600"/>
              </a:spcBef>
              <a:spcAft>
                <a:spcPts val="0"/>
              </a:spcAft>
              <a:buClr>
                <a:srgbClr val="FF0000"/>
              </a:buClr>
              <a:buSzPts val="3200"/>
              <a:buFont typeface="Noto Sans Symbols"/>
              <a:buChar char="❖"/>
            </a:pPr>
            <a:r>
              <a:rPr lang="en-US" sz="2800" b="0" i="0" u="none" strike="noStrike" cap="none" dirty="0">
                <a:solidFill>
                  <a:srgbClr val="FF0000"/>
                </a:solidFill>
                <a:latin typeface="Times New Roman"/>
                <a:ea typeface="Times New Roman"/>
                <a:cs typeface="Times New Roman"/>
                <a:sym typeface="Times New Roman"/>
              </a:rPr>
              <a:t>Poor spelling and grammar</a:t>
            </a:r>
            <a:endParaRPr sz="2800" b="0" i="0" u="none" strike="noStrike" cap="none" dirty="0">
              <a:solidFill>
                <a:srgbClr val="FF0000"/>
              </a:solidFill>
              <a:latin typeface="Times New Roman"/>
              <a:ea typeface="Times New Roman"/>
              <a:cs typeface="Times New Roman"/>
              <a:sym typeface="Times New Roman"/>
            </a:endParaRPr>
          </a:p>
          <a:p>
            <a:pPr marL="457200" marR="0" lvl="0" indent="-457200" algn="l" rtl="0">
              <a:lnSpc>
                <a:spcPct val="100000"/>
              </a:lnSpc>
              <a:spcBef>
                <a:spcPts val="1600"/>
              </a:spcBef>
              <a:spcAft>
                <a:spcPts val="0"/>
              </a:spcAft>
              <a:buClr>
                <a:schemeClr val="dk1"/>
              </a:buClr>
              <a:buSzPts val="3200"/>
              <a:buFont typeface="Arial"/>
              <a:buChar char="❖"/>
            </a:pPr>
            <a:r>
              <a:rPr lang="en-US" sz="2800" b="0" i="0" u="none" strike="noStrike" cap="none" dirty="0">
                <a:solidFill>
                  <a:schemeClr val="dk1"/>
                </a:solidFill>
                <a:latin typeface="Times New Roman"/>
                <a:ea typeface="Times New Roman"/>
                <a:cs typeface="Times New Roman"/>
                <a:sym typeface="Times New Roman"/>
              </a:rPr>
              <a:t>Poorly organized paragraphs</a:t>
            </a:r>
            <a:endParaRPr dirty="0"/>
          </a:p>
          <a:p>
            <a:pPr marL="0" marR="0" lvl="0" indent="0" algn="l" rtl="0">
              <a:lnSpc>
                <a:spcPct val="100000"/>
              </a:lnSpc>
              <a:spcBef>
                <a:spcPts val="1600"/>
              </a:spcBef>
              <a:spcAft>
                <a:spcPts val="0"/>
              </a:spcAft>
              <a:buNone/>
            </a:pPr>
            <a:r>
              <a:rPr lang="en-US" sz="2800" b="0" i="0" u="none" strike="noStrike" cap="none" dirty="0">
                <a:solidFill>
                  <a:schemeClr val="dk1"/>
                </a:solidFill>
                <a:latin typeface="Times New Roman"/>
                <a:ea typeface="Times New Roman"/>
                <a:cs typeface="Times New Roman"/>
                <a:sym typeface="Times New Roman"/>
              </a:rPr>
              <a:t>    that lack clarity</a:t>
            </a:r>
            <a:endParaRPr sz="2800" b="0" i="0" u="none" strike="noStrike" cap="none" dirty="0">
              <a:solidFill>
                <a:schemeClr val="dk1"/>
              </a:solidFill>
              <a:latin typeface="Times New Roman"/>
              <a:ea typeface="Times New Roman"/>
              <a:cs typeface="Times New Roman"/>
              <a:sym typeface="Times New Roman"/>
            </a:endParaRPr>
          </a:p>
        </p:txBody>
      </p:sp>
      <p:sp>
        <p:nvSpPr>
          <p:cNvPr id="361" name="Google Shape;361;p9"/>
          <p:cNvSpPr txBox="1"/>
          <p:nvPr/>
        </p:nvSpPr>
        <p:spPr>
          <a:xfrm>
            <a:off x="1622775" y="286972"/>
            <a:ext cx="8697000" cy="7080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4000"/>
              <a:buFont typeface="Arial"/>
              <a:buNone/>
            </a:pPr>
            <a:r>
              <a:rPr lang="en-US" sz="4000" b="1" i="0" u="none" strike="noStrike" cap="none">
                <a:solidFill>
                  <a:srgbClr val="C00000"/>
                </a:solidFill>
                <a:latin typeface="Times New Roman"/>
                <a:ea typeface="Times New Roman"/>
                <a:cs typeface="Times New Roman"/>
                <a:sym typeface="Times New Roman"/>
              </a:rPr>
              <a:t>Writing Disability (Dysgraphia)</a:t>
            </a:r>
            <a:endParaRPr sz="4000" b="1" i="0" u="none" strike="noStrike" cap="none">
              <a:solidFill>
                <a:srgbClr val="C00000"/>
              </a:solidFill>
              <a:latin typeface="Times New Roman"/>
              <a:ea typeface="Times New Roman"/>
              <a:cs typeface="Times New Roman"/>
              <a:sym typeface="Times New Roman"/>
            </a:endParaRPr>
          </a:p>
        </p:txBody>
      </p:sp>
      <p:pic>
        <p:nvPicPr>
          <p:cNvPr id="362" name="Google Shape;362;p9"/>
          <p:cNvPicPr preferRelativeResize="0"/>
          <p:nvPr/>
        </p:nvPicPr>
        <p:blipFill rotWithShape="1">
          <a:blip r:embed="rId4">
            <a:alphaModFix/>
          </a:blip>
          <a:srcRect/>
          <a:stretch/>
        </p:blipFill>
        <p:spPr>
          <a:xfrm>
            <a:off x="7227561" y="1588169"/>
            <a:ext cx="4050629" cy="2660395"/>
          </a:xfrm>
          <a:prstGeom prst="rect">
            <a:avLst/>
          </a:prstGeom>
          <a:noFill/>
          <a:ln>
            <a:noFill/>
          </a:ln>
        </p:spPr>
      </p:pic>
      <p:sp>
        <p:nvSpPr>
          <p:cNvPr id="363" name="Google Shape;363;p9"/>
          <p:cNvSpPr txBox="1"/>
          <p:nvPr/>
        </p:nvSpPr>
        <p:spPr>
          <a:xfrm>
            <a:off x="6025450" y="5246049"/>
            <a:ext cx="54210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070C0"/>
                </a:solidFill>
                <a:latin typeface="Times New Roman"/>
                <a:ea typeface="Times New Roman"/>
                <a:cs typeface="Times New Roman"/>
                <a:sym typeface="Times New Roman"/>
              </a:rPr>
              <a:t>Reading and Writing Disability</a:t>
            </a:r>
            <a:endParaRPr/>
          </a:p>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070C0"/>
                </a:solidFill>
                <a:latin typeface="Times New Roman"/>
                <a:ea typeface="Times New Roman"/>
                <a:cs typeface="Times New Roman"/>
                <a:sym typeface="Times New Roman"/>
              </a:rPr>
              <a:t> often go </a:t>
            </a:r>
            <a:r>
              <a:rPr lang="en-US" sz="2800" b="1">
                <a:solidFill>
                  <a:srgbClr val="0070C0"/>
                </a:solidFill>
                <a:latin typeface="Times New Roman"/>
                <a:ea typeface="Times New Roman"/>
                <a:cs typeface="Times New Roman"/>
                <a:sym typeface="Times New Roman"/>
              </a:rPr>
              <a:t>hand in hand</a:t>
            </a:r>
            <a:endParaRPr sz="2800" b="1" i="0" u="none" strike="noStrike" cap="none">
              <a:solidFill>
                <a:srgbClr val="0070C0"/>
              </a:solidFill>
              <a:latin typeface="Times New Roman"/>
              <a:ea typeface="Times New Roman"/>
              <a:cs typeface="Times New Roman"/>
              <a:sym typeface="Times New Roman"/>
            </a:endParaRPr>
          </a:p>
        </p:txBody>
      </p:sp>
      <p:pic>
        <p:nvPicPr>
          <p:cNvPr id="364" name="Google Shape;364;p9"/>
          <p:cNvPicPr preferRelativeResize="0"/>
          <p:nvPr/>
        </p:nvPicPr>
        <p:blipFill rotWithShape="1">
          <a:blip r:embed="rId5">
            <a:alphaModFix/>
          </a:blip>
          <a:srcRect/>
          <a:stretch/>
        </p:blipFill>
        <p:spPr>
          <a:xfrm>
            <a:off x="2834697" y="6327207"/>
            <a:ext cx="6693988" cy="499915"/>
          </a:xfrm>
          <a:prstGeom prst="rect">
            <a:avLst/>
          </a:prstGeom>
          <a:noFill/>
          <a:ln>
            <a:noFill/>
          </a:ln>
        </p:spPr>
      </p:pic>
      <p:pic>
        <p:nvPicPr>
          <p:cNvPr id="365" name="Google Shape;365;p9" descr="A logo with hands reaching out to a child&#10;&#10;Description automatically generated"/>
          <p:cNvPicPr preferRelativeResize="0"/>
          <p:nvPr/>
        </p:nvPicPr>
        <p:blipFill rotWithShape="1">
          <a:blip r:embed="rId6">
            <a:alphaModFix/>
          </a:blip>
          <a:srcRect/>
          <a:stretch/>
        </p:blipFill>
        <p:spPr>
          <a:xfrm>
            <a:off x="10828190" y="105141"/>
            <a:ext cx="900000" cy="900000"/>
          </a:xfrm>
          <a:prstGeom prst="rect">
            <a:avLst/>
          </a:prstGeom>
          <a:noFill/>
          <a:ln>
            <a:noFill/>
          </a:ln>
        </p:spPr>
      </p:pic>
      <p:pic>
        <p:nvPicPr>
          <p:cNvPr id="366" name="Google Shape;366;p9" descr="Pedicriticon Pune 2023"/>
          <p:cNvPicPr preferRelativeResize="0"/>
          <p:nvPr/>
        </p:nvPicPr>
        <p:blipFill rotWithShape="1">
          <a:blip r:embed="rId7">
            <a:alphaModFix/>
          </a:blip>
          <a:srcRect l="19208" t="7509" r="15040" b="9269"/>
          <a:stretch/>
        </p:blipFill>
        <p:spPr>
          <a:xfrm>
            <a:off x="948326" y="30846"/>
            <a:ext cx="828483" cy="104858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Google Shape;372;p10"/>
          <p:cNvPicPr preferRelativeResize="0"/>
          <p:nvPr/>
        </p:nvPicPr>
        <p:blipFill rotWithShape="1">
          <a:blip r:embed="rId3">
            <a:alphaModFix/>
          </a:blip>
          <a:srcRect t="4921" b="5324"/>
          <a:stretch/>
        </p:blipFill>
        <p:spPr>
          <a:xfrm>
            <a:off x="-1" y="-4432"/>
            <a:ext cx="12233328" cy="6862432"/>
          </a:xfrm>
          <a:prstGeom prst="rect">
            <a:avLst/>
          </a:prstGeom>
          <a:noFill/>
          <a:ln>
            <a:noFill/>
          </a:ln>
        </p:spPr>
      </p:pic>
      <p:sp>
        <p:nvSpPr>
          <p:cNvPr id="373" name="Google Shape;373;p10"/>
          <p:cNvSpPr txBox="1">
            <a:spLocks noGrp="1"/>
          </p:cNvSpPr>
          <p:nvPr>
            <p:ph type="title"/>
          </p:nvPr>
        </p:nvSpPr>
        <p:spPr>
          <a:xfrm>
            <a:off x="1928025" y="593275"/>
            <a:ext cx="8754000" cy="1003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000"/>
              <a:buFont typeface="Tahoma"/>
              <a:buNone/>
            </a:pPr>
            <a:r>
              <a:rPr lang="en-US" b="1">
                <a:solidFill>
                  <a:srgbClr val="C00000"/>
                </a:solidFill>
                <a:latin typeface="Times New Roman"/>
                <a:ea typeface="Times New Roman"/>
                <a:cs typeface="Times New Roman"/>
                <a:sym typeface="Times New Roman"/>
              </a:rPr>
              <a:t>Poor writing skill (Mechanical)</a:t>
            </a:r>
            <a:endParaRPr b="1">
              <a:solidFill>
                <a:srgbClr val="C00000"/>
              </a:solidFill>
              <a:latin typeface="Times New Roman"/>
              <a:ea typeface="Times New Roman"/>
              <a:cs typeface="Times New Roman"/>
              <a:sym typeface="Times New Roman"/>
            </a:endParaRPr>
          </a:p>
        </p:txBody>
      </p:sp>
      <p:sp>
        <p:nvSpPr>
          <p:cNvPr id="374" name="Google Shape;374;p10"/>
          <p:cNvSpPr txBox="1">
            <a:spLocks noGrp="1"/>
          </p:cNvSpPr>
          <p:nvPr>
            <p:ph type="body" idx="1"/>
          </p:nvPr>
        </p:nvSpPr>
        <p:spPr>
          <a:xfrm>
            <a:off x="1072450" y="1778000"/>
            <a:ext cx="6932400" cy="4115400"/>
          </a:xfrm>
          <a:prstGeom prst="rect">
            <a:avLst/>
          </a:prstGeom>
          <a:noFill/>
          <a:ln>
            <a:noFill/>
          </a:ln>
        </p:spPr>
        <p:txBody>
          <a:bodyPr spcFirstLastPara="1" wrap="square" lIns="91425" tIns="45700" rIns="91425" bIns="45700" anchor="t" anchorCtr="0">
            <a:normAutofit fontScale="85000" lnSpcReduction="10000"/>
          </a:bodyPr>
          <a:lstStyle/>
          <a:p>
            <a:pPr marL="228600" lvl="0" indent="-199071" algn="l" rtl="0">
              <a:lnSpc>
                <a:spcPct val="120000"/>
              </a:lnSpc>
              <a:spcBef>
                <a:spcPts val="0"/>
              </a:spcBef>
              <a:spcAft>
                <a:spcPts val="0"/>
              </a:spcAft>
              <a:buClr>
                <a:schemeClr val="dk1"/>
              </a:buClr>
              <a:buSzPct val="100000"/>
              <a:buChar char="•"/>
            </a:pPr>
            <a:r>
              <a:rPr lang="en-US" sz="3000">
                <a:solidFill>
                  <a:srgbClr val="FF0000"/>
                </a:solidFill>
                <a:latin typeface="Times New Roman"/>
                <a:ea typeface="Times New Roman"/>
                <a:cs typeface="Times New Roman"/>
                <a:sym typeface="Times New Roman"/>
              </a:rPr>
              <a:t>Arm too near body</a:t>
            </a:r>
            <a:endParaRPr/>
          </a:p>
          <a:p>
            <a:pPr marL="228600" lvl="0" indent="-199071" algn="l" rtl="0">
              <a:lnSpc>
                <a:spcPct val="120000"/>
              </a:lnSpc>
              <a:spcBef>
                <a:spcPts val="0"/>
              </a:spcBef>
              <a:spcAft>
                <a:spcPts val="0"/>
              </a:spcAft>
              <a:buClr>
                <a:schemeClr val="dk1"/>
              </a:buClr>
              <a:buSzPct val="100000"/>
              <a:buChar char="•"/>
            </a:pPr>
            <a:r>
              <a:rPr lang="en-US" sz="3000">
                <a:latin typeface="Times New Roman"/>
                <a:ea typeface="Times New Roman"/>
                <a:cs typeface="Times New Roman"/>
                <a:sym typeface="Times New Roman"/>
              </a:rPr>
              <a:t>Tight grip, loose grasp, or awkward position of pen and paper, poor coordination</a:t>
            </a:r>
            <a:endParaRPr sz="3000">
              <a:latin typeface="Times New Roman"/>
              <a:ea typeface="Times New Roman"/>
              <a:cs typeface="Times New Roman"/>
              <a:sym typeface="Times New Roman"/>
            </a:endParaRPr>
          </a:p>
          <a:p>
            <a:pPr marL="228600" lvl="0" indent="-199071" algn="l" rtl="0">
              <a:lnSpc>
                <a:spcPct val="120000"/>
              </a:lnSpc>
              <a:spcBef>
                <a:spcPts val="1000"/>
              </a:spcBef>
              <a:spcAft>
                <a:spcPts val="0"/>
              </a:spcAft>
              <a:buClr>
                <a:srgbClr val="FF0000"/>
              </a:buClr>
              <a:buSzPct val="100000"/>
              <a:buChar char="•"/>
            </a:pPr>
            <a:r>
              <a:rPr lang="en-US" sz="3000">
                <a:solidFill>
                  <a:srgbClr val="FF0000"/>
                </a:solidFill>
                <a:latin typeface="Times New Roman"/>
                <a:ea typeface="Times New Roman"/>
                <a:cs typeface="Times New Roman"/>
                <a:sym typeface="Times New Roman"/>
              </a:rPr>
              <a:t>Fingers too far from or too close to tip of pen</a:t>
            </a:r>
            <a:endParaRPr sz="3000">
              <a:latin typeface="Times New Roman"/>
              <a:ea typeface="Times New Roman"/>
              <a:cs typeface="Times New Roman"/>
              <a:sym typeface="Times New Roman"/>
            </a:endParaRPr>
          </a:p>
          <a:p>
            <a:pPr marL="228600" lvl="0" indent="-199071" algn="l" rtl="0">
              <a:lnSpc>
                <a:spcPct val="90000"/>
              </a:lnSpc>
              <a:spcBef>
                <a:spcPts val="1000"/>
              </a:spcBef>
              <a:spcAft>
                <a:spcPts val="0"/>
              </a:spcAft>
              <a:buClr>
                <a:schemeClr val="dk1"/>
              </a:buClr>
              <a:buSzPct val="100000"/>
              <a:buChar char="•"/>
            </a:pPr>
            <a:r>
              <a:rPr lang="en-US" sz="3000">
                <a:latin typeface="Times New Roman"/>
                <a:ea typeface="Times New Roman"/>
                <a:cs typeface="Times New Roman"/>
                <a:sym typeface="Times New Roman"/>
              </a:rPr>
              <a:t>Paper slant incorrect</a:t>
            </a:r>
            <a:endParaRPr sz="3000">
              <a:latin typeface="Times New Roman"/>
              <a:ea typeface="Times New Roman"/>
              <a:cs typeface="Times New Roman"/>
              <a:sym typeface="Times New Roman"/>
            </a:endParaRPr>
          </a:p>
          <a:p>
            <a:pPr marL="228600" lvl="0" indent="-199071" algn="l" rtl="0">
              <a:lnSpc>
                <a:spcPct val="90000"/>
              </a:lnSpc>
              <a:spcBef>
                <a:spcPts val="1000"/>
              </a:spcBef>
              <a:spcAft>
                <a:spcPts val="0"/>
              </a:spcAft>
              <a:buClr>
                <a:srgbClr val="FF0000"/>
              </a:buClr>
              <a:buSzPct val="100000"/>
              <a:buChar char="•"/>
            </a:pPr>
            <a:r>
              <a:rPr lang="en-US" sz="3000">
                <a:solidFill>
                  <a:srgbClr val="FF0000"/>
                </a:solidFill>
                <a:latin typeface="Times New Roman"/>
                <a:ea typeface="Times New Roman"/>
                <a:cs typeface="Times New Roman"/>
                <a:sym typeface="Times New Roman"/>
              </a:rPr>
              <a:t>Hand direction incorrect</a:t>
            </a:r>
            <a:endParaRPr sz="3000">
              <a:latin typeface="Times New Roman"/>
              <a:ea typeface="Times New Roman"/>
              <a:cs typeface="Times New Roman"/>
              <a:sym typeface="Times New Roman"/>
            </a:endParaRPr>
          </a:p>
          <a:p>
            <a:pPr marL="228600" lvl="0" indent="-25400" algn="l" rtl="0">
              <a:lnSpc>
                <a:spcPct val="90000"/>
              </a:lnSpc>
              <a:spcBef>
                <a:spcPts val="1000"/>
              </a:spcBef>
              <a:spcAft>
                <a:spcPts val="0"/>
              </a:spcAft>
              <a:buClr>
                <a:schemeClr val="dk1"/>
              </a:buClr>
              <a:buSzPct val="100000"/>
              <a:buNone/>
            </a:pPr>
            <a:endParaRPr sz="3000">
              <a:solidFill>
                <a:srgbClr val="FF0000"/>
              </a:solidFill>
              <a:latin typeface="Times New Roman"/>
              <a:ea typeface="Times New Roman"/>
              <a:cs typeface="Times New Roman"/>
              <a:sym typeface="Times New Roman"/>
            </a:endParaRPr>
          </a:p>
          <a:p>
            <a:pPr marL="228600" lvl="0" indent="-199071" algn="l" rtl="0">
              <a:lnSpc>
                <a:spcPct val="90000"/>
              </a:lnSpc>
              <a:spcBef>
                <a:spcPts val="1000"/>
              </a:spcBef>
              <a:spcAft>
                <a:spcPts val="0"/>
              </a:spcAft>
              <a:buClr>
                <a:srgbClr val="7030A0"/>
              </a:buClr>
              <a:buSzPct val="100000"/>
              <a:buChar char="•"/>
            </a:pPr>
            <a:r>
              <a:rPr lang="en-US" sz="3000" b="1">
                <a:solidFill>
                  <a:srgbClr val="7030A0"/>
                </a:solidFill>
                <a:latin typeface="Times New Roman"/>
                <a:ea typeface="Times New Roman"/>
                <a:cs typeface="Times New Roman"/>
                <a:sym typeface="Times New Roman"/>
              </a:rPr>
              <a:t>Can be corrected by Occupational Therapy</a:t>
            </a:r>
            <a:endParaRPr sz="3000" b="1">
              <a:latin typeface="Times New Roman"/>
              <a:ea typeface="Times New Roman"/>
              <a:cs typeface="Times New Roman"/>
              <a:sym typeface="Times New Roman"/>
            </a:endParaRPr>
          </a:p>
          <a:p>
            <a:pPr marL="1143000" lvl="2" indent="-101600" algn="l" rtl="0">
              <a:lnSpc>
                <a:spcPct val="90000"/>
              </a:lnSpc>
              <a:spcBef>
                <a:spcPts val="500"/>
              </a:spcBef>
              <a:spcAft>
                <a:spcPts val="0"/>
              </a:spcAft>
              <a:buClr>
                <a:schemeClr val="dk1"/>
              </a:buClr>
              <a:buSzPct val="100000"/>
              <a:buNone/>
            </a:pPr>
            <a:endParaRPr/>
          </a:p>
        </p:txBody>
      </p:sp>
      <p:pic>
        <p:nvPicPr>
          <p:cNvPr id="375" name="Google Shape;375;p10"/>
          <p:cNvPicPr preferRelativeResize="0"/>
          <p:nvPr/>
        </p:nvPicPr>
        <p:blipFill rotWithShape="1">
          <a:blip r:embed="rId4">
            <a:alphaModFix/>
          </a:blip>
          <a:srcRect/>
          <a:stretch/>
        </p:blipFill>
        <p:spPr>
          <a:xfrm>
            <a:off x="8332759" y="1948215"/>
            <a:ext cx="3078747" cy="3090940"/>
          </a:xfrm>
          <a:prstGeom prst="rect">
            <a:avLst/>
          </a:prstGeom>
          <a:noFill/>
          <a:ln>
            <a:noFill/>
          </a:ln>
        </p:spPr>
      </p:pic>
      <p:pic>
        <p:nvPicPr>
          <p:cNvPr id="376" name="Google Shape;376;p10" descr="A logo with hands reaching out to a child&#10;&#10;Description automatically generated"/>
          <p:cNvPicPr preferRelativeResize="0"/>
          <p:nvPr/>
        </p:nvPicPr>
        <p:blipFill rotWithShape="1">
          <a:blip r:embed="rId5">
            <a:alphaModFix/>
          </a:blip>
          <a:srcRect/>
          <a:stretch/>
        </p:blipFill>
        <p:spPr>
          <a:xfrm>
            <a:off x="10828190" y="105141"/>
            <a:ext cx="900000" cy="900000"/>
          </a:xfrm>
          <a:prstGeom prst="rect">
            <a:avLst/>
          </a:prstGeom>
          <a:noFill/>
          <a:ln>
            <a:noFill/>
          </a:ln>
        </p:spPr>
      </p:pic>
      <p:pic>
        <p:nvPicPr>
          <p:cNvPr id="377" name="Google Shape;377;p10" descr="Pedicriticon Pune 2023"/>
          <p:cNvPicPr preferRelativeResize="0"/>
          <p:nvPr/>
        </p:nvPicPr>
        <p:blipFill rotWithShape="1">
          <a:blip r:embed="rId6">
            <a:alphaModFix/>
          </a:blip>
          <a:srcRect l="19208" t="7509" r="15040" b="9269"/>
          <a:stretch/>
        </p:blipFill>
        <p:spPr>
          <a:xfrm>
            <a:off x="948326" y="30846"/>
            <a:ext cx="828483" cy="1048589"/>
          </a:xfrm>
          <a:prstGeom prst="rect">
            <a:avLst/>
          </a:prstGeom>
          <a:noFill/>
          <a:ln>
            <a:noFill/>
          </a:ln>
        </p:spPr>
      </p:pic>
      <p:pic>
        <p:nvPicPr>
          <p:cNvPr id="378" name="Google Shape;378;p10"/>
          <p:cNvPicPr preferRelativeResize="0"/>
          <p:nvPr/>
        </p:nvPicPr>
        <p:blipFill rotWithShape="1">
          <a:blip r:embed="rId7">
            <a:alphaModFix/>
          </a:blip>
          <a:srcRect/>
          <a:stretch/>
        </p:blipFill>
        <p:spPr>
          <a:xfrm>
            <a:off x="2569392" y="6376250"/>
            <a:ext cx="6693988" cy="49991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47"/>
          <p:cNvPicPr preferRelativeResize="0"/>
          <p:nvPr/>
        </p:nvPicPr>
        <p:blipFill rotWithShape="1">
          <a:blip r:embed="rId3">
            <a:alphaModFix/>
          </a:blip>
          <a:srcRect t="4921" b="5324"/>
          <a:stretch/>
        </p:blipFill>
        <p:spPr>
          <a:xfrm>
            <a:off x="-1" y="-4432"/>
            <a:ext cx="12233328" cy="6862432"/>
          </a:xfrm>
          <a:prstGeom prst="rect">
            <a:avLst/>
          </a:prstGeom>
          <a:noFill/>
          <a:ln>
            <a:noFill/>
          </a:ln>
        </p:spPr>
      </p:pic>
      <p:sp>
        <p:nvSpPr>
          <p:cNvPr id="384" name="Google Shape;38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imes New Roman"/>
              <a:buNone/>
            </a:pPr>
            <a:endParaRPr/>
          </a:p>
        </p:txBody>
      </p:sp>
      <p:pic>
        <p:nvPicPr>
          <p:cNvPr id="385" name="Google Shape;385;p47"/>
          <p:cNvPicPr preferRelativeResize="0"/>
          <p:nvPr/>
        </p:nvPicPr>
        <p:blipFill rotWithShape="1">
          <a:blip r:embed="rId4">
            <a:alphaModFix/>
          </a:blip>
          <a:srcRect/>
          <a:stretch/>
        </p:blipFill>
        <p:spPr>
          <a:xfrm>
            <a:off x="1326097" y="2638873"/>
            <a:ext cx="4172578" cy="2336644"/>
          </a:xfrm>
          <a:prstGeom prst="rect">
            <a:avLst/>
          </a:prstGeom>
          <a:noFill/>
          <a:ln>
            <a:noFill/>
          </a:ln>
        </p:spPr>
      </p:pic>
      <p:pic>
        <p:nvPicPr>
          <p:cNvPr id="386" name="Google Shape;386;p47"/>
          <p:cNvPicPr preferRelativeResize="0"/>
          <p:nvPr/>
        </p:nvPicPr>
        <p:blipFill rotWithShape="1">
          <a:blip r:embed="rId5">
            <a:alphaModFix/>
          </a:blip>
          <a:srcRect/>
          <a:stretch/>
        </p:blipFill>
        <p:spPr>
          <a:xfrm>
            <a:off x="6750735" y="2638873"/>
            <a:ext cx="4351452" cy="2436813"/>
          </a:xfrm>
          <a:prstGeom prst="rect">
            <a:avLst/>
          </a:prstGeom>
          <a:noFill/>
          <a:ln>
            <a:noFill/>
          </a:ln>
        </p:spPr>
      </p:pic>
      <p:pic>
        <p:nvPicPr>
          <p:cNvPr id="387" name="Google Shape;387;p47" descr="A logo with hands reaching out to a child&#10;&#10;Description automatically generated"/>
          <p:cNvPicPr preferRelativeResize="0"/>
          <p:nvPr/>
        </p:nvPicPr>
        <p:blipFill rotWithShape="1">
          <a:blip r:embed="rId6">
            <a:alphaModFix/>
          </a:blip>
          <a:srcRect/>
          <a:stretch/>
        </p:blipFill>
        <p:spPr>
          <a:xfrm>
            <a:off x="10828190" y="105141"/>
            <a:ext cx="900000" cy="900000"/>
          </a:xfrm>
          <a:prstGeom prst="rect">
            <a:avLst/>
          </a:prstGeom>
          <a:noFill/>
          <a:ln>
            <a:noFill/>
          </a:ln>
        </p:spPr>
      </p:pic>
      <p:pic>
        <p:nvPicPr>
          <p:cNvPr id="388" name="Google Shape;388;p47" descr="Pedicriticon Pune 2023"/>
          <p:cNvPicPr preferRelativeResize="0"/>
          <p:nvPr/>
        </p:nvPicPr>
        <p:blipFill rotWithShape="1">
          <a:blip r:embed="rId7">
            <a:alphaModFix/>
          </a:blip>
          <a:srcRect l="19208" t="7509" r="15040" b="9269"/>
          <a:stretch/>
        </p:blipFill>
        <p:spPr>
          <a:xfrm>
            <a:off x="948326" y="30846"/>
            <a:ext cx="828483" cy="1048589"/>
          </a:xfrm>
          <a:prstGeom prst="rect">
            <a:avLst/>
          </a:prstGeom>
          <a:noFill/>
          <a:ln>
            <a:noFill/>
          </a:ln>
        </p:spPr>
      </p:pic>
      <p:pic>
        <p:nvPicPr>
          <p:cNvPr id="389" name="Google Shape;389;p47"/>
          <p:cNvPicPr preferRelativeResize="0"/>
          <p:nvPr/>
        </p:nvPicPr>
        <p:blipFill rotWithShape="1">
          <a:blip r:embed="rId8">
            <a:alphaModFix/>
          </a:blip>
          <a:srcRect/>
          <a:stretch/>
        </p:blipFill>
        <p:spPr>
          <a:xfrm>
            <a:off x="2569392" y="6376250"/>
            <a:ext cx="6693988" cy="49991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5"/>
        <p:cNvGrpSpPr/>
        <p:nvPr/>
      </p:nvGrpSpPr>
      <p:grpSpPr>
        <a:xfrm>
          <a:off x="0" y="0"/>
          <a:ext cx="0" cy="0"/>
          <a:chOff x="0" y="0"/>
          <a:chExt cx="0" cy="0"/>
        </a:xfrm>
      </p:grpSpPr>
      <p:sp>
        <p:nvSpPr>
          <p:cNvPr id="166" name="Google Shape;166;p3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67" name="Google Shape;167;p37"/>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68" name="Google Shape;168;p37"/>
          <p:cNvSpPr/>
          <p:nvPr/>
        </p:nvSpPr>
        <p:spPr>
          <a:xfrm>
            <a:off x="641774" y="623275"/>
            <a:ext cx="10905053"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169" name="Google Shape;169;p37" descr="Pedicriticon Pune 2023"/>
          <p:cNvPicPr preferRelativeResize="0"/>
          <p:nvPr/>
        </p:nvPicPr>
        <p:blipFill rotWithShape="1">
          <a:blip r:embed="rId3">
            <a:alphaModFix/>
          </a:blip>
          <a:srcRect/>
          <a:stretch/>
        </p:blipFill>
        <p:spPr>
          <a:xfrm>
            <a:off x="709193" y="673307"/>
            <a:ext cx="1260000" cy="1260000"/>
          </a:xfrm>
          <a:prstGeom prst="rect">
            <a:avLst/>
          </a:prstGeom>
          <a:noFill/>
          <a:ln>
            <a:noFill/>
          </a:ln>
        </p:spPr>
      </p:pic>
      <p:pic>
        <p:nvPicPr>
          <p:cNvPr id="170" name="Google Shape;170;p37" descr="A logo with hands reaching out to a child&#10;&#10;Description automatically generated"/>
          <p:cNvPicPr preferRelativeResize="0"/>
          <p:nvPr/>
        </p:nvPicPr>
        <p:blipFill rotWithShape="1">
          <a:blip r:embed="rId4">
            <a:alphaModFix/>
          </a:blip>
          <a:srcRect/>
          <a:stretch/>
        </p:blipFill>
        <p:spPr>
          <a:xfrm>
            <a:off x="10386326" y="767934"/>
            <a:ext cx="900000" cy="900000"/>
          </a:xfrm>
          <a:prstGeom prst="rect">
            <a:avLst/>
          </a:prstGeom>
          <a:noFill/>
          <a:ln>
            <a:noFill/>
          </a:ln>
        </p:spPr>
      </p:pic>
      <p:sp>
        <p:nvSpPr>
          <p:cNvPr id="171" name="Google Shape;171;p37"/>
          <p:cNvSpPr/>
          <p:nvPr/>
        </p:nvSpPr>
        <p:spPr>
          <a:xfrm>
            <a:off x="0" y="6347585"/>
            <a:ext cx="12192000" cy="393987"/>
          </a:xfrm>
          <a:prstGeom prst="flowChartProcess">
            <a:avLst/>
          </a:prstGeom>
          <a:solidFill>
            <a:schemeClr val="lt1"/>
          </a:solidFill>
          <a:ln w="19050" cap="flat" cmpd="sng">
            <a:solidFill>
              <a:srgbClr val="0F9E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F7F7F"/>
              </a:buClr>
              <a:buSzPts val="1800"/>
              <a:buFont typeface="Arial"/>
              <a:buNone/>
            </a:pPr>
            <a:r>
              <a:rPr lang="en-US" sz="1800" b="0" i="0" u="none" strike="noStrike" cap="none">
                <a:solidFill>
                  <a:srgbClr val="7F7F7F"/>
                </a:solidFill>
                <a:latin typeface="Arial"/>
                <a:ea typeface="Arial"/>
                <a:cs typeface="Arial"/>
                <a:sym typeface="Arial"/>
              </a:rPr>
              <a:t>IAP-Adolescent Health Academy: T-TEACH MODULE</a:t>
            </a:r>
            <a:endParaRPr/>
          </a:p>
        </p:txBody>
      </p:sp>
      <p:pic>
        <p:nvPicPr>
          <p:cNvPr id="172" name="Google Shape;172;p37" descr="page1image1292286560"/>
          <p:cNvPicPr preferRelativeResize="0"/>
          <p:nvPr/>
        </p:nvPicPr>
        <p:blipFill rotWithShape="1">
          <a:blip r:embed="rId5">
            <a:alphaModFix/>
          </a:blip>
          <a:srcRect/>
          <a:stretch/>
        </p:blipFill>
        <p:spPr>
          <a:xfrm>
            <a:off x="1655232" y="1217934"/>
            <a:ext cx="8567408" cy="472573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95" name="Google Shape;395;p11"/>
          <p:cNvPicPr preferRelativeResize="0"/>
          <p:nvPr/>
        </p:nvPicPr>
        <p:blipFill rotWithShape="1">
          <a:blip r:embed="rId3">
            <a:alphaModFix/>
          </a:blip>
          <a:srcRect t="4921" b="5324"/>
          <a:stretch/>
        </p:blipFill>
        <p:spPr>
          <a:xfrm>
            <a:off x="-1" y="-4432"/>
            <a:ext cx="12233328" cy="6862432"/>
          </a:xfrm>
          <a:prstGeom prst="rect">
            <a:avLst/>
          </a:prstGeom>
          <a:noFill/>
          <a:ln>
            <a:noFill/>
          </a:ln>
        </p:spPr>
      </p:pic>
      <p:sp>
        <p:nvSpPr>
          <p:cNvPr id="396" name="Google Shape;396;p11"/>
          <p:cNvSpPr txBox="1">
            <a:spLocks noGrp="1"/>
          </p:cNvSpPr>
          <p:nvPr>
            <p:ph type="title"/>
          </p:nvPr>
        </p:nvSpPr>
        <p:spPr>
          <a:xfrm>
            <a:off x="838200" y="561068"/>
            <a:ext cx="10515600" cy="65246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Tahoma"/>
              <a:buNone/>
            </a:pPr>
            <a:r>
              <a:rPr lang="en-US" b="1">
                <a:solidFill>
                  <a:srgbClr val="C00000"/>
                </a:solidFill>
                <a:latin typeface="Times New Roman"/>
                <a:ea typeface="Times New Roman"/>
                <a:cs typeface="Times New Roman"/>
                <a:sym typeface="Times New Roman"/>
              </a:rPr>
              <a:t>Math  Disability (Dyscalculia)</a:t>
            </a:r>
            <a:endParaRPr b="1">
              <a:solidFill>
                <a:srgbClr val="C00000"/>
              </a:solidFill>
              <a:latin typeface="Times New Roman"/>
              <a:ea typeface="Times New Roman"/>
              <a:cs typeface="Times New Roman"/>
              <a:sym typeface="Times New Roman"/>
            </a:endParaRPr>
          </a:p>
        </p:txBody>
      </p:sp>
      <p:sp>
        <p:nvSpPr>
          <p:cNvPr id="397" name="Google Shape;397;p11"/>
          <p:cNvSpPr txBox="1">
            <a:spLocks noGrp="1"/>
          </p:cNvSpPr>
          <p:nvPr>
            <p:ph type="body" idx="1"/>
          </p:nvPr>
        </p:nvSpPr>
        <p:spPr>
          <a:xfrm>
            <a:off x="1890585" y="1443697"/>
            <a:ext cx="9255209" cy="4658931"/>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3200"/>
              <a:buFont typeface="Arial"/>
              <a:buNone/>
            </a:pPr>
            <a:r>
              <a:rPr lang="en-US"/>
              <a:t>25 +			19 +				71 -</a:t>
            </a:r>
            <a:endParaRPr/>
          </a:p>
          <a:p>
            <a:pPr marL="228600" lvl="0" indent="-228600" algn="l" rtl="0">
              <a:lnSpc>
                <a:spcPct val="90000"/>
              </a:lnSpc>
              <a:spcBef>
                <a:spcPts val="1000"/>
              </a:spcBef>
              <a:spcAft>
                <a:spcPts val="0"/>
              </a:spcAft>
              <a:buClr>
                <a:schemeClr val="dk1"/>
              </a:buClr>
              <a:buSzPts val="3200"/>
              <a:buFont typeface="Arial"/>
              <a:buNone/>
            </a:pPr>
            <a:r>
              <a:rPr lang="en-US"/>
              <a:t>36				17					15</a:t>
            </a:r>
            <a:endParaRPr/>
          </a:p>
          <a:p>
            <a:pPr marL="228600" lvl="0" indent="-228600" algn="l" rtl="0">
              <a:lnSpc>
                <a:spcPct val="90000"/>
              </a:lnSpc>
              <a:spcBef>
                <a:spcPts val="1000"/>
              </a:spcBef>
              <a:spcAft>
                <a:spcPts val="0"/>
              </a:spcAft>
              <a:buClr>
                <a:schemeClr val="dk1"/>
              </a:buClr>
              <a:buSzPts val="3200"/>
              <a:buFont typeface="Arial"/>
              <a:buNone/>
            </a:pPr>
            <a:r>
              <a:rPr lang="en-US"/>
              <a:t>----			---					---</a:t>
            </a:r>
            <a:endParaRPr/>
          </a:p>
          <a:p>
            <a:pPr marL="228600" lvl="0" indent="-228600" algn="l" rtl="0">
              <a:lnSpc>
                <a:spcPct val="90000"/>
              </a:lnSpc>
              <a:spcBef>
                <a:spcPts val="1000"/>
              </a:spcBef>
              <a:spcAft>
                <a:spcPts val="0"/>
              </a:spcAft>
              <a:buClr>
                <a:schemeClr val="dk1"/>
              </a:buClr>
              <a:buSzPts val="3200"/>
              <a:buFont typeface="Arial"/>
              <a:buNone/>
            </a:pPr>
            <a:r>
              <a:rPr lang="en-US"/>
              <a:t>511		  	  2					64</a:t>
            </a:r>
            <a:endParaRPr/>
          </a:p>
          <a:p>
            <a:pPr marL="228600" lvl="0" indent="-228600" algn="l" rtl="0">
              <a:lnSpc>
                <a:spcPct val="90000"/>
              </a:lnSpc>
              <a:spcBef>
                <a:spcPts val="1000"/>
              </a:spcBef>
              <a:spcAft>
                <a:spcPts val="0"/>
              </a:spcAft>
              <a:buClr>
                <a:schemeClr val="dk1"/>
              </a:buClr>
              <a:buSzPts val="3200"/>
              <a:buFont typeface="Arial"/>
              <a:buNone/>
            </a:pPr>
            <a:endParaRPr/>
          </a:p>
          <a:p>
            <a:pPr marL="228600" lvl="0" indent="-228600" algn="l" rtl="0">
              <a:lnSpc>
                <a:spcPct val="90000"/>
              </a:lnSpc>
              <a:spcBef>
                <a:spcPts val="1000"/>
              </a:spcBef>
              <a:spcAft>
                <a:spcPts val="0"/>
              </a:spcAft>
              <a:buClr>
                <a:srgbClr val="FF0000"/>
              </a:buClr>
              <a:buSzPts val="3200"/>
              <a:buChar char="•"/>
            </a:pPr>
            <a:r>
              <a:rPr lang="en-US">
                <a:solidFill>
                  <a:srgbClr val="FF0000"/>
                </a:solidFill>
                <a:latin typeface="Times New Roman"/>
                <a:ea typeface="Times New Roman"/>
                <a:cs typeface="Times New Roman"/>
                <a:sym typeface="Times New Roman"/>
              </a:rPr>
              <a:t>May not carry over correctly</a:t>
            </a:r>
            <a:endParaRPr>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rgbClr val="FF0000"/>
              </a:buClr>
              <a:buSzPts val="3200"/>
              <a:buChar char="•"/>
            </a:pPr>
            <a:r>
              <a:rPr lang="en-US">
                <a:solidFill>
                  <a:srgbClr val="FF0000"/>
                </a:solidFill>
                <a:latin typeface="Times New Roman"/>
                <a:ea typeface="Times New Roman"/>
                <a:cs typeface="Times New Roman"/>
                <a:sym typeface="Times New Roman"/>
              </a:rPr>
              <a:t>Confuses + and – </a:t>
            </a:r>
            <a:endParaRPr>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rgbClr val="FF0000"/>
              </a:buClr>
              <a:buSzPts val="3200"/>
              <a:buChar char="•"/>
            </a:pPr>
            <a:r>
              <a:rPr lang="en-US">
                <a:solidFill>
                  <a:srgbClr val="FF0000"/>
                </a:solidFill>
                <a:latin typeface="Times New Roman"/>
                <a:ea typeface="Times New Roman"/>
                <a:cs typeface="Times New Roman"/>
                <a:sym typeface="Times New Roman"/>
              </a:rPr>
              <a:t>Subtracts larger number from smaller</a:t>
            </a:r>
            <a:endParaRPr/>
          </a:p>
          <a:p>
            <a:pPr marL="228600" lvl="0" indent="-228600" algn="l" rtl="0">
              <a:lnSpc>
                <a:spcPct val="90000"/>
              </a:lnSpc>
              <a:spcBef>
                <a:spcPts val="1000"/>
              </a:spcBef>
              <a:spcAft>
                <a:spcPts val="0"/>
              </a:spcAft>
              <a:buClr>
                <a:srgbClr val="FF0000"/>
              </a:buClr>
              <a:buSzPts val="3200"/>
              <a:buChar char="•"/>
            </a:pPr>
            <a:r>
              <a:rPr lang="en-US">
                <a:solidFill>
                  <a:srgbClr val="FF0000"/>
                </a:solidFill>
                <a:latin typeface="Times New Roman"/>
                <a:ea typeface="Times New Roman"/>
                <a:cs typeface="Times New Roman"/>
                <a:sym typeface="Times New Roman"/>
              </a:rPr>
              <a:t>Counting on fingers beyond Grade 2.</a:t>
            </a:r>
            <a:endParaRPr>
              <a:solidFill>
                <a:srgbClr val="FF0000"/>
              </a:solidFill>
              <a:latin typeface="Times New Roman"/>
              <a:ea typeface="Times New Roman"/>
              <a:cs typeface="Times New Roman"/>
              <a:sym typeface="Times New Roman"/>
            </a:endParaRPr>
          </a:p>
        </p:txBody>
      </p:sp>
      <p:pic>
        <p:nvPicPr>
          <p:cNvPr id="398" name="Google Shape;398;p11" descr="A logo with hands reaching out to a child&#10;&#10;Description automatically generated"/>
          <p:cNvPicPr preferRelativeResize="0"/>
          <p:nvPr/>
        </p:nvPicPr>
        <p:blipFill rotWithShape="1">
          <a:blip r:embed="rId4">
            <a:alphaModFix/>
          </a:blip>
          <a:srcRect/>
          <a:stretch/>
        </p:blipFill>
        <p:spPr>
          <a:xfrm>
            <a:off x="10828190" y="105141"/>
            <a:ext cx="900000" cy="900000"/>
          </a:xfrm>
          <a:prstGeom prst="rect">
            <a:avLst/>
          </a:prstGeom>
          <a:noFill/>
          <a:ln>
            <a:noFill/>
          </a:ln>
        </p:spPr>
      </p:pic>
      <p:pic>
        <p:nvPicPr>
          <p:cNvPr id="399" name="Google Shape;399;p11" descr="Pedicriticon Pune 2023"/>
          <p:cNvPicPr preferRelativeResize="0"/>
          <p:nvPr/>
        </p:nvPicPr>
        <p:blipFill rotWithShape="1">
          <a:blip r:embed="rId5">
            <a:alphaModFix/>
          </a:blip>
          <a:srcRect l="19208" t="7509" r="15040" b="9269"/>
          <a:stretch/>
        </p:blipFill>
        <p:spPr>
          <a:xfrm>
            <a:off x="948326" y="30846"/>
            <a:ext cx="828483" cy="1048589"/>
          </a:xfrm>
          <a:prstGeom prst="rect">
            <a:avLst/>
          </a:prstGeom>
          <a:noFill/>
          <a:ln>
            <a:noFill/>
          </a:ln>
        </p:spPr>
      </p:pic>
      <p:pic>
        <p:nvPicPr>
          <p:cNvPr id="400" name="Google Shape;400;p11"/>
          <p:cNvPicPr preferRelativeResize="0"/>
          <p:nvPr/>
        </p:nvPicPr>
        <p:blipFill rotWithShape="1">
          <a:blip r:embed="rId6">
            <a:alphaModFix/>
          </a:blip>
          <a:srcRect/>
          <a:stretch/>
        </p:blipFill>
        <p:spPr>
          <a:xfrm>
            <a:off x="2569392" y="6376250"/>
            <a:ext cx="6693988" cy="49991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Google Shape;406;p12"/>
          <p:cNvPicPr preferRelativeResize="0"/>
          <p:nvPr/>
        </p:nvPicPr>
        <p:blipFill rotWithShape="1">
          <a:blip r:embed="rId3">
            <a:alphaModFix/>
          </a:blip>
          <a:srcRect t="4921" b="5324"/>
          <a:stretch/>
        </p:blipFill>
        <p:spPr>
          <a:xfrm>
            <a:off x="-1" y="-4432"/>
            <a:ext cx="12233328" cy="6862432"/>
          </a:xfrm>
          <a:prstGeom prst="rect">
            <a:avLst/>
          </a:prstGeom>
          <a:noFill/>
          <a:ln>
            <a:noFill/>
          </a:ln>
        </p:spPr>
      </p:pic>
      <p:sp>
        <p:nvSpPr>
          <p:cNvPr id="407" name="Google Shape;407;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Tahoma"/>
              <a:buNone/>
            </a:pPr>
            <a:r>
              <a:rPr lang="en-US" b="1">
                <a:solidFill>
                  <a:srgbClr val="C00000"/>
                </a:solidFill>
                <a:latin typeface="Times New Roman"/>
                <a:ea typeface="Times New Roman"/>
                <a:cs typeface="Times New Roman"/>
                <a:sym typeface="Times New Roman"/>
              </a:rPr>
              <a:t>Management of SLD</a:t>
            </a:r>
            <a:endParaRPr b="1">
              <a:solidFill>
                <a:srgbClr val="C00000"/>
              </a:solidFill>
              <a:latin typeface="Times New Roman"/>
              <a:ea typeface="Times New Roman"/>
              <a:cs typeface="Times New Roman"/>
              <a:sym typeface="Times New Roman"/>
            </a:endParaRPr>
          </a:p>
        </p:txBody>
      </p:sp>
      <p:sp>
        <p:nvSpPr>
          <p:cNvPr id="408" name="Google Shape;408;p12"/>
          <p:cNvSpPr txBox="1">
            <a:spLocks noGrp="1"/>
          </p:cNvSpPr>
          <p:nvPr>
            <p:ph type="body" idx="1"/>
          </p:nvPr>
        </p:nvSpPr>
        <p:spPr>
          <a:xfrm>
            <a:off x="776100" y="1690700"/>
            <a:ext cx="5348100" cy="44814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Noto Sans Symbols"/>
              <a:buChar char="✔"/>
            </a:pPr>
            <a:r>
              <a:rPr lang="en-US">
                <a:latin typeface="Times New Roman"/>
                <a:ea typeface="Times New Roman"/>
                <a:cs typeface="Times New Roman"/>
                <a:sym typeface="Times New Roman"/>
              </a:rPr>
              <a:t> </a:t>
            </a:r>
            <a:r>
              <a:rPr lang="en-US">
                <a:solidFill>
                  <a:srgbClr val="FF0000"/>
                </a:solidFill>
                <a:latin typeface="Times New Roman"/>
                <a:ea typeface="Times New Roman"/>
                <a:cs typeface="Times New Roman"/>
                <a:sym typeface="Times New Roman"/>
              </a:rPr>
              <a:t>Refer for LD assessment</a:t>
            </a:r>
            <a:endParaRPr/>
          </a:p>
          <a:p>
            <a:pPr marL="228600" lvl="0" indent="-228600" algn="l" rtl="0">
              <a:lnSpc>
                <a:spcPct val="90000"/>
              </a:lnSpc>
              <a:spcBef>
                <a:spcPts val="0"/>
              </a:spcBef>
              <a:spcAft>
                <a:spcPts val="0"/>
              </a:spcAft>
              <a:buClr>
                <a:schemeClr val="dk1"/>
              </a:buClr>
              <a:buSzPts val="2800"/>
              <a:buFont typeface="Noto Sans Symbols"/>
              <a:buChar char="✔"/>
            </a:pPr>
            <a:r>
              <a:rPr lang="en-US">
                <a:latin typeface="Times New Roman"/>
                <a:ea typeface="Times New Roman"/>
                <a:cs typeface="Times New Roman"/>
                <a:sym typeface="Times New Roman"/>
              </a:rPr>
              <a:t> Explain the problem to parents</a:t>
            </a:r>
            <a:endParaRPr>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ts val="3200"/>
              <a:buFont typeface="Noto Sans Symbols"/>
              <a:buChar char="✔"/>
            </a:pPr>
            <a:r>
              <a:rPr lang="en-US">
                <a:latin typeface="Times New Roman"/>
                <a:ea typeface="Times New Roman"/>
                <a:cs typeface="Times New Roman"/>
                <a:sym typeface="Times New Roman"/>
              </a:rPr>
              <a:t> </a:t>
            </a:r>
            <a:r>
              <a:rPr lang="en-US">
                <a:solidFill>
                  <a:srgbClr val="FF0000"/>
                </a:solidFill>
                <a:latin typeface="Times New Roman"/>
                <a:ea typeface="Times New Roman"/>
                <a:cs typeface="Times New Roman"/>
                <a:sym typeface="Times New Roman"/>
              </a:rPr>
              <a:t>Modify the curriculum </a:t>
            </a:r>
            <a:endParaRPr>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ts val="3200"/>
              <a:buFont typeface="Noto Sans Symbols"/>
              <a:buChar char="✔"/>
            </a:pPr>
            <a:r>
              <a:rPr lang="en-US">
                <a:latin typeface="Times New Roman"/>
                <a:ea typeface="Times New Roman"/>
                <a:cs typeface="Times New Roman"/>
                <a:sym typeface="Times New Roman"/>
              </a:rPr>
              <a:t> Remedy the weakness - reading, spelling and maths</a:t>
            </a:r>
            <a:endParaRPr>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ts val="3200"/>
              <a:buFont typeface="Noto Sans Symbols"/>
              <a:buChar char="✔"/>
            </a:pPr>
            <a:r>
              <a:rPr lang="en-US">
                <a:latin typeface="Times New Roman"/>
                <a:ea typeface="Times New Roman"/>
                <a:cs typeface="Times New Roman"/>
                <a:sym typeface="Times New Roman"/>
              </a:rPr>
              <a:t> </a:t>
            </a:r>
            <a:r>
              <a:rPr lang="en-US">
                <a:solidFill>
                  <a:srgbClr val="FF0000"/>
                </a:solidFill>
                <a:latin typeface="Times New Roman"/>
                <a:ea typeface="Times New Roman"/>
                <a:cs typeface="Times New Roman"/>
                <a:sym typeface="Times New Roman"/>
              </a:rPr>
              <a:t>Strengthen strengths - encourage interests like art, music, sports</a:t>
            </a:r>
            <a:endParaRPr/>
          </a:p>
          <a:p>
            <a:pPr marL="228600" lvl="0" indent="-228600" algn="l" rtl="0">
              <a:lnSpc>
                <a:spcPct val="90000"/>
              </a:lnSpc>
              <a:spcBef>
                <a:spcPts val="1000"/>
              </a:spcBef>
              <a:spcAft>
                <a:spcPts val="0"/>
              </a:spcAft>
              <a:buClr>
                <a:schemeClr val="dk1"/>
              </a:buClr>
              <a:buSzPts val="3200"/>
              <a:buFont typeface="Noto Sans Symbols"/>
              <a:buChar char="✔"/>
            </a:pPr>
            <a:r>
              <a:rPr lang="en-US">
                <a:solidFill>
                  <a:schemeClr val="dk1"/>
                </a:solidFill>
                <a:latin typeface="Times New Roman"/>
                <a:ea typeface="Times New Roman"/>
                <a:cs typeface="Times New Roman"/>
                <a:sym typeface="Times New Roman"/>
              </a:rPr>
              <a:t> Study skills training</a:t>
            </a:r>
            <a:endParaRPr>
              <a:solidFill>
                <a:schemeClr val="dk1"/>
              </a:solidFill>
              <a:latin typeface="Times New Roman"/>
              <a:ea typeface="Times New Roman"/>
              <a:cs typeface="Times New Roman"/>
              <a:sym typeface="Times New Roman"/>
            </a:endParaRPr>
          </a:p>
          <a:p>
            <a:pPr marL="457200" lvl="0" indent="0" algn="l" rtl="0">
              <a:lnSpc>
                <a:spcPct val="90000"/>
              </a:lnSpc>
              <a:spcBef>
                <a:spcPts val="1000"/>
              </a:spcBef>
              <a:spcAft>
                <a:spcPts val="0"/>
              </a:spcAft>
              <a:buNone/>
            </a:pPr>
            <a:endParaRPr>
              <a:solidFill>
                <a:schemeClr val="dk1"/>
              </a:solidFill>
              <a:latin typeface="Times New Roman"/>
              <a:ea typeface="Times New Roman"/>
              <a:cs typeface="Times New Roman"/>
              <a:sym typeface="Times New Roman"/>
            </a:endParaRPr>
          </a:p>
        </p:txBody>
      </p:sp>
      <p:pic>
        <p:nvPicPr>
          <p:cNvPr id="409" name="Google Shape;409;p12"/>
          <p:cNvPicPr preferRelativeResize="0"/>
          <p:nvPr/>
        </p:nvPicPr>
        <p:blipFill rotWithShape="1">
          <a:blip r:embed="rId4">
            <a:alphaModFix/>
          </a:blip>
          <a:srcRect/>
          <a:stretch/>
        </p:blipFill>
        <p:spPr>
          <a:xfrm>
            <a:off x="6298075" y="2003775"/>
            <a:ext cx="5430125" cy="3636600"/>
          </a:xfrm>
          <a:prstGeom prst="rect">
            <a:avLst/>
          </a:prstGeom>
          <a:noFill/>
          <a:ln>
            <a:noFill/>
          </a:ln>
        </p:spPr>
      </p:pic>
      <p:pic>
        <p:nvPicPr>
          <p:cNvPr id="410" name="Google Shape;410;p12" descr="A logo with hands reaching out to a child&#10;&#10;Description automatically generated"/>
          <p:cNvPicPr preferRelativeResize="0"/>
          <p:nvPr/>
        </p:nvPicPr>
        <p:blipFill rotWithShape="1">
          <a:blip r:embed="rId5">
            <a:alphaModFix/>
          </a:blip>
          <a:srcRect/>
          <a:stretch/>
        </p:blipFill>
        <p:spPr>
          <a:xfrm>
            <a:off x="10828190" y="105141"/>
            <a:ext cx="900000" cy="900000"/>
          </a:xfrm>
          <a:prstGeom prst="rect">
            <a:avLst/>
          </a:prstGeom>
          <a:noFill/>
          <a:ln>
            <a:noFill/>
          </a:ln>
        </p:spPr>
      </p:pic>
      <p:pic>
        <p:nvPicPr>
          <p:cNvPr id="411" name="Google Shape;411;p12" descr="Pedicriticon Pune 2023"/>
          <p:cNvPicPr preferRelativeResize="0"/>
          <p:nvPr/>
        </p:nvPicPr>
        <p:blipFill rotWithShape="1">
          <a:blip r:embed="rId6">
            <a:alphaModFix/>
          </a:blip>
          <a:srcRect l="19208" t="7509" r="15040" b="9269"/>
          <a:stretch/>
        </p:blipFill>
        <p:spPr>
          <a:xfrm>
            <a:off x="948326" y="30846"/>
            <a:ext cx="828483" cy="1048589"/>
          </a:xfrm>
          <a:prstGeom prst="rect">
            <a:avLst/>
          </a:prstGeom>
          <a:noFill/>
          <a:ln>
            <a:noFill/>
          </a:ln>
        </p:spPr>
      </p:pic>
      <p:pic>
        <p:nvPicPr>
          <p:cNvPr id="412" name="Google Shape;412;p12"/>
          <p:cNvPicPr preferRelativeResize="0"/>
          <p:nvPr/>
        </p:nvPicPr>
        <p:blipFill rotWithShape="1">
          <a:blip r:embed="rId7">
            <a:alphaModFix/>
          </a:blip>
          <a:srcRect/>
          <a:stretch/>
        </p:blipFill>
        <p:spPr>
          <a:xfrm>
            <a:off x="2569392" y="6376250"/>
            <a:ext cx="6693988" cy="4999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08">
                                            <p:txEl>
                                              <p:pRg st="0" end="0"/>
                                            </p:txEl>
                                          </p:spTgt>
                                        </p:tgtEl>
                                        <p:attrNameLst>
                                          <p:attrName>style.visibility</p:attrName>
                                        </p:attrNameLst>
                                      </p:cBhvr>
                                      <p:to>
                                        <p:strVal val="visible"/>
                                      </p:to>
                                    </p:set>
                                    <p:anim calcmode="lin" valueType="num">
                                      <p:cBhvr additive="base">
                                        <p:cTn id="7" dur="500"/>
                                        <p:tgtEl>
                                          <p:spTgt spid="40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408">
                                            <p:txEl>
                                              <p:pRg st="1" end="1"/>
                                            </p:txEl>
                                          </p:spTgt>
                                        </p:tgtEl>
                                        <p:attrNameLst>
                                          <p:attrName>style.visibility</p:attrName>
                                        </p:attrNameLst>
                                      </p:cBhvr>
                                      <p:to>
                                        <p:strVal val="visible"/>
                                      </p:to>
                                    </p:set>
                                    <p:anim calcmode="lin" valueType="num">
                                      <p:cBhvr additive="base">
                                        <p:cTn id="12" dur="500"/>
                                        <p:tgtEl>
                                          <p:spTgt spid="40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408">
                                            <p:txEl>
                                              <p:pRg st="2" end="2"/>
                                            </p:txEl>
                                          </p:spTgt>
                                        </p:tgtEl>
                                        <p:attrNameLst>
                                          <p:attrName>style.visibility</p:attrName>
                                        </p:attrNameLst>
                                      </p:cBhvr>
                                      <p:to>
                                        <p:strVal val="visible"/>
                                      </p:to>
                                    </p:set>
                                    <p:anim calcmode="lin" valueType="num">
                                      <p:cBhvr additive="base">
                                        <p:cTn id="17" dur="500"/>
                                        <p:tgtEl>
                                          <p:spTgt spid="40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408">
                                            <p:txEl>
                                              <p:pRg st="3" end="3"/>
                                            </p:txEl>
                                          </p:spTgt>
                                        </p:tgtEl>
                                        <p:attrNameLst>
                                          <p:attrName>style.visibility</p:attrName>
                                        </p:attrNameLst>
                                      </p:cBhvr>
                                      <p:to>
                                        <p:strVal val="visible"/>
                                      </p:to>
                                    </p:set>
                                    <p:anim calcmode="lin" valueType="num">
                                      <p:cBhvr additive="base">
                                        <p:cTn id="22" dur="500"/>
                                        <p:tgtEl>
                                          <p:spTgt spid="40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408">
                                            <p:txEl>
                                              <p:pRg st="4" end="4"/>
                                            </p:txEl>
                                          </p:spTgt>
                                        </p:tgtEl>
                                        <p:attrNameLst>
                                          <p:attrName>style.visibility</p:attrName>
                                        </p:attrNameLst>
                                      </p:cBhvr>
                                      <p:to>
                                        <p:strVal val="visible"/>
                                      </p:to>
                                    </p:set>
                                    <p:anim calcmode="lin" valueType="num">
                                      <p:cBhvr additive="base">
                                        <p:cTn id="27" dur="500"/>
                                        <p:tgtEl>
                                          <p:spTgt spid="40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408">
                                            <p:txEl>
                                              <p:pRg st="5" end="5"/>
                                            </p:txEl>
                                          </p:spTgt>
                                        </p:tgtEl>
                                        <p:attrNameLst>
                                          <p:attrName>style.visibility</p:attrName>
                                        </p:attrNameLst>
                                      </p:cBhvr>
                                      <p:to>
                                        <p:strVal val="visible"/>
                                      </p:to>
                                    </p:set>
                                    <p:anim calcmode="lin" valueType="num">
                                      <p:cBhvr additive="base">
                                        <p:cTn id="32" dur="500"/>
                                        <p:tgtEl>
                                          <p:spTgt spid="40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408">
                                            <p:txEl>
                                              <p:pRg st="6" end="6"/>
                                            </p:txEl>
                                          </p:spTgt>
                                        </p:tgtEl>
                                        <p:attrNameLst>
                                          <p:attrName>style.visibility</p:attrName>
                                        </p:attrNameLst>
                                      </p:cBhvr>
                                      <p:to>
                                        <p:strVal val="visible"/>
                                      </p:to>
                                    </p:set>
                                    <p:anim calcmode="lin" valueType="num">
                                      <p:cBhvr additive="base">
                                        <p:cTn id="37" dur="500"/>
                                        <p:tgtEl>
                                          <p:spTgt spid="40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Google Shape;418;p13"/>
          <p:cNvPicPr preferRelativeResize="0"/>
          <p:nvPr/>
        </p:nvPicPr>
        <p:blipFill rotWithShape="1">
          <a:blip r:embed="rId3">
            <a:alphaModFix/>
          </a:blip>
          <a:srcRect t="4921" b="5324"/>
          <a:stretch/>
        </p:blipFill>
        <p:spPr>
          <a:xfrm>
            <a:off x="-1" y="-4432"/>
            <a:ext cx="12233328" cy="6862432"/>
          </a:xfrm>
          <a:prstGeom prst="rect">
            <a:avLst/>
          </a:prstGeom>
          <a:noFill/>
          <a:ln>
            <a:noFill/>
          </a:ln>
        </p:spPr>
      </p:pic>
      <p:sp>
        <p:nvSpPr>
          <p:cNvPr id="419" name="Google Shape;419;p13"/>
          <p:cNvSpPr txBox="1">
            <a:spLocks noGrp="1"/>
          </p:cNvSpPr>
          <p:nvPr>
            <p:ph type="title"/>
          </p:nvPr>
        </p:nvSpPr>
        <p:spPr>
          <a:xfrm>
            <a:off x="1776808" y="365125"/>
            <a:ext cx="8677008" cy="98548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4000"/>
              <a:buFont typeface="Tahoma"/>
              <a:buNone/>
            </a:pPr>
            <a:r>
              <a:rPr lang="en-US" sz="4400" b="1">
                <a:solidFill>
                  <a:srgbClr val="C00000"/>
                </a:solidFill>
                <a:latin typeface="Times New Roman"/>
                <a:ea typeface="Times New Roman"/>
                <a:cs typeface="Times New Roman"/>
                <a:sym typeface="Times New Roman"/>
              </a:rPr>
              <a:t>  </a:t>
            </a:r>
            <a:br>
              <a:rPr lang="en-US" sz="4400" b="1">
                <a:solidFill>
                  <a:srgbClr val="C00000"/>
                </a:solidFill>
                <a:latin typeface="Times New Roman"/>
                <a:ea typeface="Times New Roman"/>
                <a:cs typeface="Times New Roman"/>
                <a:sym typeface="Times New Roman"/>
              </a:rPr>
            </a:br>
            <a:r>
              <a:rPr lang="en-US" sz="4400" b="1">
                <a:solidFill>
                  <a:srgbClr val="C00000"/>
                </a:solidFill>
                <a:latin typeface="Times New Roman"/>
                <a:ea typeface="Times New Roman"/>
                <a:cs typeface="Times New Roman"/>
                <a:sym typeface="Times New Roman"/>
              </a:rPr>
              <a:t>Some Specific Steps</a:t>
            </a:r>
            <a:br>
              <a:rPr lang="en-US" sz="4400" b="1">
                <a:solidFill>
                  <a:srgbClr val="C00000"/>
                </a:solidFill>
                <a:latin typeface="Times New Roman"/>
                <a:ea typeface="Times New Roman"/>
                <a:cs typeface="Times New Roman"/>
                <a:sym typeface="Times New Roman"/>
              </a:rPr>
            </a:br>
            <a:endParaRPr sz="4400" b="1">
              <a:solidFill>
                <a:srgbClr val="C00000"/>
              </a:solidFill>
              <a:latin typeface="Times New Roman"/>
              <a:ea typeface="Times New Roman"/>
              <a:cs typeface="Times New Roman"/>
              <a:sym typeface="Times New Roman"/>
            </a:endParaRPr>
          </a:p>
        </p:txBody>
      </p:sp>
      <p:sp>
        <p:nvSpPr>
          <p:cNvPr id="420" name="Google Shape;420;p13"/>
          <p:cNvSpPr txBox="1">
            <a:spLocks noGrp="1"/>
          </p:cNvSpPr>
          <p:nvPr>
            <p:ph type="body" idx="1"/>
          </p:nvPr>
        </p:nvSpPr>
        <p:spPr>
          <a:xfrm>
            <a:off x="889000" y="1368775"/>
            <a:ext cx="10625700" cy="4092300"/>
          </a:xfrm>
          <a:prstGeom prst="rect">
            <a:avLst/>
          </a:prstGeom>
          <a:noFill/>
          <a:ln>
            <a:noFill/>
          </a:ln>
        </p:spPr>
        <p:txBody>
          <a:bodyPr spcFirstLastPara="1" wrap="square" lIns="91425" tIns="45700" rIns="91425" bIns="45700" anchor="t" anchorCtr="0">
            <a:normAutofit lnSpcReduction="20000"/>
          </a:bodyPr>
          <a:lstStyle/>
          <a:p>
            <a:pPr marL="457200" lvl="0" indent="-406400" algn="l" rtl="0">
              <a:lnSpc>
                <a:spcPct val="90000"/>
              </a:lnSpc>
              <a:spcBef>
                <a:spcPts val="0"/>
              </a:spcBef>
              <a:spcAft>
                <a:spcPts val="0"/>
              </a:spcAft>
              <a:buClr>
                <a:srgbClr val="002060"/>
              </a:buClr>
              <a:buSzPts val="2800"/>
              <a:buFont typeface="Times New Roman"/>
              <a:buChar char="•"/>
            </a:pPr>
            <a:r>
              <a:rPr lang="en-US" sz="2800" dirty="0">
                <a:solidFill>
                  <a:srgbClr val="002060"/>
                </a:solidFill>
                <a:latin typeface="Times New Roman"/>
                <a:ea typeface="Times New Roman"/>
                <a:cs typeface="Times New Roman"/>
                <a:sym typeface="Times New Roman"/>
              </a:rPr>
              <a:t>A flexible syllabus and lenient marking. </a:t>
            </a:r>
            <a:r>
              <a:rPr lang="en-US" dirty="0">
                <a:solidFill>
                  <a:srgbClr val="002060"/>
                </a:solidFill>
                <a:latin typeface="Times New Roman"/>
                <a:ea typeface="Times New Roman"/>
                <a:cs typeface="Times New Roman"/>
                <a:sym typeface="Times New Roman"/>
              </a:rPr>
              <a:t>For</a:t>
            </a:r>
            <a:r>
              <a:rPr lang="en-US" sz="2800" dirty="0">
                <a:solidFill>
                  <a:srgbClr val="002060"/>
                </a:solidFill>
                <a:latin typeface="Times New Roman"/>
                <a:ea typeface="Times New Roman"/>
                <a:cs typeface="Times New Roman"/>
                <a:sym typeface="Times New Roman"/>
              </a:rPr>
              <a:t> </a:t>
            </a:r>
            <a:r>
              <a:rPr lang="en-US" dirty="0">
                <a:solidFill>
                  <a:srgbClr val="002060"/>
                </a:solidFill>
                <a:latin typeface="Times New Roman"/>
                <a:ea typeface="Times New Roman"/>
                <a:cs typeface="Times New Roman"/>
                <a:sym typeface="Times New Roman"/>
              </a:rPr>
              <a:t>example, don't</a:t>
            </a:r>
            <a:r>
              <a:rPr lang="en-US" sz="2800" dirty="0">
                <a:solidFill>
                  <a:srgbClr val="002060"/>
                </a:solidFill>
                <a:latin typeface="Times New Roman"/>
                <a:ea typeface="Times New Roman"/>
                <a:cs typeface="Times New Roman"/>
                <a:sym typeface="Times New Roman"/>
              </a:rPr>
              <a:t> cut marks for spellings in math </a:t>
            </a:r>
            <a:r>
              <a:rPr lang="en-US" dirty="0">
                <a:solidFill>
                  <a:srgbClr val="002060"/>
                </a:solidFill>
                <a:latin typeface="Times New Roman"/>
                <a:ea typeface="Times New Roman"/>
                <a:cs typeface="Times New Roman"/>
                <a:sym typeface="Times New Roman"/>
              </a:rPr>
              <a:t>papers. </a:t>
            </a:r>
            <a:r>
              <a:rPr lang="en-US" dirty="0" err="1">
                <a:solidFill>
                  <a:srgbClr val="002060"/>
                </a:solidFill>
                <a:latin typeface="Times New Roman"/>
                <a:ea typeface="Times New Roman"/>
                <a:cs typeface="Times New Roman"/>
                <a:sym typeface="Times New Roman"/>
              </a:rPr>
              <a:t>Dont</a:t>
            </a:r>
            <a:r>
              <a:rPr lang="en-US" dirty="0">
                <a:solidFill>
                  <a:srgbClr val="002060"/>
                </a:solidFill>
                <a:latin typeface="Times New Roman"/>
                <a:ea typeface="Times New Roman"/>
                <a:cs typeface="Times New Roman"/>
                <a:sym typeface="Times New Roman"/>
              </a:rPr>
              <a:t> give complicated problems for the child to learn or solve. Keep the notes simple and easy to follow.</a:t>
            </a:r>
            <a:endParaRPr sz="2800" dirty="0">
              <a:latin typeface="Times New Roman"/>
              <a:ea typeface="Times New Roman"/>
              <a:cs typeface="Times New Roman"/>
              <a:sym typeface="Times New Roman"/>
            </a:endParaRPr>
          </a:p>
          <a:p>
            <a:pPr marL="457200" lvl="0" indent="0" algn="l" rtl="0">
              <a:lnSpc>
                <a:spcPct val="90000"/>
              </a:lnSpc>
              <a:spcBef>
                <a:spcPts val="500"/>
              </a:spcBef>
              <a:spcAft>
                <a:spcPts val="0"/>
              </a:spcAft>
              <a:buNone/>
            </a:pPr>
            <a:endParaRPr dirty="0">
              <a:solidFill>
                <a:srgbClr val="002060"/>
              </a:solidFill>
              <a:latin typeface="Times New Roman"/>
              <a:ea typeface="Times New Roman"/>
              <a:cs typeface="Times New Roman"/>
              <a:sym typeface="Times New Roman"/>
            </a:endParaRPr>
          </a:p>
          <a:p>
            <a:pPr marL="457200" lvl="0" indent="-406400" algn="l" rtl="0">
              <a:lnSpc>
                <a:spcPct val="90000"/>
              </a:lnSpc>
              <a:spcBef>
                <a:spcPts val="500"/>
              </a:spcBef>
              <a:spcAft>
                <a:spcPts val="0"/>
              </a:spcAft>
              <a:buClr>
                <a:srgbClr val="002060"/>
              </a:buClr>
              <a:buSzPts val="2800"/>
              <a:buFont typeface="Times New Roman"/>
              <a:buChar char="•"/>
            </a:pPr>
            <a:r>
              <a:rPr lang="en-US" sz="2800" dirty="0">
                <a:solidFill>
                  <a:srgbClr val="002060"/>
                </a:solidFill>
                <a:latin typeface="Times New Roman"/>
                <a:ea typeface="Times New Roman"/>
                <a:cs typeface="Times New Roman"/>
                <a:sym typeface="Times New Roman"/>
              </a:rPr>
              <a:t>Allow students to record lessons whenever </a:t>
            </a:r>
            <a:r>
              <a:rPr lang="en-US" dirty="0">
                <a:solidFill>
                  <a:srgbClr val="002060"/>
                </a:solidFill>
                <a:latin typeface="Times New Roman"/>
                <a:ea typeface="Times New Roman"/>
                <a:cs typeface="Times New Roman"/>
                <a:sym typeface="Times New Roman"/>
              </a:rPr>
              <a:t>possible.</a:t>
            </a:r>
            <a:endParaRPr sz="2800" dirty="0">
              <a:latin typeface="Times New Roman"/>
              <a:ea typeface="Times New Roman"/>
              <a:cs typeface="Times New Roman"/>
              <a:sym typeface="Times New Roman"/>
            </a:endParaRPr>
          </a:p>
          <a:p>
            <a:pPr marL="457200" lvl="0" indent="-406400" algn="l" rtl="0">
              <a:lnSpc>
                <a:spcPct val="90000"/>
              </a:lnSpc>
              <a:spcBef>
                <a:spcPts val="0"/>
              </a:spcBef>
              <a:spcAft>
                <a:spcPts val="0"/>
              </a:spcAft>
              <a:buClr>
                <a:srgbClr val="002060"/>
              </a:buClr>
              <a:buSzPts val="2800"/>
              <a:buFont typeface="Times New Roman"/>
              <a:buChar char="•"/>
            </a:pPr>
            <a:r>
              <a:rPr lang="en-US" sz="2800" dirty="0">
                <a:solidFill>
                  <a:srgbClr val="002060"/>
                </a:solidFill>
                <a:latin typeface="Times New Roman"/>
                <a:ea typeface="Times New Roman"/>
                <a:cs typeface="Times New Roman"/>
                <a:sym typeface="Times New Roman"/>
              </a:rPr>
              <a:t>Give oral tests until the student develops better reading</a:t>
            </a:r>
            <a:r>
              <a:rPr lang="en-US" dirty="0">
                <a:solidFill>
                  <a:srgbClr val="002060"/>
                </a:solidFill>
                <a:latin typeface="Times New Roman"/>
                <a:ea typeface="Times New Roman"/>
                <a:cs typeface="Times New Roman"/>
                <a:sym typeface="Times New Roman"/>
              </a:rPr>
              <a:t> and writing abilities.</a:t>
            </a:r>
            <a:endParaRPr sz="2800" dirty="0">
              <a:latin typeface="Times New Roman"/>
              <a:ea typeface="Times New Roman"/>
              <a:cs typeface="Times New Roman"/>
              <a:sym typeface="Times New Roman"/>
            </a:endParaRPr>
          </a:p>
          <a:p>
            <a:pPr marL="457200" lvl="0" indent="0" algn="l" rtl="0">
              <a:lnSpc>
                <a:spcPct val="90000"/>
              </a:lnSpc>
              <a:spcBef>
                <a:spcPts val="500"/>
              </a:spcBef>
              <a:spcAft>
                <a:spcPts val="0"/>
              </a:spcAft>
              <a:buNone/>
            </a:pPr>
            <a:endParaRPr dirty="0">
              <a:solidFill>
                <a:srgbClr val="002060"/>
              </a:solidFill>
              <a:latin typeface="Times New Roman"/>
              <a:ea typeface="Times New Roman"/>
              <a:cs typeface="Times New Roman"/>
              <a:sym typeface="Times New Roman"/>
            </a:endParaRPr>
          </a:p>
          <a:p>
            <a:pPr marL="457200" lvl="0" indent="-406400" algn="l" rtl="0">
              <a:lnSpc>
                <a:spcPct val="90000"/>
              </a:lnSpc>
              <a:spcBef>
                <a:spcPts val="500"/>
              </a:spcBef>
              <a:spcAft>
                <a:spcPts val="0"/>
              </a:spcAft>
              <a:buClr>
                <a:srgbClr val="002060"/>
              </a:buClr>
              <a:buSzPts val="2800"/>
              <a:buFont typeface="Times New Roman"/>
              <a:buChar char="•"/>
            </a:pPr>
            <a:r>
              <a:rPr lang="en-US" sz="2800" dirty="0">
                <a:solidFill>
                  <a:srgbClr val="002060"/>
                </a:solidFill>
                <a:latin typeface="Times New Roman"/>
                <a:ea typeface="Times New Roman"/>
                <a:cs typeface="Times New Roman"/>
                <a:sym typeface="Times New Roman"/>
              </a:rPr>
              <a:t>Give extra time for completion of assignments and examinations. </a:t>
            </a:r>
            <a:endParaRPr sz="2800" dirty="0">
              <a:latin typeface="Times New Roman"/>
              <a:ea typeface="Times New Roman"/>
              <a:cs typeface="Times New Roman"/>
              <a:sym typeface="Times New Roman"/>
            </a:endParaRPr>
          </a:p>
          <a:p>
            <a:pPr marL="457200" lvl="0" indent="-406400" algn="l" rtl="0">
              <a:lnSpc>
                <a:spcPct val="90000"/>
              </a:lnSpc>
              <a:spcBef>
                <a:spcPts val="0"/>
              </a:spcBef>
              <a:spcAft>
                <a:spcPts val="0"/>
              </a:spcAft>
              <a:buClr>
                <a:srgbClr val="002060"/>
              </a:buClr>
              <a:buSzPts val="2800"/>
              <a:buFont typeface="Times New Roman"/>
              <a:buChar char="•"/>
            </a:pPr>
            <a:r>
              <a:rPr lang="en-US" dirty="0">
                <a:solidFill>
                  <a:srgbClr val="002060"/>
                </a:solidFill>
                <a:latin typeface="Times New Roman"/>
                <a:ea typeface="Times New Roman"/>
                <a:cs typeface="Times New Roman"/>
                <a:sym typeface="Times New Roman"/>
              </a:rPr>
              <a:t>Use spellcheckers to</a:t>
            </a:r>
            <a:r>
              <a:rPr lang="en-US" sz="2800" dirty="0">
                <a:solidFill>
                  <a:srgbClr val="002060"/>
                </a:solidFill>
                <a:latin typeface="Times New Roman"/>
                <a:ea typeface="Times New Roman"/>
                <a:cs typeface="Times New Roman"/>
                <a:sym typeface="Times New Roman"/>
              </a:rPr>
              <a:t> correct spelling and grammar  </a:t>
            </a:r>
            <a:endParaRPr sz="2800" dirty="0">
              <a:latin typeface="Times New Roman"/>
              <a:ea typeface="Times New Roman"/>
              <a:cs typeface="Times New Roman"/>
              <a:sym typeface="Times New Roman"/>
            </a:endParaRPr>
          </a:p>
          <a:p>
            <a:pPr marL="457200" lvl="0" indent="0" algn="l" rtl="0">
              <a:lnSpc>
                <a:spcPct val="90000"/>
              </a:lnSpc>
              <a:spcBef>
                <a:spcPts val="500"/>
              </a:spcBef>
              <a:spcAft>
                <a:spcPts val="0"/>
              </a:spcAft>
              <a:buNone/>
            </a:pPr>
            <a:endParaRPr dirty="0">
              <a:solidFill>
                <a:srgbClr val="002060"/>
              </a:solidFill>
              <a:latin typeface="Times New Roman"/>
              <a:ea typeface="Times New Roman"/>
              <a:cs typeface="Times New Roman"/>
              <a:sym typeface="Times New Roman"/>
            </a:endParaRPr>
          </a:p>
          <a:p>
            <a:pPr marL="457200" lvl="0" indent="-406400" algn="l" rtl="0">
              <a:lnSpc>
                <a:spcPct val="90000"/>
              </a:lnSpc>
              <a:spcBef>
                <a:spcPts val="500"/>
              </a:spcBef>
              <a:spcAft>
                <a:spcPts val="0"/>
              </a:spcAft>
              <a:buClr>
                <a:srgbClr val="002060"/>
              </a:buClr>
              <a:buSzPts val="2800"/>
              <a:buFont typeface="Times New Roman"/>
              <a:buChar char="•"/>
            </a:pPr>
            <a:r>
              <a:rPr lang="en-US" sz="2800" dirty="0">
                <a:solidFill>
                  <a:srgbClr val="002060"/>
                </a:solidFill>
                <a:latin typeface="Times New Roman"/>
                <a:ea typeface="Times New Roman"/>
                <a:cs typeface="Times New Roman"/>
                <a:sym typeface="Times New Roman"/>
              </a:rPr>
              <a:t>Calculators for </a:t>
            </a:r>
            <a:r>
              <a:rPr lang="en-US" dirty="0">
                <a:solidFill>
                  <a:srgbClr val="002060"/>
                </a:solidFill>
                <a:latin typeface="Times New Roman"/>
                <a:ea typeface="Times New Roman"/>
                <a:cs typeface="Times New Roman"/>
                <a:sym typeface="Times New Roman"/>
              </a:rPr>
              <a:t>Math</a:t>
            </a:r>
            <a:endParaRPr sz="2800" dirty="0">
              <a:latin typeface="Times New Roman"/>
              <a:ea typeface="Times New Roman"/>
              <a:cs typeface="Times New Roman"/>
              <a:sym typeface="Times New Roman"/>
            </a:endParaRPr>
          </a:p>
        </p:txBody>
      </p:sp>
      <p:pic>
        <p:nvPicPr>
          <p:cNvPr id="421" name="Google Shape;421;p13" descr="A logo with hands reaching out to a child&#10;&#10;Description automatically generated"/>
          <p:cNvPicPr preferRelativeResize="0"/>
          <p:nvPr/>
        </p:nvPicPr>
        <p:blipFill rotWithShape="1">
          <a:blip r:embed="rId4">
            <a:alphaModFix/>
          </a:blip>
          <a:srcRect/>
          <a:stretch/>
        </p:blipFill>
        <p:spPr>
          <a:xfrm>
            <a:off x="10828190" y="105141"/>
            <a:ext cx="900000" cy="900000"/>
          </a:xfrm>
          <a:prstGeom prst="rect">
            <a:avLst/>
          </a:prstGeom>
          <a:noFill/>
          <a:ln>
            <a:noFill/>
          </a:ln>
        </p:spPr>
      </p:pic>
      <p:pic>
        <p:nvPicPr>
          <p:cNvPr id="422" name="Google Shape;422;p13" descr="Pedicriticon Pune 2023"/>
          <p:cNvPicPr preferRelativeResize="0"/>
          <p:nvPr/>
        </p:nvPicPr>
        <p:blipFill rotWithShape="1">
          <a:blip r:embed="rId5">
            <a:alphaModFix/>
          </a:blip>
          <a:srcRect l="19208" t="7509" r="15040" b="9269"/>
          <a:stretch/>
        </p:blipFill>
        <p:spPr>
          <a:xfrm>
            <a:off x="948326" y="30846"/>
            <a:ext cx="828483" cy="1048589"/>
          </a:xfrm>
          <a:prstGeom prst="rect">
            <a:avLst/>
          </a:prstGeom>
          <a:noFill/>
          <a:ln>
            <a:noFill/>
          </a:ln>
        </p:spPr>
      </p:pic>
      <p:pic>
        <p:nvPicPr>
          <p:cNvPr id="423" name="Google Shape;423;p13"/>
          <p:cNvPicPr preferRelativeResize="0"/>
          <p:nvPr/>
        </p:nvPicPr>
        <p:blipFill rotWithShape="1">
          <a:blip r:embed="rId6">
            <a:alphaModFix/>
          </a:blip>
          <a:srcRect/>
          <a:stretch/>
        </p:blipFill>
        <p:spPr>
          <a:xfrm>
            <a:off x="2569392" y="6376250"/>
            <a:ext cx="6693988" cy="49991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29" name="Google Shape;429;g32411982c1f_0_17"/>
          <p:cNvPicPr preferRelativeResize="0"/>
          <p:nvPr/>
        </p:nvPicPr>
        <p:blipFill rotWithShape="1">
          <a:blip r:embed="rId3">
            <a:alphaModFix/>
          </a:blip>
          <a:srcRect t="4918" b="5331"/>
          <a:stretch/>
        </p:blipFill>
        <p:spPr>
          <a:xfrm>
            <a:off x="-1" y="-4432"/>
            <a:ext cx="12233326" cy="6862433"/>
          </a:xfrm>
          <a:prstGeom prst="rect">
            <a:avLst/>
          </a:prstGeom>
          <a:noFill/>
          <a:ln>
            <a:noFill/>
          </a:ln>
        </p:spPr>
      </p:pic>
      <p:sp>
        <p:nvSpPr>
          <p:cNvPr id="430" name="Google Shape;430;g32411982c1f_0_17"/>
          <p:cNvSpPr txBox="1">
            <a:spLocks noGrp="1"/>
          </p:cNvSpPr>
          <p:nvPr>
            <p:ph type="title"/>
          </p:nvPr>
        </p:nvSpPr>
        <p:spPr>
          <a:xfrm>
            <a:off x="1776808" y="365125"/>
            <a:ext cx="8676900" cy="985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4000"/>
              <a:buFont typeface="Tahoma"/>
              <a:buNone/>
            </a:pPr>
            <a:r>
              <a:rPr lang="en-US" sz="4400" b="1">
                <a:solidFill>
                  <a:srgbClr val="C00000"/>
                </a:solidFill>
                <a:latin typeface="Times New Roman"/>
                <a:ea typeface="Times New Roman"/>
                <a:cs typeface="Times New Roman"/>
                <a:sym typeface="Times New Roman"/>
              </a:rPr>
              <a:t>  </a:t>
            </a:r>
            <a:br>
              <a:rPr lang="en-US" sz="4400" b="1">
                <a:solidFill>
                  <a:srgbClr val="C00000"/>
                </a:solidFill>
                <a:latin typeface="Times New Roman"/>
                <a:ea typeface="Times New Roman"/>
                <a:cs typeface="Times New Roman"/>
                <a:sym typeface="Times New Roman"/>
              </a:rPr>
            </a:br>
            <a:r>
              <a:rPr lang="en-US" sz="4400" b="1">
                <a:solidFill>
                  <a:srgbClr val="C00000"/>
                </a:solidFill>
                <a:latin typeface="Times New Roman"/>
                <a:ea typeface="Times New Roman"/>
                <a:cs typeface="Times New Roman"/>
                <a:sym typeface="Times New Roman"/>
              </a:rPr>
              <a:t>Some Specific Steps</a:t>
            </a:r>
            <a:br>
              <a:rPr lang="en-US" sz="4400" b="1">
                <a:solidFill>
                  <a:srgbClr val="C00000"/>
                </a:solidFill>
                <a:latin typeface="Times New Roman"/>
                <a:ea typeface="Times New Roman"/>
                <a:cs typeface="Times New Roman"/>
                <a:sym typeface="Times New Roman"/>
              </a:rPr>
            </a:br>
            <a:endParaRPr sz="4400" b="1">
              <a:solidFill>
                <a:srgbClr val="C00000"/>
              </a:solidFill>
              <a:latin typeface="Times New Roman"/>
              <a:ea typeface="Times New Roman"/>
              <a:cs typeface="Times New Roman"/>
              <a:sym typeface="Times New Roman"/>
            </a:endParaRPr>
          </a:p>
        </p:txBody>
      </p:sp>
      <p:sp>
        <p:nvSpPr>
          <p:cNvPr id="431" name="Google Shape;431;g32411982c1f_0_17"/>
          <p:cNvSpPr txBox="1">
            <a:spLocks noGrp="1"/>
          </p:cNvSpPr>
          <p:nvPr>
            <p:ph type="body" idx="1"/>
          </p:nvPr>
        </p:nvSpPr>
        <p:spPr>
          <a:xfrm>
            <a:off x="889000" y="1368775"/>
            <a:ext cx="10625700" cy="3146700"/>
          </a:xfrm>
          <a:prstGeom prst="rect">
            <a:avLst/>
          </a:prstGeom>
          <a:noFill/>
          <a:ln>
            <a:noFill/>
          </a:ln>
        </p:spPr>
        <p:txBody>
          <a:bodyPr spcFirstLastPara="1" wrap="square" lIns="91425" tIns="45700" rIns="91425" bIns="45700" anchor="t" anchorCtr="0">
            <a:normAutofit/>
          </a:bodyPr>
          <a:lstStyle/>
          <a:p>
            <a:pPr marL="457200" lvl="0" indent="-406400" algn="l" rtl="0">
              <a:spcBef>
                <a:spcPts val="1000"/>
              </a:spcBef>
              <a:spcAft>
                <a:spcPts val="0"/>
              </a:spcAft>
              <a:buClr>
                <a:srgbClr val="002060"/>
              </a:buClr>
              <a:buSzPts val="2800"/>
              <a:buFont typeface="Times New Roman"/>
              <a:buChar char="•"/>
            </a:pPr>
            <a:r>
              <a:rPr lang="en-US">
                <a:solidFill>
                  <a:srgbClr val="FF3300"/>
                </a:solidFill>
                <a:latin typeface="Times New Roman"/>
                <a:ea typeface="Times New Roman"/>
                <a:cs typeface="Times New Roman"/>
                <a:sym typeface="Times New Roman"/>
              </a:rPr>
              <a:t>First step: refer to the relevant specialists for assessing the child’s difficulties in learning, including IQ</a:t>
            </a:r>
            <a:endParaRPr>
              <a:solidFill>
                <a:srgbClr val="FF3300"/>
              </a:solidFill>
              <a:latin typeface="Times New Roman"/>
              <a:ea typeface="Times New Roman"/>
              <a:cs typeface="Times New Roman"/>
              <a:sym typeface="Times New Roman"/>
            </a:endParaRPr>
          </a:p>
          <a:p>
            <a:pPr marL="457200" lvl="0" indent="-406400" algn="l" rtl="0">
              <a:spcBef>
                <a:spcPts val="1000"/>
              </a:spcBef>
              <a:spcAft>
                <a:spcPts val="0"/>
              </a:spcAft>
              <a:buClr>
                <a:srgbClr val="002060"/>
              </a:buClr>
              <a:buSzPts val="2800"/>
              <a:buFont typeface="Times New Roman"/>
              <a:buChar char="•"/>
            </a:pPr>
            <a:r>
              <a:rPr lang="en-US">
                <a:solidFill>
                  <a:srgbClr val="FF3300"/>
                </a:solidFill>
                <a:latin typeface="Times New Roman"/>
                <a:ea typeface="Times New Roman"/>
                <a:cs typeface="Times New Roman"/>
                <a:sym typeface="Times New Roman"/>
              </a:rPr>
              <a:t>Educational boards have provisions and concessions for students with SLD. </a:t>
            </a:r>
            <a:endParaRPr>
              <a:solidFill>
                <a:srgbClr val="FF3300"/>
              </a:solidFill>
              <a:latin typeface="Times New Roman"/>
              <a:ea typeface="Times New Roman"/>
              <a:cs typeface="Times New Roman"/>
              <a:sym typeface="Times New Roman"/>
            </a:endParaRPr>
          </a:p>
          <a:p>
            <a:pPr marL="457200" lvl="0" indent="-406400" algn="l" rtl="0">
              <a:spcBef>
                <a:spcPts val="1000"/>
              </a:spcBef>
              <a:spcAft>
                <a:spcPts val="0"/>
              </a:spcAft>
              <a:buClr>
                <a:srgbClr val="002060"/>
              </a:buClr>
              <a:buSzPts val="2800"/>
              <a:buFont typeface="Times New Roman"/>
              <a:buChar char="•"/>
            </a:pPr>
            <a:r>
              <a:rPr lang="en-US">
                <a:solidFill>
                  <a:srgbClr val="FF3300"/>
                </a:solidFill>
                <a:latin typeface="Times New Roman"/>
                <a:ea typeface="Times New Roman"/>
                <a:cs typeface="Times New Roman"/>
                <a:sym typeface="Times New Roman"/>
              </a:rPr>
              <a:t>Teachers need to become familiar with </a:t>
            </a:r>
            <a:r>
              <a:rPr lang="en-US">
                <a:solidFill>
                  <a:srgbClr val="FF0000"/>
                </a:solidFill>
                <a:latin typeface="Times New Roman"/>
                <a:ea typeface="Times New Roman"/>
                <a:cs typeface="Times New Roman"/>
                <a:sym typeface="Times New Roman"/>
              </a:rPr>
              <a:t>those in their Board.</a:t>
            </a:r>
            <a:endParaRPr>
              <a:solidFill>
                <a:srgbClr val="FF0000"/>
              </a:solidFill>
              <a:latin typeface="Times New Roman"/>
              <a:ea typeface="Times New Roman"/>
              <a:cs typeface="Times New Roman"/>
              <a:sym typeface="Times New Roman"/>
            </a:endParaRPr>
          </a:p>
          <a:p>
            <a:pPr marL="457200" lvl="0" indent="-342900" algn="l" rtl="0">
              <a:lnSpc>
                <a:spcPct val="90000"/>
              </a:lnSpc>
              <a:spcBef>
                <a:spcPts val="0"/>
              </a:spcBef>
              <a:spcAft>
                <a:spcPts val="0"/>
              </a:spcAft>
              <a:buClr>
                <a:srgbClr val="002060"/>
              </a:buClr>
              <a:buSzPts val="1800"/>
              <a:buFont typeface="Times New Roman"/>
              <a:buChar char="•"/>
            </a:pPr>
            <a:endParaRPr>
              <a:solidFill>
                <a:srgbClr val="002060"/>
              </a:solidFill>
              <a:latin typeface="Times New Roman"/>
              <a:ea typeface="Times New Roman"/>
              <a:cs typeface="Times New Roman"/>
              <a:sym typeface="Times New Roman"/>
            </a:endParaRPr>
          </a:p>
        </p:txBody>
      </p:sp>
      <p:pic>
        <p:nvPicPr>
          <p:cNvPr id="432" name="Google Shape;432;g32411982c1f_0_17" descr="A logo with hands reaching out to a child&#10;&#10;Description automatically generated"/>
          <p:cNvPicPr preferRelativeResize="0"/>
          <p:nvPr/>
        </p:nvPicPr>
        <p:blipFill rotWithShape="1">
          <a:blip r:embed="rId4">
            <a:alphaModFix/>
          </a:blip>
          <a:srcRect/>
          <a:stretch/>
        </p:blipFill>
        <p:spPr>
          <a:xfrm>
            <a:off x="10828190" y="105141"/>
            <a:ext cx="900000" cy="900000"/>
          </a:xfrm>
          <a:prstGeom prst="rect">
            <a:avLst/>
          </a:prstGeom>
          <a:noFill/>
          <a:ln>
            <a:noFill/>
          </a:ln>
        </p:spPr>
      </p:pic>
      <p:pic>
        <p:nvPicPr>
          <p:cNvPr id="433" name="Google Shape;433;g32411982c1f_0_17" descr="Pedicriticon Pune 2023"/>
          <p:cNvPicPr preferRelativeResize="0"/>
          <p:nvPr/>
        </p:nvPicPr>
        <p:blipFill rotWithShape="1">
          <a:blip r:embed="rId5">
            <a:alphaModFix/>
          </a:blip>
          <a:srcRect l="19205" t="7506" r="15043" b="9270"/>
          <a:stretch/>
        </p:blipFill>
        <p:spPr>
          <a:xfrm>
            <a:off x="948326" y="30846"/>
            <a:ext cx="828483" cy="1048589"/>
          </a:xfrm>
          <a:prstGeom prst="rect">
            <a:avLst/>
          </a:prstGeom>
          <a:noFill/>
          <a:ln>
            <a:noFill/>
          </a:ln>
        </p:spPr>
      </p:pic>
      <p:pic>
        <p:nvPicPr>
          <p:cNvPr id="434" name="Google Shape;434;g32411982c1f_0_17"/>
          <p:cNvPicPr preferRelativeResize="0"/>
          <p:nvPr/>
        </p:nvPicPr>
        <p:blipFill rotWithShape="1">
          <a:blip r:embed="rId6">
            <a:alphaModFix/>
          </a:blip>
          <a:srcRect/>
          <a:stretch/>
        </p:blipFill>
        <p:spPr>
          <a:xfrm>
            <a:off x="2569392" y="6376250"/>
            <a:ext cx="6693987" cy="49991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0" name="Google Shape;440;p14"/>
          <p:cNvPicPr preferRelativeResize="0"/>
          <p:nvPr/>
        </p:nvPicPr>
        <p:blipFill rotWithShape="1">
          <a:blip r:embed="rId3">
            <a:alphaModFix/>
          </a:blip>
          <a:srcRect t="4921" b="5324"/>
          <a:stretch/>
        </p:blipFill>
        <p:spPr>
          <a:xfrm>
            <a:off x="-1" y="-4432"/>
            <a:ext cx="12233328" cy="6862432"/>
          </a:xfrm>
          <a:prstGeom prst="rect">
            <a:avLst/>
          </a:prstGeom>
          <a:noFill/>
          <a:ln>
            <a:noFill/>
          </a:ln>
        </p:spPr>
      </p:pic>
      <p:sp>
        <p:nvSpPr>
          <p:cNvPr id="441" name="Google Shape;441;p14"/>
          <p:cNvSpPr txBox="1">
            <a:spLocks noGrp="1"/>
          </p:cNvSpPr>
          <p:nvPr>
            <p:ph type="title"/>
          </p:nvPr>
        </p:nvSpPr>
        <p:spPr>
          <a:xfrm>
            <a:off x="114300" y="365125"/>
            <a:ext cx="11963400" cy="99604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4000"/>
              <a:buFont typeface="Tahoma"/>
              <a:buNone/>
            </a:pPr>
            <a:r>
              <a:rPr lang="en-US" sz="4400" b="1">
                <a:solidFill>
                  <a:srgbClr val="C00000"/>
                </a:solidFill>
                <a:latin typeface="Times New Roman"/>
                <a:ea typeface="Times New Roman"/>
                <a:cs typeface="Times New Roman"/>
                <a:sym typeface="Times New Roman"/>
              </a:rPr>
              <a:t>Intellectual Disability </a:t>
            </a:r>
            <a:br>
              <a:rPr lang="en-US" sz="4400" b="1">
                <a:solidFill>
                  <a:srgbClr val="C00000"/>
                </a:solidFill>
                <a:latin typeface="Times New Roman"/>
                <a:ea typeface="Times New Roman"/>
                <a:cs typeface="Times New Roman"/>
                <a:sym typeface="Times New Roman"/>
              </a:rPr>
            </a:br>
            <a:r>
              <a:rPr lang="en-US" sz="4400" b="1">
                <a:solidFill>
                  <a:srgbClr val="C00000"/>
                </a:solidFill>
                <a:latin typeface="Times New Roman"/>
                <a:ea typeface="Times New Roman"/>
                <a:cs typeface="Times New Roman"/>
                <a:sym typeface="Times New Roman"/>
              </a:rPr>
              <a:t>(‘Mental Retardation’)</a:t>
            </a:r>
            <a:endParaRPr sz="4400" b="1">
              <a:solidFill>
                <a:srgbClr val="C00000"/>
              </a:solidFill>
              <a:latin typeface="Times New Roman"/>
              <a:ea typeface="Times New Roman"/>
              <a:cs typeface="Times New Roman"/>
              <a:sym typeface="Times New Roman"/>
            </a:endParaRPr>
          </a:p>
        </p:txBody>
      </p:sp>
      <p:pic>
        <p:nvPicPr>
          <p:cNvPr id="442" name="Google Shape;442;p14"/>
          <p:cNvPicPr preferRelativeResize="0"/>
          <p:nvPr/>
        </p:nvPicPr>
        <p:blipFill rotWithShape="1">
          <a:blip r:embed="rId4">
            <a:alphaModFix/>
          </a:blip>
          <a:srcRect b="10710"/>
          <a:stretch/>
        </p:blipFill>
        <p:spPr>
          <a:xfrm>
            <a:off x="948326" y="1515848"/>
            <a:ext cx="10515031" cy="3755570"/>
          </a:xfrm>
          <a:prstGeom prst="rect">
            <a:avLst/>
          </a:prstGeom>
          <a:noFill/>
          <a:ln>
            <a:noFill/>
          </a:ln>
        </p:spPr>
      </p:pic>
      <p:sp>
        <p:nvSpPr>
          <p:cNvPr id="443" name="Google Shape;443;p14"/>
          <p:cNvSpPr txBox="1"/>
          <p:nvPr/>
        </p:nvSpPr>
        <p:spPr>
          <a:xfrm>
            <a:off x="5119004" y="5271418"/>
            <a:ext cx="1464130" cy="646331"/>
          </a:xfrm>
          <a:prstGeom prst="rect">
            <a:avLst/>
          </a:prstGeom>
          <a:solidFill>
            <a:srgbClr val="FFDA65"/>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Average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Intelligence</a:t>
            </a:r>
            <a:endParaRPr sz="1400" b="0" i="0" u="none" strike="noStrike" cap="none">
              <a:solidFill>
                <a:srgbClr val="000000"/>
              </a:solidFill>
              <a:latin typeface="Arial"/>
              <a:ea typeface="Arial"/>
              <a:cs typeface="Arial"/>
              <a:sym typeface="Arial"/>
            </a:endParaRPr>
          </a:p>
        </p:txBody>
      </p:sp>
      <p:sp>
        <p:nvSpPr>
          <p:cNvPr id="444" name="Google Shape;444;p14"/>
          <p:cNvSpPr txBox="1"/>
          <p:nvPr/>
        </p:nvSpPr>
        <p:spPr>
          <a:xfrm>
            <a:off x="3517667" y="5398103"/>
            <a:ext cx="698919" cy="369291"/>
          </a:xfrm>
          <a:prstGeom prst="rect">
            <a:avLst/>
          </a:prstGeom>
          <a:solidFill>
            <a:srgbClr val="AAE571"/>
          </a:solid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BIF</a:t>
            </a:r>
            <a:endParaRPr sz="1400" b="0" i="0" u="none" strike="noStrike" cap="none">
              <a:solidFill>
                <a:srgbClr val="000000"/>
              </a:solidFill>
              <a:latin typeface="Arial"/>
              <a:ea typeface="Arial"/>
              <a:cs typeface="Arial"/>
              <a:sym typeface="Arial"/>
            </a:endParaRPr>
          </a:p>
        </p:txBody>
      </p:sp>
      <p:sp>
        <p:nvSpPr>
          <p:cNvPr id="445" name="Google Shape;445;p14"/>
          <p:cNvSpPr txBox="1"/>
          <p:nvPr/>
        </p:nvSpPr>
        <p:spPr>
          <a:xfrm>
            <a:off x="2242715" y="5298681"/>
            <a:ext cx="669471" cy="646331"/>
          </a:xfrm>
          <a:prstGeom prst="rect">
            <a:avLst/>
          </a:prstGeom>
          <a:solidFill>
            <a:srgbClr val="CCE5BD"/>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Mild ID</a:t>
            </a:r>
            <a:endParaRPr sz="1400" b="0" i="0" u="none" strike="noStrike" cap="none">
              <a:solidFill>
                <a:srgbClr val="000000"/>
              </a:solidFill>
              <a:latin typeface="Arial"/>
              <a:ea typeface="Arial"/>
              <a:cs typeface="Arial"/>
              <a:sym typeface="Arial"/>
            </a:endParaRPr>
          </a:p>
        </p:txBody>
      </p:sp>
      <p:sp>
        <p:nvSpPr>
          <p:cNvPr id="446" name="Google Shape;446;p14"/>
          <p:cNvSpPr txBox="1"/>
          <p:nvPr/>
        </p:nvSpPr>
        <p:spPr>
          <a:xfrm>
            <a:off x="897468" y="5271418"/>
            <a:ext cx="926034" cy="646331"/>
          </a:xfrm>
          <a:prstGeom prst="rect">
            <a:avLst/>
          </a:prstGeom>
          <a:solidFill>
            <a:srgbClr val="D7EBCB"/>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Severe ID</a:t>
            </a:r>
            <a:endParaRPr sz="1400" b="0" i="0" u="none" strike="noStrike" cap="none">
              <a:solidFill>
                <a:srgbClr val="000000"/>
              </a:solidFill>
              <a:latin typeface="Arial"/>
              <a:ea typeface="Arial"/>
              <a:cs typeface="Arial"/>
              <a:sym typeface="Arial"/>
            </a:endParaRPr>
          </a:p>
        </p:txBody>
      </p:sp>
      <p:pic>
        <p:nvPicPr>
          <p:cNvPr id="447" name="Google Shape;447;p14" descr="A logo with hands reaching out to a child&#10;&#10;Description automatically generated"/>
          <p:cNvPicPr preferRelativeResize="0"/>
          <p:nvPr/>
        </p:nvPicPr>
        <p:blipFill rotWithShape="1">
          <a:blip r:embed="rId5">
            <a:alphaModFix/>
          </a:blip>
          <a:srcRect/>
          <a:stretch/>
        </p:blipFill>
        <p:spPr>
          <a:xfrm>
            <a:off x="10828190" y="105141"/>
            <a:ext cx="900000" cy="900000"/>
          </a:xfrm>
          <a:prstGeom prst="rect">
            <a:avLst/>
          </a:prstGeom>
          <a:noFill/>
          <a:ln>
            <a:noFill/>
          </a:ln>
        </p:spPr>
      </p:pic>
      <p:pic>
        <p:nvPicPr>
          <p:cNvPr id="448" name="Google Shape;448;p14" descr="Pedicriticon Pune 2023"/>
          <p:cNvPicPr preferRelativeResize="0"/>
          <p:nvPr/>
        </p:nvPicPr>
        <p:blipFill rotWithShape="1">
          <a:blip r:embed="rId6">
            <a:alphaModFix/>
          </a:blip>
          <a:srcRect l="19208" t="7509" r="15040" b="9269"/>
          <a:stretch/>
        </p:blipFill>
        <p:spPr>
          <a:xfrm>
            <a:off x="948326" y="30846"/>
            <a:ext cx="828483" cy="1048589"/>
          </a:xfrm>
          <a:prstGeom prst="rect">
            <a:avLst/>
          </a:prstGeom>
          <a:noFill/>
          <a:ln>
            <a:noFill/>
          </a:ln>
        </p:spPr>
      </p:pic>
      <p:pic>
        <p:nvPicPr>
          <p:cNvPr id="449" name="Google Shape;449;p14"/>
          <p:cNvPicPr preferRelativeResize="0"/>
          <p:nvPr/>
        </p:nvPicPr>
        <p:blipFill rotWithShape="1">
          <a:blip r:embed="rId7">
            <a:alphaModFix/>
          </a:blip>
          <a:srcRect/>
          <a:stretch/>
        </p:blipFill>
        <p:spPr>
          <a:xfrm>
            <a:off x="2569392" y="6376250"/>
            <a:ext cx="6693988" cy="49991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pic>
        <p:nvPicPr>
          <p:cNvPr id="455" name="Google Shape;455;g31bf8ff7bc2_0_6"/>
          <p:cNvPicPr preferRelativeResize="0"/>
          <p:nvPr/>
        </p:nvPicPr>
        <p:blipFill rotWithShape="1">
          <a:blip r:embed="rId3">
            <a:alphaModFix/>
          </a:blip>
          <a:srcRect t="4918" b="5331"/>
          <a:stretch/>
        </p:blipFill>
        <p:spPr>
          <a:xfrm>
            <a:off x="-1" y="-4432"/>
            <a:ext cx="12233326" cy="6862433"/>
          </a:xfrm>
          <a:prstGeom prst="rect">
            <a:avLst/>
          </a:prstGeom>
          <a:noFill/>
          <a:ln>
            <a:noFill/>
          </a:ln>
        </p:spPr>
      </p:pic>
      <p:sp>
        <p:nvSpPr>
          <p:cNvPr id="456" name="Google Shape;456;g31bf8ff7bc2_0_6"/>
          <p:cNvSpPr txBox="1">
            <a:spLocks noGrp="1"/>
          </p:cNvSpPr>
          <p:nvPr>
            <p:ph type="title"/>
          </p:nvPr>
        </p:nvSpPr>
        <p:spPr>
          <a:xfrm>
            <a:off x="1776800" y="365125"/>
            <a:ext cx="8676900" cy="900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4000"/>
              <a:buFont typeface="Tahoma"/>
              <a:buNone/>
            </a:pPr>
            <a:br>
              <a:rPr lang="en-US" sz="4400" b="1" dirty="0">
                <a:solidFill>
                  <a:srgbClr val="C00000"/>
                </a:solidFill>
              </a:rPr>
            </a:br>
            <a:r>
              <a:rPr lang="en-US" sz="4400" b="1" dirty="0">
                <a:solidFill>
                  <a:srgbClr val="C00000"/>
                </a:solidFill>
              </a:rPr>
              <a:t>Borderline intellectual functioning</a:t>
            </a:r>
            <a:r>
              <a:rPr lang="en-US" sz="4400" b="1" dirty="0">
                <a:solidFill>
                  <a:srgbClr val="C00000"/>
                </a:solidFill>
                <a:latin typeface="Times New Roman"/>
                <a:ea typeface="Times New Roman"/>
                <a:cs typeface="Times New Roman"/>
                <a:sym typeface="Times New Roman"/>
              </a:rPr>
              <a:t>  </a:t>
            </a:r>
            <a:br>
              <a:rPr lang="en-US" sz="4400" b="1" dirty="0">
                <a:solidFill>
                  <a:srgbClr val="C00000"/>
                </a:solidFill>
                <a:latin typeface="Times New Roman"/>
                <a:ea typeface="Times New Roman"/>
                <a:cs typeface="Times New Roman"/>
                <a:sym typeface="Times New Roman"/>
              </a:rPr>
            </a:br>
            <a:endParaRPr sz="4400" b="1" dirty="0">
              <a:solidFill>
                <a:srgbClr val="C00000"/>
              </a:solidFill>
              <a:latin typeface="Times New Roman"/>
              <a:ea typeface="Times New Roman"/>
              <a:cs typeface="Times New Roman"/>
              <a:sym typeface="Times New Roman"/>
            </a:endParaRPr>
          </a:p>
        </p:txBody>
      </p:sp>
      <p:sp>
        <p:nvSpPr>
          <p:cNvPr id="457" name="Google Shape;457;g31bf8ff7bc2_0_6"/>
          <p:cNvSpPr txBox="1"/>
          <p:nvPr/>
        </p:nvSpPr>
        <p:spPr>
          <a:xfrm>
            <a:off x="1128900" y="1265125"/>
            <a:ext cx="10512600" cy="3814800"/>
          </a:xfrm>
          <a:prstGeom prst="rect">
            <a:avLst/>
          </a:prstGeom>
          <a:noFill/>
          <a:ln>
            <a:noFill/>
          </a:ln>
        </p:spPr>
        <p:txBody>
          <a:bodyPr spcFirstLastPara="1" wrap="square" lIns="91425" tIns="91425" rIns="91425" bIns="91425" anchor="t" anchorCtr="0">
            <a:noAutofit/>
          </a:bodyPr>
          <a:lstStyle/>
          <a:p>
            <a:pPr marL="457200" lvl="0" indent="-361950" algn="l" rtl="0">
              <a:lnSpc>
                <a:spcPct val="200000"/>
              </a:lnSpc>
              <a:spcBef>
                <a:spcPts val="0"/>
              </a:spcBef>
              <a:spcAft>
                <a:spcPts val="0"/>
              </a:spcAft>
              <a:buClr>
                <a:srgbClr val="333333"/>
              </a:buClr>
              <a:buSzPts val="2100"/>
              <a:buFont typeface="Times New Roman"/>
              <a:buChar char="●"/>
            </a:pPr>
            <a:r>
              <a:rPr lang="en-US" sz="2100" b="1">
                <a:solidFill>
                  <a:srgbClr val="333333"/>
                </a:solidFill>
                <a:highlight>
                  <a:srgbClr val="FFFFFF"/>
                </a:highlight>
                <a:latin typeface="Times New Roman"/>
                <a:ea typeface="Times New Roman"/>
                <a:cs typeface="Times New Roman"/>
                <a:sym typeface="Times New Roman"/>
              </a:rPr>
              <a:t>BIF (IQ of 70 to 85) - do not have an intellectual disability but have low IQ. </a:t>
            </a:r>
            <a:endParaRPr sz="2100" b="1">
              <a:solidFill>
                <a:srgbClr val="333333"/>
              </a:solidFill>
              <a:highlight>
                <a:srgbClr val="FFFFFF"/>
              </a:highlight>
              <a:latin typeface="Times New Roman"/>
              <a:ea typeface="Times New Roman"/>
              <a:cs typeface="Times New Roman"/>
              <a:sym typeface="Times New Roman"/>
            </a:endParaRPr>
          </a:p>
          <a:p>
            <a:pPr marL="457200" lvl="0" indent="-361950" algn="l" rtl="0">
              <a:lnSpc>
                <a:spcPct val="200000"/>
              </a:lnSpc>
              <a:spcBef>
                <a:spcPts val="0"/>
              </a:spcBef>
              <a:spcAft>
                <a:spcPts val="0"/>
              </a:spcAft>
              <a:buClr>
                <a:srgbClr val="333333"/>
              </a:buClr>
              <a:buSzPts val="2100"/>
              <a:buFont typeface="Times New Roman"/>
              <a:buChar char="●"/>
            </a:pPr>
            <a:r>
              <a:rPr lang="en-US" sz="2100" b="1">
                <a:solidFill>
                  <a:srgbClr val="333333"/>
                </a:solidFill>
                <a:highlight>
                  <a:srgbClr val="FFFFFF"/>
                </a:highlight>
                <a:latin typeface="Times New Roman"/>
                <a:ea typeface="Times New Roman"/>
                <a:cs typeface="Times New Roman"/>
                <a:sym typeface="Times New Roman"/>
              </a:rPr>
              <a:t>They face academic as well as social challenges. </a:t>
            </a:r>
            <a:endParaRPr sz="2100" b="1">
              <a:solidFill>
                <a:srgbClr val="333333"/>
              </a:solidFill>
              <a:highlight>
                <a:srgbClr val="FFFFFF"/>
              </a:highlight>
              <a:latin typeface="Times New Roman"/>
              <a:ea typeface="Times New Roman"/>
              <a:cs typeface="Times New Roman"/>
              <a:sym typeface="Times New Roman"/>
            </a:endParaRPr>
          </a:p>
          <a:p>
            <a:pPr marL="457200" lvl="0" indent="-361950" algn="l" rtl="0">
              <a:lnSpc>
                <a:spcPct val="200000"/>
              </a:lnSpc>
              <a:spcBef>
                <a:spcPts val="0"/>
              </a:spcBef>
              <a:spcAft>
                <a:spcPts val="0"/>
              </a:spcAft>
              <a:buClr>
                <a:srgbClr val="333333"/>
              </a:buClr>
              <a:buSzPts val="2100"/>
              <a:buFont typeface="Times New Roman"/>
              <a:buChar char="●"/>
            </a:pPr>
            <a:r>
              <a:rPr lang="en-US" sz="2100" b="1">
                <a:solidFill>
                  <a:srgbClr val="333333"/>
                </a:solidFill>
                <a:highlight>
                  <a:srgbClr val="FFFFFF"/>
                </a:highlight>
                <a:latin typeface="Times New Roman"/>
                <a:ea typeface="Times New Roman"/>
                <a:cs typeface="Times New Roman"/>
                <a:sym typeface="Times New Roman"/>
              </a:rPr>
              <a:t>Limited cognitive capacity, slow learning, grade retention, overall poor performance Significant problems with arithmetic and written expression, poor reasoning, memory, motivation, attention deficit, aggression, poor social skills, and a lack of common sense.</a:t>
            </a:r>
            <a:endParaRPr sz="2100" b="1">
              <a:solidFill>
                <a:srgbClr val="333333"/>
              </a:solidFill>
              <a:highlight>
                <a:srgbClr val="FFFFFF"/>
              </a:highlight>
              <a:latin typeface="Times New Roman"/>
              <a:ea typeface="Times New Roman"/>
              <a:cs typeface="Times New Roman"/>
              <a:sym typeface="Times New Roman"/>
            </a:endParaRPr>
          </a:p>
          <a:p>
            <a:pPr marL="0" marR="0" lvl="0" indent="0" algn="l" rtl="0">
              <a:lnSpc>
                <a:spcPct val="90000"/>
              </a:lnSpc>
              <a:spcBef>
                <a:spcPts val="1000"/>
              </a:spcBef>
              <a:spcAft>
                <a:spcPts val="0"/>
              </a:spcAft>
              <a:buClr>
                <a:schemeClr val="dk1"/>
              </a:buClr>
              <a:buSzPts val="3200"/>
              <a:buFont typeface="Arial"/>
              <a:buNone/>
            </a:pPr>
            <a:endParaRPr sz="3200">
              <a:solidFill>
                <a:srgbClr val="FF0000"/>
              </a:solidFill>
              <a:latin typeface="Times New Roman"/>
              <a:ea typeface="Times New Roman"/>
              <a:cs typeface="Times New Roman"/>
              <a:sym typeface="Times New Roman"/>
            </a:endParaRPr>
          </a:p>
        </p:txBody>
      </p:sp>
      <p:pic>
        <p:nvPicPr>
          <p:cNvPr id="458" name="Google Shape;458;g31bf8ff7bc2_0_6" descr="A logo with hands reaching out to a child&#10;&#10;Description automatically generated"/>
          <p:cNvPicPr preferRelativeResize="0"/>
          <p:nvPr/>
        </p:nvPicPr>
        <p:blipFill rotWithShape="1">
          <a:blip r:embed="rId4">
            <a:alphaModFix/>
          </a:blip>
          <a:srcRect/>
          <a:stretch/>
        </p:blipFill>
        <p:spPr>
          <a:xfrm>
            <a:off x="10828190" y="105141"/>
            <a:ext cx="900000" cy="900000"/>
          </a:xfrm>
          <a:prstGeom prst="rect">
            <a:avLst/>
          </a:prstGeom>
          <a:noFill/>
          <a:ln>
            <a:noFill/>
          </a:ln>
        </p:spPr>
      </p:pic>
      <p:pic>
        <p:nvPicPr>
          <p:cNvPr id="459" name="Google Shape;459;g31bf8ff7bc2_0_6" descr="Pedicriticon Pune 2023"/>
          <p:cNvPicPr preferRelativeResize="0"/>
          <p:nvPr/>
        </p:nvPicPr>
        <p:blipFill rotWithShape="1">
          <a:blip r:embed="rId5">
            <a:alphaModFix/>
          </a:blip>
          <a:srcRect l="19205" t="7506" r="15043" b="9270"/>
          <a:stretch/>
        </p:blipFill>
        <p:spPr>
          <a:xfrm>
            <a:off x="948326" y="30846"/>
            <a:ext cx="828483" cy="1048589"/>
          </a:xfrm>
          <a:prstGeom prst="rect">
            <a:avLst/>
          </a:prstGeom>
          <a:noFill/>
          <a:ln>
            <a:noFill/>
          </a:ln>
        </p:spPr>
      </p:pic>
      <p:pic>
        <p:nvPicPr>
          <p:cNvPr id="460" name="Google Shape;460;g31bf8ff7bc2_0_6"/>
          <p:cNvPicPr preferRelativeResize="0"/>
          <p:nvPr/>
        </p:nvPicPr>
        <p:blipFill rotWithShape="1">
          <a:blip r:embed="rId6">
            <a:alphaModFix/>
          </a:blip>
          <a:srcRect/>
          <a:stretch/>
        </p:blipFill>
        <p:spPr>
          <a:xfrm>
            <a:off x="2569392" y="6376250"/>
            <a:ext cx="6693987" cy="49991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pic>
        <p:nvPicPr>
          <p:cNvPr id="466" name="Google Shape;466;p15"/>
          <p:cNvPicPr preferRelativeResize="0"/>
          <p:nvPr/>
        </p:nvPicPr>
        <p:blipFill rotWithShape="1">
          <a:blip r:embed="rId3">
            <a:alphaModFix/>
          </a:blip>
          <a:srcRect t="4921" b="5324"/>
          <a:stretch/>
        </p:blipFill>
        <p:spPr>
          <a:xfrm>
            <a:off x="-1" y="-4432"/>
            <a:ext cx="12233328" cy="6862432"/>
          </a:xfrm>
          <a:prstGeom prst="rect">
            <a:avLst/>
          </a:prstGeom>
          <a:noFill/>
          <a:ln>
            <a:noFill/>
          </a:ln>
        </p:spPr>
      </p:pic>
      <p:pic>
        <p:nvPicPr>
          <p:cNvPr id="467" name="Google Shape;467;p15" descr="D:\talks pics\adhd.jpg"/>
          <p:cNvPicPr preferRelativeResize="0"/>
          <p:nvPr/>
        </p:nvPicPr>
        <p:blipFill rotWithShape="1">
          <a:blip r:embed="rId4">
            <a:alphaModFix/>
          </a:blip>
          <a:srcRect/>
          <a:stretch/>
        </p:blipFill>
        <p:spPr>
          <a:xfrm>
            <a:off x="948325" y="1784350"/>
            <a:ext cx="3932593" cy="3816389"/>
          </a:xfrm>
          <a:prstGeom prst="rect">
            <a:avLst/>
          </a:prstGeom>
          <a:noFill/>
          <a:ln>
            <a:noFill/>
          </a:ln>
        </p:spPr>
      </p:pic>
      <p:sp>
        <p:nvSpPr>
          <p:cNvPr id="468" name="Google Shape;468;p15"/>
          <p:cNvSpPr/>
          <p:nvPr/>
        </p:nvSpPr>
        <p:spPr>
          <a:xfrm>
            <a:off x="0" y="136525"/>
            <a:ext cx="12192000"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rgbClr val="C00000"/>
                </a:solidFill>
                <a:latin typeface="Times New Roman"/>
                <a:ea typeface="Times New Roman"/>
                <a:cs typeface="Times New Roman"/>
                <a:sym typeface="Times New Roman"/>
              </a:rPr>
              <a:t>Attention Deficit Hyperactivity Disorder </a:t>
            </a:r>
            <a:endParaRPr dirty="0"/>
          </a:p>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rgbClr val="C00000"/>
                </a:solidFill>
                <a:latin typeface="Times New Roman"/>
                <a:ea typeface="Times New Roman"/>
                <a:cs typeface="Times New Roman"/>
                <a:sym typeface="Times New Roman"/>
              </a:rPr>
              <a:t>(ADHD)</a:t>
            </a:r>
            <a:endParaRPr sz="4000" b="1" i="0" u="none" strike="noStrike" cap="none" dirty="0">
              <a:solidFill>
                <a:srgbClr val="C00000"/>
              </a:solidFill>
              <a:latin typeface="Times New Roman"/>
              <a:ea typeface="Times New Roman"/>
              <a:cs typeface="Times New Roman"/>
              <a:sym typeface="Times New Roman"/>
            </a:endParaRPr>
          </a:p>
        </p:txBody>
      </p:sp>
      <p:sp>
        <p:nvSpPr>
          <p:cNvPr id="469" name="Google Shape;469;p15"/>
          <p:cNvSpPr txBox="1"/>
          <p:nvPr/>
        </p:nvSpPr>
        <p:spPr>
          <a:xfrm>
            <a:off x="5305775" y="1784351"/>
            <a:ext cx="6434400" cy="40635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FF0000"/>
              </a:buClr>
              <a:buSzPts val="3200"/>
              <a:buFont typeface="Arial"/>
              <a:buChar char="•"/>
            </a:pPr>
            <a:r>
              <a:rPr lang="en-US" sz="2800" b="1" i="0" u="none" strike="noStrike" cap="none" dirty="0">
                <a:solidFill>
                  <a:srgbClr val="FF0000"/>
                </a:solidFill>
                <a:latin typeface="Times New Roman"/>
                <a:ea typeface="Times New Roman"/>
                <a:cs typeface="Times New Roman"/>
                <a:sym typeface="Times New Roman"/>
              </a:rPr>
              <a:t>Inattentive, Hyperactive, Impulsive</a:t>
            </a:r>
            <a:endParaRPr sz="2800" b="1" i="0" u="none" strike="noStrike" cap="none" dirty="0">
              <a:solidFill>
                <a:schemeClr val="dk1"/>
              </a:solidFill>
              <a:latin typeface="Times New Roman"/>
              <a:ea typeface="Times New Roman"/>
              <a:cs typeface="Times New Roman"/>
              <a:sym typeface="Times New Roman"/>
            </a:endParaRPr>
          </a:p>
          <a:p>
            <a:pPr marL="285750" marR="0" lvl="0" indent="-285750" algn="l" rtl="0">
              <a:lnSpc>
                <a:spcPct val="100000"/>
              </a:lnSpc>
              <a:spcBef>
                <a:spcPts val="0"/>
              </a:spcBef>
              <a:spcAft>
                <a:spcPts val="0"/>
              </a:spcAft>
              <a:buClr>
                <a:schemeClr val="dk1"/>
              </a:buClr>
              <a:buSzPts val="3200"/>
              <a:buFont typeface="Arial"/>
              <a:buChar char="•"/>
            </a:pPr>
            <a:r>
              <a:rPr lang="en-US" sz="2800" b="0" i="0" u="none" strike="noStrike" cap="none" dirty="0">
                <a:solidFill>
                  <a:schemeClr val="dk1"/>
                </a:solidFill>
                <a:latin typeface="Times New Roman"/>
                <a:ea typeface="Times New Roman"/>
                <a:cs typeface="Times New Roman"/>
                <a:sym typeface="Times New Roman"/>
              </a:rPr>
              <a:t>Incidence is 5-10%, more in boys, inattention type is more in girls</a:t>
            </a:r>
            <a:endParaRPr sz="2800" b="0" i="0" u="none" strike="noStrike" cap="none" dirty="0">
              <a:solidFill>
                <a:srgbClr val="000000"/>
              </a:solidFill>
              <a:latin typeface="Times New Roman"/>
              <a:ea typeface="Times New Roman"/>
              <a:cs typeface="Times New Roman"/>
              <a:sym typeface="Times New Roman"/>
            </a:endParaRPr>
          </a:p>
          <a:p>
            <a:pPr marL="285750" marR="0" lvl="0" indent="-285750" algn="l" rtl="0">
              <a:lnSpc>
                <a:spcPct val="100000"/>
              </a:lnSpc>
              <a:spcBef>
                <a:spcPts val="0"/>
              </a:spcBef>
              <a:spcAft>
                <a:spcPts val="0"/>
              </a:spcAft>
              <a:buClr>
                <a:schemeClr val="dk1"/>
              </a:buClr>
              <a:buSzPts val="3200"/>
              <a:buFont typeface="Arial"/>
              <a:buChar char="•"/>
            </a:pPr>
            <a:r>
              <a:rPr lang="en-US" sz="2800" b="0" i="0" u="none" strike="noStrike" cap="none" dirty="0">
                <a:solidFill>
                  <a:schemeClr val="dk1"/>
                </a:solidFill>
                <a:latin typeface="Times New Roman"/>
                <a:ea typeface="Times New Roman"/>
                <a:cs typeface="Times New Roman"/>
                <a:sym typeface="Times New Roman"/>
              </a:rPr>
              <a:t>Noted in school, home, at work</a:t>
            </a:r>
            <a:endParaRPr sz="2800" b="0" i="0" u="none" strike="noStrike" cap="none" dirty="0">
              <a:solidFill>
                <a:srgbClr val="000000"/>
              </a:solidFill>
              <a:latin typeface="Times New Roman"/>
              <a:ea typeface="Times New Roman"/>
              <a:cs typeface="Times New Roman"/>
              <a:sym typeface="Times New Roman"/>
            </a:endParaRPr>
          </a:p>
          <a:p>
            <a:pPr marL="285750" marR="0" lvl="0" indent="-285750" algn="l" rtl="0">
              <a:lnSpc>
                <a:spcPct val="100000"/>
              </a:lnSpc>
              <a:spcBef>
                <a:spcPts val="0"/>
              </a:spcBef>
              <a:spcAft>
                <a:spcPts val="0"/>
              </a:spcAft>
              <a:buClr>
                <a:srgbClr val="FF0000"/>
              </a:buClr>
              <a:buSzPts val="3200"/>
              <a:buFont typeface="Arial"/>
              <a:buChar char="•"/>
            </a:pPr>
            <a:r>
              <a:rPr lang="en-US" sz="2800" b="0" i="0" u="none" strike="noStrike" cap="none" dirty="0">
                <a:solidFill>
                  <a:srgbClr val="FF0000"/>
                </a:solidFill>
                <a:latin typeface="Times New Roman"/>
                <a:ea typeface="Times New Roman"/>
                <a:cs typeface="Times New Roman"/>
                <a:sym typeface="Times New Roman"/>
              </a:rPr>
              <a:t>Not due to inadequate sleep, stress, disobedient personality, anxiety, depression, poor parenting, drug use, low IQ etc.</a:t>
            </a:r>
            <a:endParaRPr sz="2800" b="0" i="0" u="none" strike="noStrike" cap="none" dirty="0">
              <a:solidFill>
                <a:srgbClr val="FF0000"/>
              </a:solidFill>
              <a:latin typeface="Times New Roman"/>
              <a:ea typeface="Times New Roman"/>
              <a:cs typeface="Times New Roman"/>
              <a:sym typeface="Times New Roman"/>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p:txBody>
      </p:sp>
      <p:pic>
        <p:nvPicPr>
          <p:cNvPr id="470" name="Google Shape;470;p15" descr="A logo with hands reaching out to a child&#10;&#10;Description automatically generated"/>
          <p:cNvPicPr preferRelativeResize="0"/>
          <p:nvPr/>
        </p:nvPicPr>
        <p:blipFill rotWithShape="1">
          <a:blip r:embed="rId5">
            <a:alphaModFix/>
          </a:blip>
          <a:srcRect/>
          <a:stretch/>
        </p:blipFill>
        <p:spPr>
          <a:xfrm>
            <a:off x="10828190" y="105141"/>
            <a:ext cx="900000" cy="900000"/>
          </a:xfrm>
          <a:prstGeom prst="rect">
            <a:avLst/>
          </a:prstGeom>
          <a:noFill/>
          <a:ln>
            <a:noFill/>
          </a:ln>
        </p:spPr>
      </p:pic>
      <p:pic>
        <p:nvPicPr>
          <p:cNvPr id="471" name="Google Shape;471;p15" descr="Pedicriticon Pune 2023"/>
          <p:cNvPicPr preferRelativeResize="0"/>
          <p:nvPr/>
        </p:nvPicPr>
        <p:blipFill rotWithShape="1">
          <a:blip r:embed="rId6">
            <a:alphaModFix/>
          </a:blip>
          <a:srcRect l="19208" t="7509" r="15040" b="9269"/>
          <a:stretch/>
        </p:blipFill>
        <p:spPr>
          <a:xfrm>
            <a:off x="948326" y="30846"/>
            <a:ext cx="828483" cy="1048589"/>
          </a:xfrm>
          <a:prstGeom prst="rect">
            <a:avLst/>
          </a:prstGeom>
          <a:noFill/>
          <a:ln>
            <a:noFill/>
          </a:ln>
        </p:spPr>
      </p:pic>
      <p:pic>
        <p:nvPicPr>
          <p:cNvPr id="472" name="Google Shape;472;p15"/>
          <p:cNvPicPr preferRelativeResize="0"/>
          <p:nvPr/>
        </p:nvPicPr>
        <p:blipFill rotWithShape="1">
          <a:blip r:embed="rId7">
            <a:alphaModFix/>
          </a:blip>
          <a:srcRect/>
          <a:stretch/>
        </p:blipFill>
        <p:spPr>
          <a:xfrm>
            <a:off x="2569392" y="6376250"/>
            <a:ext cx="6693988" cy="49991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pic>
        <p:nvPicPr>
          <p:cNvPr id="478" name="Google Shape;478;p16"/>
          <p:cNvPicPr preferRelativeResize="0"/>
          <p:nvPr/>
        </p:nvPicPr>
        <p:blipFill rotWithShape="1">
          <a:blip r:embed="rId3">
            <a:alphaModFix/>
          </a:blip>
          <a:srcRect t="4921" b="5324"/>
          <a:stretch/>
        </p:blipFill>
        <p:spPr>
          <a:xfrm>
            <a:off x="-1" y="-4432"/>
            <a:ext cx="12233328" cy="6862432"/>
          </a:xfrm>
          <a:prstGeom prst="rect">
            <a:avLst/>
          </a:prstGeom>
          <a:noFill/>
          <a:ln>
            <a:noFill/>
          </a:ln>
        </p:spPr>
      </p:pic>
      <p:sp>
        <p:nvSpPr>
          <p:cNvPr id="479" name="Google Shape;479;p16"/>
          <p:cNvSpPr txBox="1">
            <a:spLocks noGrp="1"/>
          </p:cNvSpPr>
          <p:nvPr>
            <p:ph type="title"/>
          </p:nvPr>
        </p:nvSpPr>
        <p:spPr>
          <a:xfrm>
            <a:off x="405493" y="136525"/>
            <a:ext cx="11381014" cy="76925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Tahoma"/>
              <a:buNone/>
            </a:pPr>
            <a:r>
              <a:rPr lang="en-US" b="1">
                <a:solidFill>
                  <a:srgbClr val="C00000"/>
                </a:solidFill>
                <a:latin typeface="Times New Roman"/>
                <a:ea typeface="Times New Roman"/>
                <a:cs typeface="Times New Roman"/>
                <a:sym typeface="Times New Roman"/>
              </a:rPr>
              <a:t>Attention Deficit Hyperactivity Disorder</a:t>
            </a:r>
            <a:endParaRPr b="1">
              <a:solidFill>
                <a:srgbClr val="C00000"/>
              </a:solidFill>
              <a:latin typeface="Times New Roman"/>
              <a:ea typeface="Times New Roman"/>
              <a:cs typeface="Times New Roman"/>
              <a:sym typeface="Times New Roman"/>
            </a:endParaRPr>
          </a:p>
        </p:txBody>
      </p:sp>
      <p:sp>
        <p:nvSpPr>
          <p:cNvPr id="480" name="Google Shape;480;p16"/>
          <p:cNvSpPr txBox="1">
            <a:spLocks noGrp="1"/>
          </p:cNvSpPr>
          <p:nvPr>
            <p:ph type="body" idx="1"/>
          </p:nvPr>
        </p:nvSpPr>
        <p:spPr>
          <a:xfrm>
            <a:off x="1467550" y="1273412"/>
            <a:ext cx="10724400" cy="4947900"/>
          </a:xfrm>
          <a:prstGeom prst="rect">
            <a:avLst/>
          </a:prstGeom>
          <a:noFill/>
          <a:ln>
            <a:noFill/>
          </a:ln>
        </p:spPr>
        <p:txBody>
          <a:bodyPr spcFirstLastPara="1" wrap="square" lIns="91425" tIns="45700" rIns="91425" bIns="45700" anchor="t" anchorCtr="0">
            <a:normAutofit lnSpcReduction="10000"/>
          </a:bodyPr>
          <a:lstStyle/>
          <a:p>
            <a:pPr marL="228600" lvl="0" indent="-213359" algn="l" rtl="0">
              <a:lnSpc>
                <a:spcPct val="90000"/>
              </a:lnSpc>
              <a:spcBef>
                <a:spcPts val="0"/>
              </a:spcBef>
              <a:spcAft>
                <a:spcPts val="0"/>
              </a:spcAft>
              <a:buClr>
                <a:srgbClr val="FF0000"/>
              </a:buClr>
              <a:buSzPct val="114285"/>
              <a:buChar char="•"/>
            </a:pPr>
            <a:r>
              <a:rPr lang="en-US" sz="3000" b="1" dirty="0">
                <a:solidFill>
                  <a:srgbClr val="FF0000"/>
                </a:solidFill>
                <a:latin typeface="Times New Roman" panose="02020603050405020304" pitchFamily="18" charset="0"/>
                <a:ea typeface="Times New Roman"/>
                <a:cs typeface="Times New Roman" panose="02020603050405020304" pitchFamily="18" charset="0"/>
                <a:sym typeface="Times New Roman"/>
              </a:rPr>
              <a:t>Poor Attention: </a:t>
            </a:r>
            <a:r>
              <a:rPr lang="en-US" sz="3000" dirty="0">
                <a:latin typeface="Times New Roman" panose="02020603050405020304" pitchFamily="18" charset="0"/>
                <a:ea typeface="Times New Roman"/>
                <a:cs typeface="Times New Roman" panose="02020603050405020304" pitchFamily="18" charset="0"/>
                <a:sym typeface="Times New Roman"/>
              </a:rPr>
              <a:t>Inattentive; distractible; cannot concentrate</a:t>
            </a:r>
            <a:endParaRPr sz="3000" dirty="0">
              <a:latin typeface="Times New Roman" panose="02020603050405020304" pitchFamily="18" charset="0"/>
              <a:ea typeface="Times New Roman"/>
              <a:cs typeface="Times New Roman" panose="02020603050405020304" pitchFamily="18" charset="0"/>
              <a:sym typeface="Times New Roman"/>
            </a:endParaRPr>
          </a:p>
          <a:p>
            <a:pPr marL="228600" lvl="0" indent="-213359" algn="l" rtl="0">
              <a:lnSpc>
                <a:spcPct val="90000"/>
              </a:lnSpc>
              <a:spcBef>
                <a:spcPts val="1000"/>
              </a:spcBef>
              <a:spcAft>
                <a:spcPts val="0"/>
              </a:spcAft>
              <a:buClr>
                <a:srgbClr val="FF0000"/>
              </a:buClr>
              <a:buSzPct val="114285"/>
              <a:buChar char="•"/>
            </a:pPr>
            <a:r>
              <a:rPr lang="en-US" sz="3000" b="1" dirty="0">
                <a:solidFill>
                  <a:srgbClr val="FF0000"/>
                </a:solidFill>
                <a:latin typeface="Times New Roman" panose="02020603050405020304" pitchFamily="18" charset="0"/>
                <a:ea typeface="Times New Roman"/>
                <a:cs typeface="Times New Roman" panose="02020603050405020304" pitchFamily="18" charset="0"/>
                <a:sym typeface="Times New Roman"/>
              </a:rPr>
              <a:t>Hyperactive: </a:t>
            </a:r>
            <a:r>
              <a:rPr lang="en-US" sz="3000" dirty="0">
                <a:latin typeface="Times New Roman" panose="02020603050405020304" pitchFamily="18" charset="0"/>
                <a:ea typeface="Times New Roman"/>
                <a:cs typeface="Times New Roman" panose="02020603050405020304" pitchFamily="18" charset="0"/>
                <a:sym typeface="Times New Roman"/>
              </a:rPr>
              <a:t>Fidgety; leaves seat frequently; always on the go</a:t>
            </a:r>
            <a:endParaRPr sz="3000" dirty="0">
              <a:latin typeface="Times New Roman" panose="02020603050405020304" pitchFamily="18" charset="0"/>
              <a:ea typeface="Times New Roman"/>
              <a:cs typeface="Times New Roman" panose="02020603050405020304" pitchFamily="18" charset="0"/>
              <a:sym typeface="Times New Roman"/>
            </a:endParaRPr>
          </a:p>
          <a:p>
            <a:pPr marL="228600" lvl="0" indent="-213359" algn="l" rtl="0">
              <a:lnSpc>
                <a:spcPct val="90000"/>
              </a:lnSpc>
              <a:spcBef>
                <a:spcPts val="1000"/>
              </a:spcBef>
              <a:spcAft>
                <a:spcPts val="0"/>
              </a:spcAft>
              <a:buClr>
                <a:srgbClr val="FF0000"/>
              </a:buClr>
              <a:buSzPct val="114285"/>
              <a:buChar char="•"/>
            </a:pPr>
            <a:r>
              <a:rPr lang="en-US" sz="3000" b="1" dirty="0">
                <a:solidFill>
                  <a:srgbClr val="FF0000"/>
                </a:solidFill>
                <a:latin typeface="Times New Roman" panose="02020603050405020304" pitchFamily="18" charset="0"/>
                <a:ea typeface="Times New Roman"/>
                <a:cs typeface="Times New Roman" panose="02020603050405020304" pitchFamily="18" charset="0"/>
                <a:sym typeface="Times New Roman"/>
              </a:rPr>
              <a:t>Impulsive: </a:t>
            </a:r>
            <a:r>
              <a:rPr lang="en-US" sz="3000" dirty="0">
                <a:latin typeface="Times New Roman" panose="02020603050405020304" pitchFamily="18" charset="0"/>
                <a:ea typeface="Times New Roman"/>
                <a:cs typeface="Times New Roman" panose="02020603050405020304" pitchFamily="18" charset="0"/>
                <a:sym typeface="Times New Roman"/>
              </a:rPr>
              <a:t>Blurts out answers; interrupts others </a:t>
            </a:r>
            <a:endParaRPr sz="3000" dirty="0">
              <a:latin typeface="Times New Roman" panose="02020603050405020304" pitchFamily="18" charset="0"/>
              <a:ea typeface="Times New Roman"/>
              <a:cs typeface="Times New Roman" panose="02020603050405020304" pitchFamily="18" charset="0"/>
              <a:sym typeface="Times New Roman"/>
            </a:endParaRPr>
          </a:p>
          <a:p>
            <a:pPr marL="0" lvl="0" indent="0" algn="l" rtl="0">
              <a:lnSpc>
                <a:spcPct val="90000"/>
              </a:lnSpc>
              <a:spcBef>
                <a:spcPts val="1000"/>
              </a:spcBef>
              <a:spcAft>
                <a:spcPts val="0"/>
              </a:spcAft>
              <a:buClr>
                <a:schemeClr val="dk1"/>
              </a:buClr>
              <a:buSzPct val="114285"/>
              <a:buNone/>
            </a:pPr>
            <a:endParaRPr sz="3000" b="1" dirty="0">
              <a:solidFill>
                <a:srgbClr val="FF0000"/>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lnSpc>
                <a:spcPct val="90000"/>
              </a:lnSpc>
              <a:spcBef>
                <a:spcPts val="1000"/>
              </a:spcBef>
              <a:spcAft>
                <a:spcPts val="0"/>
              </a:spcAft>
              <a:buClr>
                <a:srgbClr val="FF0000"/>
              </a:buClr>
              <a:buSzPct val="114285"/>
              <a:buNone/>
            </a:pPr>
            <a:r>
              <a:rPr lang="en-US" sz="3000" b="1" dirty="0">
                <a:solidFill>
                  <a:srgbClr val="FF0000"/>
                </a:solidFill>
                <a:latin typeface="Times New Roman" panose="02020603050405020304" pitchFamily="18" charset="0"/>
                <a:ea typeface="Times New Roman"/>
                <a:cs typeface="Times New Roman" panose="02020603050405020304" pitchFamily="18" charset="0"/>
                <a:sym typeface="Times New Roman"/>
              </a:rPr>
              <a:t>Management:</a:t>
            </a:r>
            <a:endParaRPr sz="3000" dirty="0">
              <a:latin typeface="Times New Roman" panose="02020603050405020304" pitchFamily="18" charset="0"/>
              <a:ea typeface="Times New Roman"/>
              <a:cs typeface="Times New Roman" panose="02020603050405020304" pitchFamily="18" charset="0"/>
              <a:sym typeface="Times New Roman"/>
            </a:endParaRPr>
          </a:p>
          <a:p>
            <a:pPr marL="685800" lvl="1" indent="-213359" algn="l" rtl="0">
              <a:lnSpc>
                <a:spcPct val="90000"/>
              </a:lnSpc>
              <a:spcBef>
                <a:spcPts val="500"/>
              </a:spcBef>
              <a:spcAft>
                <a:spcPts val="0"/>
              </a:spcAft>
              <a:buClr>
                <a:schemeClr val="dk1"/>
              </a:buClr>
              <a:buSzPct val="114285"/>
              <a:buChar char="•"/>
            </a:pPr>
            <a:r>
              <a:rPr lang="en-US" sz="3000" dirty="0">
                <a:latin typeface="Times New Roman" panose="02020603050405020304" pitchFamily="18" charset="0"/>
                <a:ea typeface="Times New Roman"/>
                <a:cs typeface="Times New Roman" panose="02020603050405020304" pitchFamily="18" charset="0"/>
                <a:sym typeface="Times New Roman"/>
              </a:rPr>
              <a:t>Make them sit in the middle of the first row</a:t>
            </a:r>
            <a:endParaRPr sz="3000" dirty="0">
              <a:latin typeface="Times New Roman" panose="02020603050405020304" pitchFamily="18" charset="0"/>
              <a:cs typeface="Times New Roman" panose="02020603050405020304" pitchFamily="18" charset="0"/>
            </a:endParaRPr>
          </a:p>
          <a:p>
            <a:pPr marL="685800" lvl="1" indent="-213359" algn="l" rtl="0">
              <a:lnSpc>
                <a:spcPct val="90000"/>
              </a:lnSpc>
              <a:spcBef>
                <a:spcPts val="500"/>
              </a:spcBef>
              <a:spcAft>
                <a:spcPts val="0"/>
              </a:spcAft>
              <a:buClr>
                <a:schemeClr val="dk1"/>
              </a:buClr>
              <a:buSzPct val="114285"/>
              <a:buChar char="•"/>
            </a:pPr>
            <a:r>
              <a:rPr lang="en-US" sz="3000" dirty="0">
                <a:latin typeface="Times New Roman" panose="02020603050405020304" pitchFamily="18" charset="0"/>
                <a:ea typeface="Times New Roman"/>
                <a:cs typeface="Times New Roman" panose="02020603050405020304" pitchFamily="18" charset="0"/>
                <a:sym typeface="Times New Roman"/>
              </a:rPr>
              <a:t>Give movement breaks</a:t>
            </a:r>
            <a:endParaRPr sz="3000" dirty="0">
              <a:latin typeface="Times New Roman" panose="02020603050405020304" pitchFamily="18" charset="0"/>
              <a:ea typeface="Times New Roman"/>
              <a:cs typeface="Times New Roman" panose="02020603050405020304" pitchFamily="18" charset="0"/>
              <a:sym typeface="Times New Roman"/>
            </a:endParaRPr>
          </a:p>
          <a:p>
            <a:pPr marL="685800" lvl="1" indent="-213359" algn="l" rtl="0">
              <a:lnSpc>
                <a:spcPct val="90000"/>
              </a:lnSpc>
              <a:spcBef>
                <a:spcPts val="500"/>
              </a:spcBef>
              <a:spcAft>
                <a:spcPts val="0"/>
              </a:spcAft>
              <a:buClr>
                <a:schemeClr val="dk1"/>
              </a:buClr>
              <a:buSzPct val="114285"/>
              <a:buChar char="•"/>
            </a:pPr>
            <a:r>
              <a:rPr lang="en-US" sz="3000" dirty="0">
                <a:latin typeface="Times New Roman" panose="02020603050405020304" pitchFamily="18" charset="0"/>
                <a:ea typeface="Times New Roman"/>
                <a:cs typeface="Times New Roman" panose="02020603050405020304" pitchFamily="18" charset="0"/>
                <a:sym typeface="Times New Roman"/>
              </a:rPr>
              <a:t>Clear instructions and firm monitoring</a:t>
            </a:r>
            <a:endParaRPr sz="3000" dirty="0">
              <a:latin typeface="Times New Roman" panose="02020603050405020304" pitchFamily="18" charset="0"/>
              <a:ea typeface="Times New Roman"/>
              <a:cs typeface="Times New Roman" panose="02020603050405020304" pitchFamily="18" charset="0"/>
              <a:sym typeface="Times New Roman"/>
            </a:endParaRPr>
          </a:p>
          <a:p>
            <a:pPr marL="685800" lvl="1" indent="-213359" algn="l" rtl="0">
              <a:lnSpc>
                <a:spcPct val="90000"/>
              </a:lnSpc>
              <a:spcBef>
                <a:spcPts val="500"/>
              </a:spcBef>
              <a:spcAft>
                <a:spcPts val="0"/>
              </a:spcAft>
              <a:buClr>
                <a:schemeClr val="dk1"/>
              </a:buClr>
              <a:buSzPct val="114285"/>
              <a:buChar char="•"/>
            </a:pPr>
            <a:r>
              <a:rPr lang="en-US" sz="3000" dirty="0">
                <a:latin typeface="Times New Roman" panose="02020603050405020304" pitchFamily="18" charset="0"/>
                <a:ea typeface="Times New Roman"/>
                <a:cs typeface="Times New Roman" panose="02020603050405020304" pitchFamily="18" charset="0"/>
                <a:sym typeface="Times New Roman"/>
              </a:rPr>
              <a:t>Vigorous physical exercise</a:t>
            </a:r>
            <a:endParaRPr sz="3000" dirty="0">
              <a:latin typeface="Times New Roman" panose="02020603050405020304" pitchFamily="18" charset="0"/>
              <a:ea typeface="Times New Roman"/>
              <a:cs typeface="Times New Roman" panose="02020603050405020304" pitchFamily="18" charset="0"/>
              <a:sym typeface="Times New Roman"/>
            </a:endParaRPr>
          </a:p>
          <a:p>
            <a:pPr marL="685800" lvl="1" indent="-213359" algn="l" rtl="0">
              <a:lnSpc>
                <a:spcPct val="90000"/>
              </a:lnSpc>
              <a:spcBef>
                <a:spcPts val="500"/>
              </a:spcBef>
              <a:spcAft>
                <a:spcPts val="0"/>
              </a:spcAft>
              <a:buClr>
                <a:schemeClr val="dk1"/>
              </a:buClr>
              <a:buSzPct val="114285"/>
              <a:buChar char="•"/>
            </a:pPr>
            <a:r>
              <a:rPr lang="en-US" sz="3000" dirty="0">
                <a:latin typeface="Times New Roman" panose="02020603050405020304" pitchFamily="18" charset="0"/>
                <a:ea typeface="Times New Roman"/>
                <a:cs typeface="Times New Roman" panose="02020603050405020304" pitchFamily="18" charset="0"/>
                <a:sym typeface="Times New Roman"/>
              </a:rPr>
              <a:t>Medications have a big impact</a:t>
            </a:r>
            <a:endParaRPr sz="3000" dirty="0">
              <a:latin typeface="Times New Roman" panose="02020603050405020304" pitchFamily="18" charset="0"/>
              <a:ea typeface="Times New Roman"/>
              <a:cs typeface="Times New Roman" panose="02020603050405020304" pitchFamily="18" charset="0"/>
              <a:sym typeface="Times New Roman"/>
            </a:endParaRPr>
          </a:p>
          <a:p>
            <a:pPr marL="1143000" lvl="2" indent="-25400" algn="l" rtl="0">
              <a:lnSpc>
                <a:spcPct val="90000"/>
              </a:lnSpc>
              <a:spcBef>
                <a:spcPts val="500"/>
              </a:spcBef>
              <a:spcAft>
                <a:spcPts val="0"/>
              </a:spcAft>
              <a:buClr>
                <a:schemeClr val="dk1"/>
              </a:buClr>
              <a:buSzPct val="100000"/>
              <a:buNone/>
            </a:pPr>
            <a:endParaRPr sz="3000" dirty="0">
              <a:latin typeface="Times New Roman" panose="02020603050405020304" pitchFamily="18" charset="0"/>
              <a:ea typeface="Calibri"/>
              <a:cs typeface="Times New Roman" panose="02020603050405020304" pitchFamily="18" charset="0"/>
              <a:sym typeface="Calibri"/>
            </a:endParaRPr>
          </a:p>
          <a:p>
            <a:pPr marL="228600" lvl="0" indent="-228600" algn="l" rtl="0">
              <a:lnSpc>
                <a:spcPct val="90000"/>
              </a:lnSpc>
              <a:spcBef>
                <a:spcPts val="1000"/>
              </a:spcBef>
              <a:spcAft>
                <a:spcPts val="0"/>
              </a:spcAft>
              <a:buClr>
                <a:schemeClr val="dk1"/>
              </a:buClr>
              <a:buSzPct val="100000"/>
              <a:buFont typeface="Arial"/>
              <a:buNone/>
            </a:pPr>
            <a:endParaRPr dirty="0"/>
          </a:p>
        </p:txBody>
      </p:sp>
      <p:pic>
        <p:nvPicPr>
          <p:cNvPr id="481" name="Google Shape;481;p16" descr="A logo with hands reaching out to a child&#10;&#10;Description automatically generated"/>
          <p:cNvPicPr preferRelativeResize="0"/>
          <p:nvPr/>
        </p:nvPicPr>
        <p:blipFill rotWithShape="1">
          <a:blip r:embed="rId4">
            <a:alphaModFix/>
          </a:blip>
          <a:srcRect/>
          <a:stretch/>
        </p:blipFill>
        <p:spPr>
          <a:xfrm>
            <a:off x="10828190" y="105141"/>
            <a:ext cx="900000" cy="900000"/>
          </a:xfrm>
          <a:prstGeom prst="rect">
            <a:avLst/>
          </a:prstGeom>
          <a:noFill/>
          <a:ln>
            <a:noFill/>
          </a:ln>
        </p:spPr>
      </p:pic>
      <p:pic>
        <p:nvPicPr>
          <p:cNvPr id="482" name="Google Shape;482;p16" descr="Pedicriticon Pune 2023"/>
          <p:cNvPicPr preferRelativeResize="0"/>
          <p:nvPr/>
        </p:nvPicPr>
        <p:blipFill rotWithShape="1">
          <a:blip r:embed="rId5">
            <a:alphaModFix/>
          </a:blip>
          <a:srcRect l="19208" t="7509" r="15040" b="9269"/>
          <a:stretch/>
        </p:blipFill>
        <p:spPr>
          <a:xfrm>
            <a:off x="948326" y="30846"/>
            <a:ext cx="828483" cy="1048589"/>
          </a:xfrm>
          <a:prstGeom prst="rect">
            <a:avLst/>
          </a:prstGeom>
          <a:noFill/>
          <a:ln>
            <a:noFill/>
          </a:ln>
        </p:spPr>
      </p:pic>
      <p:pic>
        <p:nvPicPr>
          <p:cNvPr id="483" name="Google Shape;483;p16"/>
          <p:cNvPicPr preferRelativeResize="0"/>
          <p:nvPr/>
        </p:nvPicPr>
        <p:blipFill rotWithShape="1">
          <a:blip r:embed="rId6">
            <a:alphaModFix/>
          </a:blip>
          <a:srcRect/>
          <a:stretch/>
        </p:blipFill>
        <p:spPr>
          <a:xfrm>
            <a:off x="2569392" y="6376250"/>
            <a:ext cx="6693988" cy="49991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pic>
        <p:nvPicPr>
          <p:cNvPr id="489" name="Google Shape;489;p17"/>
          <p:cNvPicPr preferRelativeResize="0"/>
          <p:nvPr/>
        </p:nvPicPr>
        <p:blipFill rotWithShape="1">
          <a:blip r:embed="rId3">
            <a:alphaModFix/>
          </a:blip>
          <a:srcRect t="4921" b="5324"/>
          <a:stretch/>
        </p:blipFill>
        <p:spPr>
          <a:xfrm>
            <a:off x="-1" y="-4432"/>
            <a:ext cx="12233328" cy="6862432"/>
          </a:xfrm>
          <a:prstGeom prst="rect">
            <a:avLst/>
          </a:prstGeom>
          <a:noFill/>
          <a:ln>
            <a:noFill/>
          </a:ln>
        </p:spPr>
      </p:pic>
      <p:sp>
        <p:nvSpPr>
          <p:cNvPr id="490" name="Google Shape;49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3600"/>
              <a:buFont typeface="Tahoma"/>
              <a:buNone/>
            </a:pPr>
            <a:r>
              <a:rPr lang="en-US" b="1">
                <a:solidFill>
                  <a:srgbClr val="C00000"/>
                </a:solidFill>
                <a:latin typeface="Times New Roman"/>
                <a:ea typeface="Times New Roman"/>
                <a:cs typeface="Times New Roman"/>
                <a:sym typeface="Times New Roman"/>
              </a:rPr>
              <a:t>Untreated ADHD in Adolescence:</a:t>
            </a:r>
            <a:br>
              <a:rPr lang="en-US" b="1">
                <a:solidFill>
                  <a:srgbClr val="C00000"/>
                </a:solidFill>
                <a:latin typeface="Times New Roman"/>
                <a:ea typeface="Times New Roman"/>
                <a:cs typeface="Times New Roman"/>
                <a:sym typeface="Times New Roman"/>
              </a:rPr>
            </a:br>
            <a:r>
              <a:rPr lang="en-US" b="1">
                <a:solidFill>
                  <a:srgbClr val="C00000"/>
                </a:solidFill>
                <a:latin typeface="Times New Roman"/>
                <a:ea typeface="Times New Roman"/>
                <a:cs typeface="Times New Roman"/>
                <a:sym typeface="Times New Roman"/>
              </a:rPr>
              <a:t> </a:t>
            </a:r>
            <a:r>
              <a:rPr lang="en-US" b="1">
                <a:solidFill>
                  <a:srgbClr val="0070C0"/>
                </a:solidFill>
                <a:latin typeface="Times New Roman"/>
                <a:ea typeface="Times New Roman"/>
                <a:cs typeface="Times New Roman"/>
                <a:sym typeface="Times New Roman"/>
              </a:rPr>
              <a:t>manifest mainly as behavioural issues</a:t>
            </a:r>
            <a:endParaRPr b="1">
              <a:solidFill>
                <a:srgbClr val="0070C0"/>
              </a:solidFill>
              <a:latin typeface="Times New Roman"/>
              <a:ea typeface="Times New Roman"/>
              <a:cs typeface="Times New Roman"/>
              <a:sym typeface="Times New Roman"/>
            </a:endParaRPr>
          </a:p>
        </p:txBody>
      </p:sp>
      <p:sp>
        <p:nvSpPr>
          <p:cNvPr id="491" name="Google Shape;491;p17"/>
          <p:cNvSpPr txBox="1">
            <a:spLocks noGrp="1"/>
          </p:cNvSpPr>
          <p:nvPr>
            <p:ph type="body" idx="1"/>
          </p:nvPr>
        </p:nvSpPr>
        <p:spPr>
          <a:xfrm>
            <a:off x="1776800" y="1768638"/>
            <a:ext cx="9480300" cy="45813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SzPts val="3200"/>
              <a:buFont typeface="Arial"/>
              <a:buChar char="•"/>
            </a:pPr>
            <a:r>
              <a:rPr lang="en-US" dirty="0">
                <a:solidFill>
                  <a:schemeClr val="dk1"/>
                </a:solidFill>
                <a:latin typeface="Times New Roman" panose="02020603050405020304" pitchFamily="18" charset="0"/>
                <a:ea typeface="Times New Roman"/>
                <a:cs typeface="Times New Roman" panose="02020603050405020304" pitchFamily="18" charset="0"/>
                <a:sym typeface="Times New Roman"/>
              </a:rPr>
              <a:t>Unable to study or work</a:t>
            </a:r>
            <a:endParaRPr dirty="0">
              <a:latin typeface="Times New Roman" panose="02020603050405020304" pitchFamily="18" charset="0"/>
              <a:cs typeface="Times New Roman" panose="02020603050405020304" pitchFamily="18" charset="0"/>
            </a:endParaRPr>
          </a:p>
          <a:p>
            <a:pPr marL="457200" lvl="0" indent="-457200" algn="l" rtl="0">
              <a:lnSpc>
                <a:spcPct val="100000"/>
              </a:lnSpc>
              <a:spcBef>
                <a:spcPts val="0"/>
              </a:spcBef>
              <a:spcAft>
                <a:spcPts val="0"/>
              </a:spcAft>
              <a:buSzPts val="3200"/>
              <a:buFont typeface="Arial"/>
              <a:buChar char="•"/>
            </a:pPr>
            <a:r>
              <a:rPr lang="en-US" dirty="0">
                <a:solidFill>
                  <a:srgbClr val="FF0000"/>
                </a:solidFill>
                <a:latin typeface="Times New Roman" panose="02020603050405020304" pitchFamily="18" charset="0"/>
                <a:ea typeface="Times New Roman"/>
                <a:cs typeface="Times New Roman" panose="02020603050405020304" pitchFamily="18" charset="0"/>
                <a:sym typeface="Times New Roman"/>
              </a:rPr>
              <a:t>Less popular among peers</a:t>
            </a:r>
            <a:endParaRPr dirty="0">
              <a:latin typeface="Times New Roman" panose="02020603050405020304" pitchFamily="18" charset="0"/>
              <a:cs typeface="Times New Roman" panose="02020603050405020304" pitchFamily="18" charset="0"/>
            </a:endParaRPr>
          </a:p>
          <a:p>
            <a:pPr marL="457200" lvl="0" indent="-457200" algn="l" rtl="0">
              <a:lnSpc>
                <a:spcPct val="100000"/>
              </a:lnSpc>
              <a:spcBef>
                <a:spcPts val="0"/>
              </a:spcBef>
              <a:spcAft>
                <a:spcPts val="0"/>
              </a:spcAft>
              <a:buSzPts val="3200"/>
              <a:buFont typeface="Arial"/>
              <a:buChar char="•"/>
            </a:pPr>
            <a:r>
              <a:rPr lang="en-US" dirty="0">
                <a:solidFill>
                  <a:schemeClr val="dk1"/>
                </a:solidFill>
                <a:latin typeface="Times New Roman" panose="02020603050405020304" pitchFamily="18" charset="0"/>
                <a:ea typeface="Times New Roman"/>
                <a:cs typeface="Times New Roman" panose="02020603050405020304" pitchFamily="18" charset="0"/>
                <a:sym typeface="Times New Roman"/>
              </a:rPr>
              <a:t>Low self-esteem</a:t>
            </a:r>
            <a:endParaRPr dirty="0">
              <a:latin typeface="Times New Roman" panose="02020603050405020304" pitchFamily="18" charset="0"/>
              <a:cs typeface="Times New Roman" panose="02020603050405020304" pitchFamily="18" charset="0"/>
            </a:endParaRPr>
          </a:p>
          <a:p>
            <a:pPr marL="457200" lvl="0" indent="-457200" algn="l" rtl="0">
              <a:lnSpc>
                <a:spcPct val="100000"/>
              </a:lnSpc>
              <a:spcBef>
                <a:spcPts val="0"/>
              </a:spcBef>
              <a:spcAft>
                <a:spcPts val="0"/>
              </a:spcAft>
              <a:buSzPts val="3200"/>
              <a:buFont typeface="Arial"/>
              <a:buChar char="•"/>
            </a:pPr>
            <a:r>
              <a:rPr lang="en-US" dirty="0">
                <a:solidFill>
                  <a:srgbClr val="FF0000"/>
                </a:solidFill>
                <a:latin typeface="Times New Roman" panose="02020603050405020304" pitchFamily="18" charset="0"/>
                <a:ea typeface="Times New Roman"/>
                <a:cs typeface="Times New Roman" panose="02020603050405020304" pitchFamily="18" charset="0"/>
                <a:sym typeface="Times New Roman"/>
              </a:rPr>
              <a:t>Prone to anxiety and depression</a:t>
            </a:r>
            <a:endParaRPr dirty="0">
              <a:latin typeface="Times New Roman" panose="02020603050405020304" pitchFamily="18" charset="0"/>
              <a:cs typeface="Times New Roman" panose="02020603050405020304" pitchFamily="18" charset="0"/>
            </a:endParaRPr>
          </a:p>
          <a:p>
            <a:pPr marL="457200" lvl="0" indent="-457200" algn="l" rtl="0">
              <a:lnSpc>
                <a:spcPct val="100000"/>
              </a:lnSpc>
              <a:spcBef>
                <a:spcPts val="0"/>
              </a:spcBef>
              <a:spcAft>
                <a:spcPts val="0"/>
              </a:spcAft>
              <a:buSzPts val="3200"/>
              <a:buFont typeface="Arial"/>
              <a:buChar char="•"/>
            </a:pPr>
            <a:r>
              <a:rPr lang="en-US" dirty="0">
                <a:solidFill>
                  <a:schemeClr val="dk1"/>
                </a:solidFill>
                <a:latin typeface="Times New Roman" panose="02020603050405020304" pitchFamily="18" charset="0"/>
                <a:ea typeface="Times New Roman"/>
                <a:cs typeface="Times New Roman" panose="02020603050405020304" pitchFamily="18" charset="0"/>
                <a:sym typeface="Times New Roman"/>
              </a:rPr>
              <a:t>Prone to accidents</a:t>
            </a:r>
            <a:endParaRPr dirty="0">
              <a:latin typeface="Times New Roman" panose="02020603050405020304" pitchFamily="18" charset="0"/>
              <a:cs typeface="Times New Roman" panose="02020603050405020304" pitchFamily="18" charset="0"/>
            </a:endParaRPr>
          </a:p>
          <a:p>
            <a:pPr marL="457200" lvl="0" indent="-457200" algn="l" rtl="0">
              <a:lnSpc>
                <a:spcPct val="100000"/>
              </a:lnSpc>
              <a:spcBef>
                <a:spcPts val="0"/>
              </a:spcBef>
              <a:spcAft>
                <a:spcPts val="0"/>
              </a:spcAft>
              <a:buSzPts val="3200"/>
              <a:buFont typeface="Arial"/>
              <a:buChar char="•"/>
            </a:pPr>
            <a:r>
              <a:rPr lang="en-US" dirty="0">
                <a:solidFill>
                  <a:srgbClr val="FF0000"/>
                </a:solidFill>
                <a:latin typeface="Times New Roman" panose="02020603050405020304" pitchFamily="18" charset="0"/>
                <a:ea typeface="Times New Roman"/>
                <a:cs typeface="Times New Roman" panose="02020603050405020304" pitchFamily="18" charset="0"/>
                <a:sym typeface="Times New Roman"/>
              </a:rPr>
              <a:t>High risk of smoking, alcohol, drugs</a:t>
            </a:r>
            <a:endParaRPr dirty="0">
              <a:latin typeface="Times New Roman" panose="02020603050405020304" pitchFamily="18" charset="0"/>
              <a:cs typeface="Times New Roman" panose="02020603050405020304" pitchFamily="18" charset="0"/>
            </a:endParaRPr>
          </a:p>
          <a:p>
            <a:pPr marL="457200" lvl="0" indent="-457200" algn="l" rtl="0">
              <a:lnSpc>
                <a:spcPct val="100000"/>
              </a:lnSpc>
              <a:spcBef>
                <a:spcPts val="0"/>
              </a:spcBef>
              <a:spcAft>
                <a:spcPts val="0"/>
              </a:spcAft>
              <a:buSzPts val="3200"/>
              <a:buFont typeface="Arial"/>
              <a:buChar char="•"/>
            </a:pPr>
            <a:r>
              <a:rPr lang="en-US" dirty="0">
                <a:solidFill>
                  <a:schemeClr val="dk1"/>
                </a:solidFill>
                <a:latin typeface="Times New Roman" panose="02020603050405020304" pitchFamily="18" charset="0"/>
                <a:ea typeface="Times New Roman"/>
                <a:cs typeface="Times New Roman" panose="02020603050405020304" pitchFamily="18" charset="0"/>
                <a:sym typeface="Times New Roman"/>
              </a:rPr>
              <a:t>Illegal activities</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pic>
        <p:nvPicPr>
          <p:cNvPr id="492" name="Google Shape;492;p17" descr="A logo with hands reaching out to a child&#10;&#10;Description automatically generated"/>
          <p:cNvPicPr preferRelativeResize="0"/>
          <p:nvPr/>
        </p:nvPicPr>
        <p:blipFill rotWithShape="1">
          <a:blip r:embed="rId4">
            <a:alphaModFix/>
          </a:blip>
          <a:srcRect/>
          <a:stretch/>
        </p:blipFill>
        <p:spPr>
          <a:xfrm>
            <a:off x="10828190" y="105141"/>
            <a:ext cx="900000" cy="900000"/>
          </a:xfrm>
          <a:prstGeom prst="rect">
            <a:avLst/>
          </a:prstGeom>
          <a:noFill/>
          <a:ln>
            <a:noFill/>
          </a:ln>
        </p:spPr>
      </p:pic>
      <p:pic>
        <p:nvPicPr>
          <p:cNvPr id="493" name="Google Shape;493;p17" descr="Pedicriticon Pune 2023"/>
          <p:cNvPicPr preferRelativeResize="0"/>
          <p:nvPr/>
        </p:nvPicPr>
        <p:blipFill rotWithShape="1">
          <a:blip r:embed="rId5">
            <a:alphaModFix/>
          </a:blip>
          <a:srcRect l="19208" t="7509" r="15040" b="9269"/>
          <a:stretch/>
        </p:blipFill>
        <p:spPr>
          <a:xfrm>
            <a:off x="948326" y="30846"/>
            <a:ext cx="828483" cy="1048589"/>
          </a:xfrm>
          <a:prstGeom prst="rect">
            <a:avLst/>
          </a:prstGeom>
          <a:noFill/>
          <a:ln>
            <a:noFill/>
          </a:ln>
        </p:spPr>
      </p:pic>
      <p:pic>
        <p:nvPicPr>
          <p:cNvPr id="494" name="Google Shape;494;p17"/>
          <p:cNvPicPr preferRelativeResize="0"/>
          <p:nvPr/>
        </p:nvPicPr>
        <p:blipFill rotWithShape="1">
          <a:blip r:embed="rId6">
            <a:alphaModFix/>
          </a:blip>
          <a:srcRect/>
          <a:stretch/>
        </p:blipFill>
        <p:spPr>
          <a:xfrm>
            <a:off x="2569392" y="6376250"/>
            <a:ext cx="6693988" cy="49991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pic>
        <p:nvPicPr>
          <p:cNvPr id="500" name="Google Shape;500;g2f58f8700c1_0_29"/>
          <p:cNvPicPr preferRelativeResize="0"/>
          <p:nvPr/>
        </p:nvPicPr>
        <p:blipFill rotWithShape="1">
          <a:blip r:embed="rId3">
            <a:alphaModFix/>
          </a:blip>
          <a:srcRect t="4921" b="5324"/>
          <a:stretch/>
        </p:blipFill>
        <p:spPr>
          <a:xfrm>
            <a:off x="-1" y="-4432"/>
            <a:ext cx="12233328" cy="6862432"/>
          </a:xfrm>
          <a:prstGeom prst="rect">
            <a:avLst/>
          </a:prstGeom>
          <a:noFill/>
          <a:ln>
            <a:noFill/>
          </a:ln>
        </p:spPr>
      </p:pic>
      <p:sp>
        <p:nvSpPr>
          <p:cNvPr id="501" name="Google Shape;501;g2f58f8700c1_0_29"/>
          <p:cNvSpPr txBox="1">
            <a:spLocks noGrp="1"/>
          </p:cNvSpPr>
          <p:nvPr>
            <p:ph type="title"/>
          </p:nvPr>
        </p:nvSpPr>
        <p:spPr>
          <a:xfrm>
            <a:off x="1257300" y="365125"/>
            <a:ext cx="10096499" cy="834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4000" b="1">
                <a:solidFill>
                  <a:srgbClr val="C00000"/>
                </a:solidFill>
                <a:latin typeface="Times New Roman"/>
                <a:ea typeface="Times New Roman"/>
                <a:cs typeface="Times New Roman"/>
                <a:sym typeface="Times New Roman"/>
              </a:rPr>
              <a:t>Some Do’s and Don’ts</a:t>
            </a:r>
            <a:endParaRPr sz="4000" b="1">
              <a:solidFill>
                <a:srgbClr val="C00000"/>
              </a:solidFill>
              <a:latin typeface="Times New Roman"/>
              <a:ea typeface="Times New Roman"/>
              <a:cs typeface="Times New Roman"/>
              <a:sym typeface="Times New Roman"/>
            </a:endParaRPr>
          </a:p>
        </p:txBody>
      </p:sp>
      <p:sp>
        <p:nvSpPr>
          <p:cNvPr id="502" name="Google Shape;502;g2f58f8700c1_0_29"/>
          <p:cNvSpPr txBox="1">
            <a:spLocks noGrp="1"/>
          </p:cNvSpPr>
          <p:nvPr>
            <p:ph type="body" idx="1"/>
          </p:nvPr>
        </p:nvSpPr>
        <p:spPr>
          <a:xfrm>
            <a:off x="846675" y="1693325"/>
            <a:ext cx="5263500" cy="3457200"/>
          </a:xfrm>
          <a:prstGeom prst="rect">
            <a:avLst/>
          </a:prstGeom>
          <a:noFill/>
          <a:ln>
            <a:noFill/>
          </a:ln>
        </p:spPr>
        <p:txBody>
          <a:bodyPr spcFirstLastPara="1" wrap="square" lIns="91425" tIns="45700" rIns="91425" bIns="45700" anchor="t" anchorCtr="0">
            <a:normAutofit lnSpcReduction="20000"/>
          </a:bodyPr>
          <a:lstStyle/>
          <a:p>
            <a:pPr marL="457200" lvl="0" indent="-342900" algn="l" rtl="0">
              <a:lnSpc>
                <a:spcPct val="90000"/>
              </a:lnSpc>
              <a:spcBef>
                <a:spcPts val="1000"/>
              </a:spcBef>
              <a:spcAft>
                <a:spcPts val="0"/>
              </a:spcAft>
              <a:buSzPts val="1800"/>
              <a:buAutoNum type="arabicPeriod"/>
            </a:pPr>
            <a:r>
              <a:rPr lang="en-US" dirty="0">
                <a:latin typeface="Times New Roman"/>
                <a:ea typeface="Times New Roman"/>
                <a:cs typeface="Times New Roman"/>
                <a:sym typeface="Times New Roman"/>
              </a:rPr>
              <a:t>Keep the child in the front of the classroom, give some clear instructions</a:t>
            </a:r>
            <a:endParaRPr dirty="0">
              <a:latin typeface="Times New Roman"/>
              <a:ea typeface="Times New Roman"/>
              <a:cs typeface="Times New Roman"/>
              <a:sym typeface="Times New Roman"/>
            </a:endParaRPr>
          </a:p>
          <a:p>
            <a:pPr marL="457200" lvl="0" indent="-342900" algn="l" rtl="0">
              <a:lnSpc>
                <a:spcPct val="90000"/>
              </a:lnSpc>
              <a:spcBef>
                <a:spcPts val="0"/>
              </a:spcBef>
              <a:spcAft>
                <a:spcPts val="0"/>
              </a:spcAft>
              <a:buSzPts val="1800"/>
              <a:buAutoNum type="arabicPeriod"/>
            </a:pPr>
            <a:r>
              <a:rPr lang="en-US" dirty="0">
                <a:solidFill>
                  <a:srgbClr val="FF0000"/>
                </a:solidFill>
                <a:latin typeface="Times New Roman"/>
                <a:ea typeface="Times New Roman"/>
                <a:cs typeface="Times New Roman"/>
                <a:sym typeface="Times New Roman"/>
              </a:rPr>
              <a:t>Encourage and motivate the child. Be lenient</a:t>
            </a:r>
            <a:endParaRPr dirty="0">
              <a:solidFill>
                <a:srgbClr val="FF0000"/>
              </a:solidFill>
              <a:latin typeface="Times New Roman"/>
              <a:ea typeface="Times New Roman"/>
              <a:cs typeface="Times New Roman"/>
              <a:sym typeface="Times New Roman"/>
            </a:endParaRPr>
          </a:p>
          <a:p>
            <a:pPr marL="457200" lvl="0" indent="-342900" algn="l" rtl="0">
              <a:lnSpc>
                <a:spcPct val="90000"/>
              </a:lnSpc>
              <a:spcBef>
                <a:spcPts val="0"/>
              </a:spcBef>
              <a:spcAft>
                <a:spcPts val="0"/>
              </a:spcAft>
              <a:buSzPts val="1800"/>
              <a:buAutoNum type="arabicPeriod"/>
            </a:pPr>
            <a:r>
              <a:rPr lang="en-US" dirty="0">
                <a:latin typeface="Times New Roman"/>
                <a:ea typeface="Times New Roman"/>
                <a:cs typeface="Times New Roman"/>
                <a:sym typeface="Times New Roman"/>
              </a:rPr>
              <a:t>Communicate with parents and specialists</a:t>
            </a:r>
            <a:endParaRPr dirty="0">
              <a:latin typeface="Times New Roman"/>
              <a:ea typeface="Times New Roman"/>
              <a:cs typeface="Times New Roman"/>
              <a:sym typeface="Times New Roman"/>
            </a:endParaRPr>
          </a:p>
          <a:p>
            <a:pPr marL="457200" lvl="0" indent="-342900" algn="l" rtl="0">
              <a:lnSpc>
                <a:spcPct val="90000"/>
              </a:lnSpc>
              <a:spcBef>
                <a:spcPts val="0"/>
              </a:spcBef>
              <a:spcAft>
                <a:spcPts val="0"/>
              </a:spcAft>
              <a:buSzPts val="1800"/>
              <a:buAutoNum type="arabicPeriod"/>
            </a:pPr>
            <a:r>
              <a:rPr lang="en-US" dirty="0">
                <a:solidFill>
                  <a:srgbClr val="FF0000"/>
                </a:solidFill>
                <a:latin typeface="Times New Roman"/>
                <a:ea typeface="Times New Roman"/>
                <a:cs typeface="Times New Roman"/>
                <a:sym typeface="Times New Roman"/>
              </a:rPr>
              <a:t>Be helpful - share notes and other materials </a:t>
            </a:r>
            <a:endParaRPr dirty="0">
              <a:solidFill>
                <a:srgbClr val="FF0000"/>
              </a:solidFill>
              <a:latin typeface="Times New Roman"/>
              <a:ea typeface="Times New Roman"/>
              <a:cs typeface="Times New Roman"/>
              <a:sym typeface="Times New Roman"/>
            </a:endParaRPr>
          </a:p>
          <a:p>
            <a:pPr marL="457200" lvl="0" indent="-342900" algn="l" rtl="0">
              <a:lnSpc>
                <a:spcPct val="90000"/>
              </a:lnSpc>
              <a:spcBef>
                <a:spcPts val="0"/>
              </a:spcBef>
              <a:spcAft>
                <a:spcPts val="0"/>
              </a:spcAft>
              <a:buSzPts val="1800"/>
              <a:buAutoNum type="arabicPeriod"/>
            </a:pPr>
            <a:r>
              <a:rPr lang="en-US" dirty="0">
                <a:latin typeface="Times New Roman"/>
                <a:ea typeface="Times New Roman"/>
                <a:cs typeface="Times New Roman"/>
                <a:sym typeface="Times New Roman"/>
              </a:rPr>
              <a:t>Focus on strength and talent</a:t>
            </a:r>
            <a:endParaRPr dirty="0">
              <a:latin typeface="Times New Roman"/>
              <a:ea typeface="Times New Roman"/>
              <a:cs typeface="Times New Roman"/>
              <a:sym typeface="Times New Roman"/>
            </a:endParaRPr>
          </a:p>
        </p:txBody>
      </p:sp>
      <p:sp>
        <p:nvSpPr>
          <p:cNvPr id="503" name="Google Shape;503;g2f58f8700c1_0_29"/>
          <p:cNvSpPr txBox="1">
            <a:spLocks noGrp="1"/>
          </p:cNvSpPr>
          <p:nvPr>
            <p:ph type="body" idx="2"/>
          </p:nvPr>
        </p:nvSpPr>
        <p:spPr>
          <a:xfrm>
            <a:off x="6176422" y="1494375"/>
            <a:ext cx="5788200" cy="37668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1800"/>
              <a:buAutoNum type="arabicPeriod"/>
            </a:pPr>
            <a:r>
              <a:rPr lang="en-US" dirty="0">
                <a:latin typeface="Times New Roman"/>
                <a:ea typeface="Times New Roman"/>
                <a:cs typeface="Times New Roman"/>
                <a:sym typeface="Times New Roman"/>
              </a:rPr>
              <a:t>Don’t overwhelm with too many instructions.  Try to make the assignments simple and easy.</a:t>
            </a:r>
            <a:endParaRPr dirty="0">
              <a:latin typeface="Times New Roman"/>
              <a:ea typeface="Times New Roman"/>
              <a:cs typeface="Times New Roman"/>
              <a:sym typeface="Times New Roman"/>
            </a:endParaRPr>
          </a:p>
          <a:p>
            <a:pPr marL="457200" lvl="0" indent="-342900" algn="l" rtl="0">
              <a:lnSpc>
                <a:spcPct val="90000"/>
              </a:lnSpc>
              <a:spcBef>
                <a:spcPts val="0"/>
              </a:spcBef>
              <a:spcAft>
                <a:spcPts val="0"/>
              </a:spcAft>
              <a:buSzPts val="1800"/>
              <a:buAutoNum type="arabicPeriod"/>
            </a:pPr>
            <a:r>
              <a:rPr lang="en-US" dirty="0">
                <a:solidFill>
                  <a:srgbClr val="FF0000"/>
                </a:solidFill>
                <a:latin typeface="Times New Roman"/>
                <a:ea typeface="Times New Roman"/>
                <a:cs typeface="Times New Roman"/>
                <a:sym typeface="Times New Roman"/>
              </a:rPr>
              <a:t>Don’t punish or scold the child in the classroom</a:t>
            </a:r>
            <a:endParaRPr dirty="0">
              <a:solidFill>
                <a:srgbClr val="FF0000"/>
              </a:solidFill>
              <a:latin typeface="Times New Roman"/>
              <a:ea typeface="Times New Roman"/>
              <a:cs typeface="Times New Roman"/>
              <a:sym typeface="Times New Roman"/>
            </a:endParaRPr>
          </a:p>
          <a:p>
            <a:pPr marL="457200" lvl="0" indent="-342900" algn="l" rtl="0">
              <a:spcBef>
                <a:spcPts val="0"/>
              </a:spcBef>
              <a:spcAft>
                <a:spcPts val="0"/>
              </a:spcAft>
              <a:buSzPts val="1800"/>
              <a:buAutoNum type="arabicPeriod"/>
            </a:pPr>
            <a:r>
              <a:rPr lang="en-US" dirty="0">
                <a:latin typeface="Times New Roman"/>
                <a:ea typeface="Times New Roman"/>
                <a:cs typeface="Times New Roman"/>
                <a:sym typeface="Times New Roman"/>
              </a:rPr>
              <a:t>Don’t give unnecessary writing assignments or rote learning</a:t>
            </a:r>
            <a:endParaRPr dirty="0">
              <a:latin typeface="Times New Roman"/>
              <a:ea typeface="Times New Roman"/>
              <a:cs typeface="Times New Roman"/>
              <a:sym typeface="Times New Roman"/>
            </a:endParaRPr>
          </a:p>
          <a:p>
            <a:pPr marL="457200" lvl="0" indent="-342900" algn="l" rtl="0">
              <a:lnSpc>
                <a:spcPct val="90000"/>
              </a:lnSpc>
              <a:spcBef>
                <a:spcPts val="0"/>
              </a:spcBef>
              <a:spcAft>
                <a:spcPts val="0"/>
              </a:spcAft>
              <a:buSzPts val="1800"/>
              <a:buAutoNum type="arabicPeriod"/>
            </a:pPr>
            <a:r>
              <a:rPr lang="en-US" dirty="0">
                <a:solidFill>
                  <a:srgbClr val="FF0000"/>
                </a:solidFill>
                <a:latin typeface="Times New Roman"/>
                <a:ea typeface="Times New Roman"/>
                <a:cs typeface="Times New Roman"/>
                <a:sym typeface="Times New Roman"/>
              </a:rPr>
              <a:t>Don’t compare with other students</a:t>
            </a:r>
            <a:endParaRPr dirty="0">
              <a:solidFill>
                <a:srgbClr val="FF0000"/>
              </a:solidFill>
              <a:latin typeface="Times New Roman"/>
              <a:ea typeface="Times New Roman"/>
              <a:cs typeface="Times New Roman"/>
              <a:sym typeface="Times New Roman"/>
            </a:endParaRPr>
          </a:p>
        </p:txBody>
      </p:sp>
      <p:sp>
        <p:nvSpPr>
          <p:cNvPr id="504" name="Google Shape;504;g2f58f8700c1_0_29"/>
          <p:cNvSpPr txBox="1"/>
          <p:nvPr/>
        </p:nvSpPr>
        <p:spPr>
          <a:xfrm>
            <a:off x="1030100" y="5371825"/>
            <a:ext cx="10529700" cy="104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070C0"/>
                </a:solidFill>
                <a:latin typeface="Times New Roman"/>
                <a:ea typeface="Times New Roman"/>
                <a:cs typeface="Times New Roman"/>
                <a:sym typeface="Times New Roman"/>
              </a:rPr>
              <a:t>Teachers have a huge positive role in helping struggling students</a:t>
            </a:r>
            <a:endParaRPr sz="2800" b="1" i="0" u="none" strike="noStrike" cap="none">
              <a:solidFill>
                <a:srgbClr val="0070C0"/>
              </a:solidFill>
              <a:latin typeface="Times New Roman"/>
              <a:ea typeface="Times New Roman"/>
              <a:cs typeface="Times New Roman"/>
              <a:sym typeface="Times New Roman"/>
            </a:endParaRPr>
          </a:p>
        </p:txBody>
      </p:sp>
      <p:pic>
        <p:nvPicPr>
          <p:cNvPr id="505" name="Google Shape;505;g2f58f8700c1_0_29"/>
          <p:cNvPicPr preferRelativeResize="0"/>
          <p:nvPr/>
        </p:nvPicPr>
        <p:blipFill rotWithShape="1">
          <a:blip r:embed="rId4">
            <a:alphaModFix/>
          </a:blip>
          <a:srcRect/>
          <a:stretch/>
        </p:blipFill>
        <p:spPr>
          <a:xfrm>
            <a:off x="2376534" y="6358085"/>
            <a:ext cx="6693988" cy="499915"/>
          </a:xfrm>
          <a:prstGeom prst="rect">
            <a:avLst/>
          </a:prstGeom>
          <a:noFill/>
          <a:ln>
            <a:noFill/>
          </a:ln>
        </p:spPr>
      </p:pic>
      <p:pic>
        <p:nvPicPr>
          <p:cNvPr id="506" name="Google Shape;506;g2f58f8700c1_0_29" descr="A logo with hands reaching out to a child&#10;&#10;Description automatically generated"/>
          <p:cNvPicPr preferRelativeResize="0"/>
          <p:nvPr/>
        </p:nvPicPr>
        <p:blipFill rotWithShape="1">
          <a:blip r:embed="rId5">
            <a:alphaModFix/>
          </a:blip>
          <a:srcRect/>
          <a:stretch/>
        </p:blipFill>
        <p:spPr>
          <a:xfrm>
            <a:off x="10828190" y="105141"/>
            <a:ext cx="900000" cy="900000"/>
          </a:xfrm>
          <a:prstGeom prst="rect">
            <a:avLst/>
          </a:prstGeom>
          <a:noFill/>
          <a:ln>
            <a:noFill/>
          </a:ln>
        </p:spPr>
      </p:pic>
      <p:pic>
        <p:nvPicPr>
          <p:cNvPr id="507" name="Google Shape;507;g2f58f8700c1_0_29" descr="Pedicriticon Pune 2023"/>
          <p:cNvPicPr preferRelativeResize="0"/>
          <p:nvPr/>
        </p:nvPicPr>
        <p:blipFill rotWithShape="1">
          <a:blip r:embed="rId6">
            <a:alphaModFix/>
          </a:blip>
          <a:srcRect l="19208" t="7509" r="15040" b="9269"/>
          <a:stretch/>
        </p:blipFill>
        <p:spPr>
          <a:xfrm>
            <a:off x="948326" y="30846"/>
            <a:ext cx="828483" cy="104858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p3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78" name="Google Shape;178;p38"/>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79" name="Google Shape;179;p38"/>
          <p:cNvSpPr/>
          <p:nvPr/>
        </p:nvSpPr>
        <p:spPr>
          <a:xfrm>
            <a:off x="641774" y="623275"/>
            <a:ext cx="10905053"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80" name="Google Shape;180;p38"/>
          <p:cNvSpPr/>
          <p:nvPr/>
        </p:nvSpPr>
        <p:spPr>
          <a:xfrm>
            <a:off x="0" y="6347585"/>
            <a:ext cx="12192000" cy="393987"/>
          </a:xfrm>
          <a:prstGeom prst="flowChartProcess">
            <a:avLst/>
          </a:prstGeom>
          <a:solidFill>
            <a:schemeClr val="lt1"/>
          </a:solidFill>
          <a:ln w="19050" cap="flat" cmpd="sng">
            <a:solidFill>
              <a:srgbClr val="0F9E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F7F7F"/>
              </a:buClr>
              <a:buSzPts val="1800"/>
              <a:buFont typeface="Arial"/>
              <a:buNone/>
            </a:pPr>
            <a:r>
              <a:rPr lang="en-US" sz="1800" b="0" i="0" u="none" strike="noStrike" cap="none">
                <a:solidFill>
                  <a:srgbClr val="7F7F7F"/>
                </a:solidFill>
                <a:latin typeface="Arial"/>
                <a:ea typeface="Arial"/>
                <a:cs typeface="Arial"/>
                <a:sym typeface="Arial"/>
              </a:rPr>
              <a:t>IAP-Adolescent Health Academy: T-TEACH MODULE</a:t>
            </a:r>
            <a:endParaRPr/>
          </a:p>
        </p:txBody>
      </p:sp>
      <p:sp>
        <p:nvSpPr>
          <p:cNvPr id="181" name="Google Shape;181;p38"/>
          <p:cNvSpPr txBox="1">
            <a:spLocks noGrp="1"/>
          </p:cNvSpPr>
          <p:nvPr>
            <p:ph type="ctrTitle"/>
          </p:nvPr>
        </p:nvSpPr>
        <p:spPr>
          <a:xfrm>
            <a:off x="1524000" y="1122363"/>
            <a:ext cx="9144000" cy="831813"/>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Times New Roman"/>
              <a:buNone/>
            </a:pPr>
            <a:r>
              <a:rPr lang="en-US" b="1">
                <a:latin typeface="Times New Roman"/>
                <a:ea typeface="Times New Roman"/>
                <a:cs typeface="Times New Roman"/>
                <a:sym typeface="Times New Roman"/>
              </a:rPr>
              <a:t>Concept</a:t>
            </a:r>
            <a:endParaRPr/>
          </a:p>
        </p:txBody>
      </p:sp>
      <p:sp>
        <p:nvSpPr>
          <p:cNvPr id="182" name="Google Shape;182;p38"/>
          <p:cNvSpPr txBox="1">
            <a:spLocks noGrp="1"/>
          </p:cNvSpPr>
          <p:nvPr>
            <p:ph type="subTitle" idx="1"/>
          </p:nvPr>
        </p:nvSpPr>
        <p:spPr>
          <a:xfrm>
            <a:off x="1075765" y="1999703"/>
            <a:ext cx="9813363" cy="4090363"/>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chemeClr val="dk1"/>
              </a:buClr>
              <a:buSzPts val="2000"/>
              <a:buNone/>
            </a:pPr>
            <a:r>
              <a:rPr lang="en-US" sz="2000" b="1">
                <a:latin typeface="Times New Roman"/>
                <a:ea typeface="Times New Roman"/>
                <a:cs typeface="Times New Roman"/>
                <a:sym typeface="Times New Roman"/>
              </a:rPr>
              <a:t>Adolescence is a crucial stage in an individual's life marked by physical, social, emotional, and cognitive changes. During this period, adolescents require guidance and support from various sources, including teachers.</a:t>
            </a:r>
            <a:endParaRPr/>
          </a:p>
          <a:p>
            <a:pPr marL="0" lvl="0" indent="0" algn="just" rtl="0">
              <a:lnSpc>
                <a:spcPct val="100000"/>
              </a:lnSpc>
              <a:spcBef>
                <a:spcPts val="1000"/>
              </a:spcBef>
              <a:spcAft>
                <a:spcPts val="0"/>
              </a:spcAft>
              <a:buClr>
                <a:schemeClr val="dk1"/>
              </a:buClr>
              <a:buSzPts val="2000"/>
              <a:buNone/>
            </a:pPr>
            <a:endParaRPr sz="2000" b="1">
              <a:latin typeface="Times New Roman"/>
              <a:ea typeface="Times New Roman"/>
              <a:cs typeface="Times New Roman"/>
              <a:sym typeface="Times New Roman"/>
            </a:endParaRPr>
          </a:p>
          <a:p>
            <a:pPr marL="0" lvl="0" indent="0" algn="just" rtl="0">
              <a:lnSpc>
                <a:spcPct val="100000"/>
              </a:lnSpc>
              <a:spcBef>
                <a:spcPts val="1000"/>
              </a:spcBef>
              <a:spcAft>
                <a:spcPts val="0"/>
              </a:spcAft>
              <a:buClr>
                <a:schemeClr val="dk1"/>
              </a:buClr>
              <a:buSzPts val="2000"/>
              <a:buNone/>
            </a:pPr>
            <a:r>
              <a:rPr lang="en-US" sz="2000" b="1">
                <a:latin typeface="Times New Roman"/>
                <a:ea typeface="Times New Roman"/>
                <a:cs typeface="Times New Roman"/>
                <a:sym typeface="Times New Roman"/>
              </a:rPr>
              <a:t>Teachers, as important stakeholders, play a significant role in the overall development of adolescents and their well being, as they spend a considerable amount of time with them in school settings.</a:t>
            </a:r>
            <a:endParaRPr/>
          </a:p>
          <a:p>
            <a:pPr marL="0" lvl="0" indent="0" algn="l" rtl="0">
              <a:lnSpc>
                <a:spcPct val="100000"/>
              </a:lnSpc>
              <a:spcBef>
                <a:spcPts val="1000"/>
              </a:spcBef>
              <a:spcAft>
                <a:spcPts val="0"/>
              </a:spcAft>
              <a:buClr>
                <a:schemeClr val="dk1"/>
              </a:buClr>
              <a:buSzPts val="2000"/>
              <a:buNone/>
            </a:pPr>
            <a:endParaRPr sz="2000" b="1">
              <a:solidFill>
                <a:srgbClr val="00B0F0"/>
              </a:solidFill>
              <a:latin typeface="Times New Roman"/>
              <a:ea typeface="Times New Roman"/>
              <a:cs typeface="Times New Roman"/>
              <a:sym typeface="Times New Roman"/>
            </a:endParaRPr>
          </a:p>
          <a:p>
            <a:pPr marL="0" lvl="0" indent="0" algn="l" rtl="0">
              <a:lnSpc>
                <a:spcPct val="100000"/>
              </a:lnSpc>
              <a:spcBef>
                <a:spcPts val="1000"/>
              </a:spcBef>
              <a:spcAft>
                <a:spcPts val="0"/>
              </a:spcAft>
              <a:buClr>
                <a:srgbClr val="00B0F0"/>
              </a:buClr>
              <a:buSzPts val="2000"/>
              <a:buNone/>
            </a:pPr>
            <a:r>
              <a:rPr lang="en-US" sz="2000" b="1">
                <a:solidFill>
                  <a:srgbClr val="00B0F0"/>
                </a:solidFill>
                <a:latin typeface="Times New Roman"/>
                <a:ea typeface="Times New Roman"/>
                <a:cs typeface="Times New Roman"/>
                <a:sym typeface="Times New Roman"/>
              </a:rPr>
              <a:t>Therefore, it is essential to equip teachers with the necessary skills and</a:t>
            </a:r>
            <a:endParaRPr/>
          </a:p>
          <a:p>
            <a:pPr marL="0" lvl="0" indent="0" algn="l" rtl="0">
              <a:lnSpc>
                <a:spcPct val="100000"/>
              </a:lnSpc>
              <a:spcBef>
                <a:spcPts val="1000"/>
              </a:spcBef>
              <a:spcAft>
                <a:spcPts val="0"/>
              </a:spcAft>
              <a:buClr>
                <a:srgbClr val="00B0F0"/>
              </a:buClr>
              <a:buSzPts val="2000"/>
              <a:buNone/>
            </a:pPr>
            <a:r>
              <a:rPr lang="en-US" sz="2000" b="1">
                <a:solidFill>
                  <a:srgbClr val="00B0F0"/>
                </a:solidFill>
                <a:latin typeface="Times New Roman"/>
                <a:ea typeface="Times New Roman"/>
                <a:cs typeface="Times New Roman"/>
                <a:sym typeface="Times New Roman"/>
              </a:rPr>
              <a:t>knowledge to effectively support and care for adolescents.</a:t>
            </a:r>
            <a:endParaRPr sz="2000" b="1">
              <a:solidFill>
                <a:srgbClr val="00B0F0"/>
              </a:solidFill>
              <a:latin typeface="Times New Roman"/>
              <a:ea typeface="Times New Roman"/>
              <a:cs typeface="Times New Roman"/>
              <a:sym typeface="Times New Roman"/>
            </a:endParaRPr>
          </a:p>
          <a:p>
            <a:pPr marL="0" lvl="0" indent="0" algn="l" rtl="0">
              <a:lnSpc>
                <a:spcPct val="100000"/>
              </a:lnSpc>
              <a:spcBef>
                <a:spcPts val="1000"/>
              </a:spcBef>
              <a:spcAft>
                <a:spcPts val="0"/>
              </a:spcAft>
              <a:buClr>
                <a:schemeClr val="dk1"/>
              </a:buClr>
              <a:buSzPts val="2000"/>
              <a:buNone/>
            </a:pPr>
            <a:endParaRPr sz="2000" b="1">
              <a:latin typeface="Times New Roman"/>
              <a:ea typeface="Times New Roman"/>
              <a:cs typeface="Times New Roman"/>
              <a:sym typeface="Times New Roman"/>
            </a:endParaRPr>
          </a:p>
        </p:txBody>
      </p:sp>
      <p:pic>
        <p:nvPicPr>
          <p:cNvPr id="183" name="Google Shape;183;p38" descr="Pedicriticon Pune 2023"/>
          <p:cNvPicPr preferRelativeResize="0"/>
          <p:nvPr/>
        </p:nvPicPr>
        <p:blipFill rotWithShape="1">
          <a:blip r:embed="rId3">
            <a:alphaModFix/>
          </a:blip>
          <a:srcRect/>
          <a:stretch/>
        </p:blipFill>
        <p:spPr>
          <a:xfrm>
            <a:off x="452887" y="577748"/>
            <a:ext cx="1260000" cy="1260000"/>
          </a:xfrm>
          <a:prstGeom prst="rect">
            <a:avLst/>
          </a:prstGeom>
          <a:noFill/>
          <a:ln>
            <a:noFill/>
          </a:ln>
        </p:spPr>
      </p:pic>
      <p:pic>
        <p:nvPicPr>
          <p:cNvPr id="184" name="Google Shape;184;p38" descr="A logo with hands reaching out to a child&#10;&#10;Description automatically generated"/>
          <p:cNvPicPr preferRelativeResize="0"/>
          <p:nvPr/>
        </p:nvPicPr>
        <p:blipFill rotWithShape="1">
          <a:blip r:embed="rId4">
            <a:alphaModFix/>
          </a:blip>
          <a:srcRect/>
          <a:stretch/>
        </p:blipFill>
        <p:spPr>
          <a:xfrm>
            <a:off x="10478186" y="767934"/>
            <a:ext cx="900000" cy="900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pic>
        <p:nvPicPr>
          <p:cNvPr id="513" name="Google Shape;513;p18"/>
          <p:cNvPicPr preferRelativeResize="0"/>
          <p:nvPr/>
        </p:nvPicPr>
        <p:blipFill rotWithShape="1">
          <a:blip r:embed="rId3">
            <a:alphaModFix/>
          </a:blip>
          <a:srcRect t="4921" b="5324"/>
          <a:stretch/>
        </p:blipFill>
        <p:spPr>
          <a:xfrm>
            <a:off x="-1" y="-4432"/>
            <a:ext cx="12233328" cy="6862432"/>
          </a:xfrm>
          <a:prstGeom prst="rect">
            <a:avLst/>
          </a:prstGeom>
          <a:noFill/>
          <a:ln>
            <a:noFill/>
          </a:ln>
        </p:spPr>
      </p:pic>
      <p:sp>
        <p:nvSpPr>
          <p:cNvPr id="514" name="Google Shape;514;p18"/>
          <p:cNvSpPr txBox="1">
            <a:spLocks noGrp="1"/>
          </p:cNvSpPr>
          <p:nvPr>
            <p:ph type="title"/>
          </p:nvPr>
        </p:nvSpPr>
        <p:spPr>
          <a:xfrm>
            <a:off x="1471183" y="393905"/>
            <a:ext cx="9290959" cy="84907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C00000"/>
              </a:buClr>
              <a:buSzPct val="111111"/>
              <a:buFont typeface="Tahoma"/>
              <a:buNone/>
            </a:pPr>
            <a:r>
              <a:rPr lang="en-US" b="1">
                <a:solidFill>
                  <a:srgbClr val="C00000"/>
                </a:solidFill>
                <a:latin typeface="Times New Roman"/>
                <a:ea typeface="Times New Roman"/>
                <a:cs typeface="Times New Roman"/>
                <a:sym typeface="Times New Roman"/>
              </a:rPr>
              <a:t>Autism Spectrum Disorder (ASD) in Adolescence</a:t>
            </a:r>
            <a:endParaRPr b="1">
              <a:solidFill>
                <a:srgbClr val="C00000"/>
              </a:solidFill>
              <a:latin typeface="Times New Roman"/>
              <a:ea typeface="Times New Roman"/>
              <a:cs typeface="Times New Roman"/>
              <a:sym typeface="Times New Roman"/>
            </a:endParaRPr>
          </a:p>
        </p:txBody>
      </p:sp>
      <p:sp>
        <p:nvSpPr>
          <p:cNvPr id="515" name="Google Shape;515;p18"/>
          <p:cNvSpPr txBox="1">
            <a:spLocks noGrp="1"/>
          </p:cNvSpPr>
          <p:nvPr>
            <p:ph type="body" idx="1"/>
          </p:nvPr>
        </p:nvSpPr>
        <p:spPr>
          <a:xfrm>
            <a:off x="806116" y="1242983"/>
            <a:ext cx="10287000" cy="5115102"/>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90000"/>
              </a:lnSpc>
              <a:spcBef>
                <a:spcPts val="0"/>
              </a:spcBef>
              <a:spcAft>
                <a:spcPts val="0"/>
              </a:spcAft>
              <a:buClr>
                <a:srgbClr val="FF0000"/>
              </a:buClr>
              <a:buSzPct val="90074"/>
              <a:buNone/>
            </a:pPr>
            <a:r>
              <a:rPr lang="en-US" sz="4500" b="1" dirty="0">
                <a:solidFill>
                  <a:srgbClr val="FF0000"/>
                </a:solidFill>
                <a:latin typeface="Times New Roman"/>
                <a:ea typeface="Times New Roman"/>
                <a:cs typeface="Times New Roman"/>
                <a:sym typeface="Times New Roman"/>
              </a:rPr>
              <a:t>Poor Social Interaction</a:t>
            </a:r>
            <a:endParaRPr sz="4500" dirty="0">
              <a:latin typeface="Times New Roman"/>
              <a:ea typeface="Times New Roman"/>
              <a:cs typeface="Times New Roman"/>
              <a:sym typeface="Times New Roman"/>
            </a:endParaRPr>
          </a:p>
          <a:p>
            <a:pPr marL="228600" lvl="0" indent="-178435" algn="l" rtl="0">
              <a:lnSpc>
                <a:spcPct val="90000"/>
              </a:lnSpc>
              <a:spcBef>
                <a:spcPts val="1000"/>
              </a:spcBef>
              <a:spcAft>
                <a:spcPts val="0"/>
              </a:spcAft>
              <a:buSzPct val="100000"/>
              <a:buChar char="•"/>
            </a:pPr>
            <a:r>
              <a:rPr lang="en-US" sz="4500" dirty="0">
                <a:latin typeface="Times New Roman"/>
                <a:ea typeface="Times New Roman"/>
                <a:cs typeface="Times New Roman"/>
                <a:sym typeface="Times New Roman"/>
              </a:rPr>
              <a:t>Prefers to be alone</a:t>
            </a:r>
            <a:endParaRPr sz="4500" dirty="0"/>
          </a:p>
          <a:p>
            <a:pPr marL="228600" lvl="0" indent="-178435" algn="l" rtl="0">
              <a:lnSpc>
                <a:spcPct val="90000"/>
              </a:lnSpc>
              <a:spcBef>
                <a:spcPts val="1000"/>
              </a:spcBef>
              <a:spcAft>
                <a:spcPts val="0"/>
              </a:spcAft>
              <a:buClr>
                <a:schemeClr val="dk1"/>
              </a:buClr>
              <a:buSzPct val="100000"/>
              <a:buChar char="•"/>
            </a:pPr>
            <a:r>
              <a:rPr lang="en-US" sz="4500" dirty="0">
                <a:latin typeface="Times New Roman"/>
                <a:ea typeface="Times New Roman"/>
                <a:cs typeface="Times New Roman"/>
                <a:sym typeface="Times New Roman"/>
              </a:rPr>
              <a:t>Does not share interests with others</a:t>
            </a:r>
            <a:endParaRPr sz="4500" dirty="0"/>
          </a:p>
          <a:p>
            <a:pPr marL="228600" lvl="0" indent="-178435" algn="l" rtl="0">
              <a:lnSpc>
                <a:spcPct val="90000"/>
              </a:lnSpc>
              <a:spcBef>
                <a:spcPts val="1000"/>
              </a:spcBef>
              <a:spcAft>
                <a:spcPts val="0"/>
              </a:spcAft>
              <a:buClr>
                <a:schemeClr val="dk1"/>
              </a:buClr>
              <a:buSzPct val="100000"/>
              <a:buChar char="•"/>
            </a:pPr>
            <a:r>
              <a:rPr lang="en-US" sz="4500" dirty="0">
                <a:latin typeface="Times New Roman"/>
                <a:ea typeface="Times New Roman"/>
                <a:cs typeface="Times New Roman"/>
                <a:sym typeface="Times New Roman"/>
              </a:rPr>
              <a:t>Does not participate in games and team activities</a:t>
            </a:r>
            <a:endParaRPr sz="4500" dirty="0"/>
          </a:p>
          <a:p>
            <a:pPr marL="228600" lvl="0" indent="-178435" algn="l" rtl="0">
              <a:lnSpc>
                <a:spcPct val="90000"/>
              </a:lnSpc>
              <a:spcBef>
                <a:spcPts val="1000"/>
              </a:spcBef>
              <a:spcAft>
                <a:spcPts val="0"/>
              </a:spcAft>
              <a:buClr>
                <a:schemeClr val="dk1"/>
              </a:buClr>
              <a:buSzPct val="100000"/>
              <a:buChar char="•"/>
            </a:pPr>
            <a:r>
              <a:rPr lang="en-US" sz="4500" dirty="0">
                <a:latin typeface="Times New Roman"/>
                <a:ea typeface="Times New Roman"/>
                <a:cs typeface="Times New Roman"/>
                <a:sym typeface="Times New Roman"/>
              </a:rPr>
              <a:t>May laughs or cry out of context or inappropriately</a:t>
            </a:r>
            <a:endParaRPr sz="4500" dirty="0"/>
          </a:p>
          <a:p>
            <a:pPr marL="0" lvl="0" indent="0" algn="l" rtl="0">
              <a:lnSpc>
                <a:spcPct val="90000"/>
              </a:lnSpc>
              <a:spcBef>
                <a:spcPts val="1000"/>
              </a:spcBef>
              <a:spcAft>
                <a:spcPts val="0"/>
              </a:spcAft>
              <a:buClr>
                <a:srgbClr val="FF0000"/>
              </a:buClr>
              <a:buSzPct val="90074"/>
              <a:buNone/>
            </a:pPr>
            <a:r>
              <a:rPr lang="en-US" sz="4500" b="1" dirty="0">
                <a:solidFill>
                  <a:srgbClr val="FF0000"/>
                </a:solidFill>
                <a:latin typeface="Times New Roman"/>
                <a:ea typeface="Times New Roman"/>
                <a:cs typeface="Times New Roman"/>
                <a:sym typeface="Times New Roman"/>
              </a:rPr>
              <a:t>Poor Communication</a:t>
            </a:r>
            <a:endParaRPr sz="4500" dirty="0">
              <a:latin typeface="Times New Roman"/>
              <a:ea typeface="Times New Roman"/>
              <a:cs typeface="Times New Roman"/>
              <a:sym typeface="Times New Roman"/>
            </a:endParaRPr>
          </a:p>
          <a:p>
            <a:pPr marL="228600" lvl="0" indent="-178435" algn="l" rtl="0">
              <a:lnSpc>
                <a:spcPct val="90000"/>
              </a:lnSpc>
              <a:spcBef>
                <a:spcPts val="1000"/>
              </a:spcBef>
              <a:spcAft>
                <a:spcPts val="0"/>
              </a:spcAft>
              <a:buClr>
                <a:schemeClr val="dk1"/>
              </a:buClr>
              <a:buSzPct val="100000"/>
              <a:buChar char="•"/>
            </a:pPr>
            <a:r>
              <a:rPr lang="en-US" sz="4500" dirty="0">
                <a:latin typeface="Times New Roman"/>
                <a:ea typeface="Times New Roman"/>
                <a:cs typeface="Times New Roman"/>
                <a:sym typeface="Times New Roman"/>
              </a:rPr>
              <a:t>Not interested in interacting or having a conversation with others</a:t>
            </a:r>
            <a:endParaRPr sz="4500" dirty="0">
              <a:latin typeface="Times New Roman"/>
              <a:ea typeface="Times New Roman"/>
              <a:cs typeface="Times New Roman"/>
              <a:sym typeface="Times New Roman"/>
            </a:endParaRPr>
          </a:p>
          <a:p>
            <a:pPr marL="228600" lvl="0" indent="-178435" algn="l" rtl="0">
              <a:lnSpc>
                <a:spcPct val="90000"/>
              </a:lnSpc>
              <a:spcBef>
                <a:spcPts val="1000"/>
              </a:spcBef>
              <a:spcAft>
                <a:spcPts val="0"/>
              </a:spcAft>
              <a:buClr>
                <a:schemeClr val="dk1"/>
              </a:buClr>
              <a:buSzPct val="100000"/>
              <a:buChar char="•"/>
            </a:pPr>
            <a:r>
              <a:rPr lang="en-US" sz="4500" dirty="0">
                <a:latin typeface="Times New Roman"/>
                <a:ea typeface="Times New Roman"/>
                <a:cs typeface="Times New Roman"/>
                <a:sym typeface="Times New Roman"/>
              </a:rPr>
              <a:t>Talks in single words or short sentences</a:t>
            </a:r>
            <a:endParaRPr sz="4500" dirty="0"/>
          </a:p>
          <a:p>
            <a:pPr marL="228600" lvl="0" indent="-178435" algn="l" rtl="0">
              <a:lnSpc>
                <a:spcPct val="90000"/>
              </a:lnSpc>
              <a:spcBef>
                <a:spcPts val="1000"/>
              </a:spcBef>
              <a:spcAft>
                <a:spcPts val="0"/>
              </a:spcAft>
              <a:buClr>
                <a:schemeClr val="dk1"/>
              </a:buClr>
              <a:buSzPct val="100000"/>
              <a:buChar char="•"/>
            </a:pPr>
            <a:r>
              <a:rPr lang="en-US" sz="4500" dirty="0">
                <a:latin typeface="Times New Roman"/>
                <a:ea typeface="Times New Roman"/>
                <a:cs typeface="Times New Roman"/>
                <a:sym typeface="Times New Roman"/>
              </a:rPr>
              <a:t>May repeat what is said to him</a:t>
            </a:r>
            <a:endParaRPr sz="4500" dirty="0">
              <a:latin typeface="Times New Roman"/>
              <a:ea typeface="Times New Roman"/>
              <a:cs typeface="Times New Roman"/>
              <a:sym typeface="Times New Roman"/>
            </a:endParaRPr>
          </a:p>
          <a:p>
            <a:pPr marL="0" lvl="0" indent="0" algn="l" rtl="0">
              <a:lnSpc>
                <a:spcPct val="90000"/>
              </a:lnSpc>
              <a:spcBef>
                <a:spcPts val="1000"/>
              </a:spcBef>
              <a:spcAft>
                <a:spcPts val="0"/>
              </a:spcAft>
              <a:buClr>
                <a:srgbClr val="FF0000"/>
              </a:buClr>
              <a:buSzPct val="90074"/>
              <a:buNone/>
            </a:pPr>
            <a:r>
              <a:rPr lang="en-US" sz="4500" b="1" dirty="0">
                <a:solidFill>
                  <a:srgbClr val="FF0000"/>
                </a:solidFill>
                <a:latin typeface="Times New Roman"/>
                <a:ea typeface="Times New Roman"/>
                <a:cs typeface="Times New Roman"/>
                <a:sym typeface="Times New Roman"/>
              </a:rPr>
              <a:t>Repetitive and Stereotyped </a:t>
            </a:r>
            <a:r>
              <a:rPr lang="en-US" sz="4500" b="1" dirty="0" err="1">
                <a:solidFill>
                  <a:srgbClr val="FF0000"/>
                </a:solidFill>
                <a:latin typeface="Times New Roman"/>
                <a:ea typeface="Times New Roman"/>
                <a:cs typeface="Times New Roman"/>
                <a:sym typeface="Times New Roman"/>
              </a:rPr>
              <a:t>Behaviour</a:t>
            </a:r>
            <a:endParaRPr sz="4500" b="1" dirty="0">
              <a:solidFill>
                <a:srgbClr val="FF0000"/>
              </a:solidFill>
              <a:latin typeface="Times New Roman"/>
              <a:ea typeface="Times New Roman"/>
              <a:cs typeface="Times New Roman"/>
              <a:sym typeface="Times New Roman"/>
            </a:endParaRPr>
          </a:p>
          <a:p>
            <a:pPr marL="228600" lvl="0" indent="-178435" algn="l" rtl="0">
              <a:lnSpc>
                <a:spcPct val="90000"/>
              </a:lnSpc>
              <a:spcBef>
                <a:spcPts val="1000"/>
              </a:spcBef>
              <a:spcAft>
                <a:spcPts val="0"/>
              </a:spcAft>
              <a:buClr>
                <a:schemeClr val="dk1"/>
              </a:buClr>
              <a:buSzPct val="100000"/>
              <a:buChar char="•"/>
            </a:pPr>
            <a:r>
              <a:rPr lang="en-US" sz="4500" dirty="0">
                <a:latin typeface="Times New Roman"/>
                <a:ea typeface="Times New Roman"/>
                <a:cs typeface="Times New Roman"/>
                <a:sym typeface="Times New Roman"/>
              </a:rPr>
              <a:t>Motor mannerisms (e.g. flapping hands, tapping)</a:t>
            </a:r>
            <a:endParaRPr sz="4500" dirty="0">
              <a:latin typeface="Times New Roman"/>
              <a:ea typeface="Times New Roman"/>
              <a:cs typeface="Times New Roman"/>
              <a:sym typeface="Times New Roman"/>
            </a:endParaRPr>
          </a:p>
          <a:p>
            <a:pPr marL="228600" lvl="0" indent="-178435" algn="l" rtl="0">
              <a:lnSpc>
                <a:spcPct val="90000"/>
              </a:lnSpc>
              <a:spcBef>
                <a:spcPts val="1000"/>
              </a:spcBef>
              <a:spcAft>
                <a:spcPts val="0"/>
              </a:spcAft>
              <a:buSzPct val="100000"/>
              <a:buFont typeface="Times New Roman"/>
              <a:buChar char="•"/>
            </a:pPr>
            <a:r>
              <a:rPr lang="en-US" sz="4500" dirty="0">
                <a:latin typeface="Times New Roman"/>
                <a:ea typeface="Times New Roman"/>
                <a:cs typeface="Times New Roman"/>
                <a:sym typeface="Times New Roman"/>
              </a:rPr>
              <a:t>Sensitivity to sudden loud sounds</a:t>
            </a:r>
            <a:endParaRPr sz="4500" dirty="0">
              <a:latin typeface="Times New Roman"/>
              <a:ea typeface="Times New Roman"/>
              <a:cs typeface="Times New Roman"/>
              <a:sym typeface="Times New Roman"/>
            </a:endParaRPr>
          </a:p>
          <a:p>
            <a:pPr marL="228600" lvl="0" indent="-55879" algn="l" rtl="0">
              <a:lnSpc>
                <a:spcPct val="90000"/>
              </a:lnSpc>
              <a:spcBef>
                <a:spcPts val="1000"/>
              </a:spcBef>
              <a:spcAft>
                <a:spcPts val="0"/>
              </a:spcAft>
              <a:buClr>
                <a:schemeClr val="dk1"/>
              </a:buClr>
              <a:buSzPct val="89795"/>
              <a:buNone/>
            </a:pPr>
            <a:endParaRPr sz="4500" dirty="0">
              <a:solidFill>
                <a:srgbClr val="FF0000"/>
              </a:solidFill>
              <a:latin typeface="Calibri"/>
              <a:ea typeface="Calibri"/>
              <a:cs typeface="Calibri"/>
              <a:sym typeface="Calibri"/>
            </a:endParaRPr>
          </a:p>
          <a:p>
            <a:pPr marL="228600" lvl="0" indent="-55879" algn="l" rtl="0">
              <a:lnSpc>
                <a:spcPct val="90000"/>
              </a:lnSpc>
              <a:spcBef>
                <a:spcPts val="1000"/>
              </a:spcBef>
              <a:spcAft>
                <a:spcPts val="0"/>
              </a:spcAft>
              <a:buClr>
                <a:schemeClr val="dk1"/>
              </a:buClr>
              <a:buSzPct val="100000"/>
              <a:buNone/>
            </a:pPr>
            <a:endParaRPr sz="3200" dirty="0">
              <a:solidFill>
                <a:srgbClr val="FF0000"/>
              </a:solidFill>
              <a:latin typeface="Calibri"/>
              <a:ea typeface="Calibri"/>
              <a:cs typeface="Calibri"/>
              <a:sym typeface="Calibri"/>
            </a:endParaRPr>
          </a:p>
        </p:txBody>
      </p:sp>
      <p:pic>
        <p:nvPicPr>
          <p:cNvPr id="516" name="Google Shape;516;p18" descr="A logo with hands reaching out to a child&#10;&#10;Description automatically generated"/>
          <p:cNvPicPr preferRelativeResize="0"/>
          <p:nvPr/>
        </p:nvPicPr>
        <p:blipFill rotWithShape="1">
          <a:blip r:embed="rId4">
            <a:alphaModFix/>
          </a:blip>
          <a:srcRect/>
          <a:stretch/>
        </p:blipFill>
        <p:spPr>
          <a:xfrm>
            <a:off x="10828190" y="105141"/>
            <a:ext cx="900000" cy="900000"/>
          </a:xfrm>
          <a:prstGeom prst="rect">
            <a:avLst/>
          </a:prstGeom>
          <a:noFill/>
          <a:ln>
            <a:noFill/>
          </a:ln>
        </p:spPr>
      </p:pic>
      <p:pic>
        <p:nvPicPr>
          <p:cNvPr id="517" name="Google Shape;517;p18" descr="Pedicriticon Pune 2023"/>
          <p:cNvPicPr preferRelativeResize="0"/>
          <p:nvPr/>
        </p:nvPicPr>
        <p:blipFill rotWithShape="1">
          <a:blip r:embed="rId5">
            <a:alphaModFix/>
          </a:blip>
          <a:srcRect l="19208" t="7509" r="15040" b="9269"/>
          <a:stretch/>
        </p:blipFill>
        <p:spPr>
          <a:xfrm>
            <a:off x="948326" y="30846"/>
            <a:ext cx="828483" cy="1048589"/>
          </a:xfrm>
          <a:prstGeom prst="rect">
            <a:avLst/>
          </a:prstGeom>
          <a:noFill/>
          <a:ln>
            <a:noFill/>
          </a:ln>
        </p:spPr>
      </p:pic>
      <p:pic>
        <p:nvPicPr>
          <p:cNvPr id="518" name="Google Shape;518;p18"/>
          <p:cNvPicPr preferRelativeResize="0"/>
          <p:nvPr/>
        </p:nvPicPr>
        <p:blipFill rotWithShape="1">
          <a:blip r:embed="rId6">
            <a:alphaModFix/>
          </a:blip>
          <a:srcRect/>
          <a:stretch/>
        </p:blipFill>
        <p:spPr>
          <a:xfrm>
            <a:off x="2569392" y="6376250"/>
            <a:ext cx="6693988" cy="49991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g31bf8ff7bc2_0_2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FF0000"/>
                </a:solidFill>
              </a:rPr>
              <a:t>Red flag signs for teachers</a:t>
            </a:r>
            <a:endParaRPr>
              <a:solidFill>
                <a:srgbClr val="FF0000"/>
              </a:solidFill>
            </a:endParaRPr>
          </a:p>
        </p:txBody>
      </p:sp>
      <p:sp>
        <p:nvSpPr>
          <p:cNvPr id="525" name="Google Shape;525;g31bf8ff7bc2_0_20"/>
          <p:cNvSpPr txBox="1">
            <a:spLocks noGrp="1"/>
          </p:cNvSpPr>
          <p:nvPr>
            <p:ph type="body" idx="1"/>
          </p:nvPr>
        </p:nvSpPr>
        <p:spPr>
          <a:xfrm>
            <a:off x="838200" y="1690825"/>
            <a:ext cx="10515600" cy="4485900"/>
          </a:xfrm>
          <a:prstGeom prst="rect">
            <a:avLst/>
          </a:prstGeom>
        </p:spPr>
        <p:txBody>
          <a:bodyPr spcFirstLastPara="1" wrap="square" lIns="91425" tIns="45700" rIns="91425" bIns="45700" anchor="t" anchorCtr="0">
            <a:noAutofit/>
          </a:bodyPr>
          <a:lstStyle/>
          <a:p>
            <a:pPr marL="457200" lvl="0" indent="-412115" algn="l" rtl="0">
              <a:lnSpc>
                <a:spcPct val="70000"/>
              </a:lnSpc>
              <a:spcBef>
                <a:spcPts val="1000"/>
              </a:spcBef>
              <a:spcAft>
                <a:spcPts val="0"/>
              </a:spcAft>
              <a:buSzPts val="2890"/>
              <a:buFont typeface="Times New Roman"/>
              <a:buChar char="•"/>
            </a:pPr>
            <a:r>
              <a:rPr lang="en-US" dirty="0">
                <a:latin typeface="Times New Roman"/>
                <a:ea typeface="Times New Roman"/>
                <a:cs typeface="Times New Roman"/>
                <a:sym typeface="Times New Roman"/>
              </a:rPr>
              <a:t>Persistent poor marks in one or more subjects is a symptom of underlying learning problem.</a:t>
            </a:r>
            <a:endParaRPr dirty="0">
              <a:latin typeface="Times New Roman"/>
              <a:ea typeface="Times New Roman"/>
              <a:cs typeface="Times New Roman"/>
              <a:sym typeface="Times New Roman"/>
            </a:endParaRPr>
          </a:p>
          <a:p>
            <a:pPr marL="457200" lvl="0" indent="0" algn="l" rtl="0">
              <a:lnSpc>
                <a:spcPct val="70000"/>
              </a:lnSpc>
              <a:spcBef>
                <a:spcPts val="1000"/>
              </a:spcBef>
              <a:spcAft>
                <a:spcPts val="0"/>
              </a:spcAft>
              <a:buNone/>
            </a:pPr>
            <a:endParaRPr dirty="0">
              <a:solidFill>
                <a:srgbClr val="FF0000"/>
              </a:solidFill>
              <a:latin typeface="Times New Roman"/>
              <a:ea typeface="Times New Roman"/>
              <a:cs typeface="Times New Roman"/>
              <a:sym typeface="Times New Roman"/>
            </a:endParaRPr>
          </a:p>
          <a:p>
            <a:pPr marL="457200" lvl="0" indent="-412115" algn="l" rtl="0">
              <a:lnSpc>
                <a:spcPct val="70000"/>
              </a:lnSpc>
              <a:spcBef>
                <a:spcPts val="1000"/>
              </a:spcBef>
              <a:spcAft>
                <a:spcPts val="0"/>
              </a:spcAft>
              <a:buClr>
                <a:srgbClr val="FF0000"/>
              </a:buClr>
              <a:buSzPts val="2890"/>
              <a:buFont typeface="Times New Roman"/>
              <a:buChar char="•"/>
            </a:pPr>
            <a:r>
              <a:rPr lang="en-US" dirty="0">
                <a:solidFill>
                  <a:srgbClr val="FF0000"/>
                </a:solidFill>
                <a:latin typeface="Times New Roman"/>
                <a:ea typeface="Times New Roman"/>
                <a:cs typeface="Times New Roman"/>
                <a:sym typeface="Times New Roman"/>
              </a:rPr>
              <a:t>Grade retention</a:t>
            </a:r>
            <a:endParaRPr dirty="0">
              <a:solidFill>
                <a:srgbClr val="FF0000"/>
              </a:solidFill>
              <a:latin typeface="Times New Roman"/>
              <a:ea typeface="Times New Roman"/>
              <a:cs typeface="Times New Roman"/>
              <a:sym typeface="Times New Roman"/>
            </a:endParaRPr>
          </a:p>
          <a:p>
            <a:pPr marL="457200" lvl="0" indent="-412115" algn="l" rtl="0">
              <a:lnSpc>
                <a:spcPct val="70000"/>
              </a:lnSpc>
              <a:spcBef>
                <a:spcPts val="0"/>
              </a:spcBef>
              <a:spcAft>
                <a:spcPts val="0"/>
              </a:spcAft>
              <a:buClr>
                <a:srgbClr val="FF0000"/>
              </a:buClr>
              <a:buSzPts val="2890"/>
              <a:buFont typeface="Times New Roman"/>
              <a:buChar char="•"/>
            </a:pPr>
            <a:r>
              <a:rPr lang="en-US" dirty="0">
                <a:solidFill>
                  <a:srgbClr val="FF0000"/>
                </a:solidFill>
                <a:latin typeface="Times New Roman"/>
                <a:ea typeface="Times New Roman"/>
                <a:cs typeface="Times New Roman"/>
                <a:sym typeface="Times New Roman"/>
              </a:rPr>
              <a:t>Repeated failures </a:t>
            </a:r>
            <a:endParaRPr dirty="0">
              <a:solidFill>
                <a:srgbClr val="FF0000"/>
              </a:solidFill>
              <a:latin typeface="Times New Roman"/>
              <a:ea typeface="Times New Roman"/>
              <a:cs typeface="Times New Roman"/>
              <a:sym typeface="Times New Roman"/>
            </a:endParaRPr>
          </a:p>
          <a:p>
            <a:pPr marL="457200" lvl="0" indent="-412115" algn="l" rtl="0">
              <a:lnSpc>
                <a:spcPct val="70000"/>
              </a:lnSpc>
              <a:spcBef>
                <a:spcPts val="0"/>
              </a:spcBef>
              <a:spcAft>
                <a:spcPts val="0"/>
              </a:spcAft>
              <a:buClr>
                <a:srgbClr val="FF0000"/>
              </a:buClr>
              <a:buSzPts val="2890"/>
              <a:buFont typeface="Times New Roman"/>
              <a:buChar char="•"/>
            </a:pPr>
            <a:r>
              <a:rPr lang="en-US" dirty="0">
                <a:solidFill>
                  <a:srgbClr val="FF0000"/>
                </a:solidFill>
                <a:latin typeface="Times New Roman"/>
                <a:ea typeface="Times New Roman"/>
                <a:cs typeface="Times New Roman"/>
                <a:sym typeface="Times New Roman"/>
              </a:rPr>
              <a:t>Overall poor performance</a:t>
            </a:r>
            <a:endParaRPr dirty="0">
              <a:solidFill>
                <a:srgbClr val="FF0000"/>
              </a:solidFill>
              <a:latin typeface="Times New Roman"/>
              <a:ea typeface="Times New Roman"/>
              <a:cs typeface="Times New Roman"/>
              <a:sym typeface="Times New Roman"/>
            </a:endParaRPr>
          </a:p>
          <a:p>
            <a:pPr marL="457200" lvl="0" indent="-412115" algn="l" rtl="0">
              <a:lnSpc>
                <a:spcPct val="70000"/>
              </a:lnSpc>
              <a:spcBef>
                <a:spcPts val="0"/>
              </a:spcBef>
              <a:spcAft>
                <a:spcPts val="0"/>
              </a:spcAft>
              <a:buClr>
                <a:srgbClr val="FF0000"/>
              </a:buClr>
              <a:buSzPts val="2890"/>
              <a:buFont typeface="Times New Roman"/>
              <a:buChar char="•"/>
            </a:pPr>
            <a:r>
              <a:rPr lang="en-US" dirty="0">
                <a:solidFill>
                  <a:srgbClr val="FF0000"/>
                </a:solidFill>
                <a:latin typeface="Times New Roman"/>
                <a:ea typeface="Times New Roman"/>
                <a:cs typeface="Times New Roman"/>
                <a:sym typeface="Times New Roman"/>
              </a:rPr>
              <a:t>Lack of focus, attention, hyperactivity</a:t>
            </a:r>
            <a:endParaRPr dirty="0">
              <a:solidFill>
                <a:srgbClr val="FF0000"/>
              </a:solidFill>
              <a:latin typeface="Times New Roman"/>
              <a:ea typeface="Times New Roman"/>
              <a:cs typeface="Times New Roman"/>
              <a:sym typeface="Times New Roman"/>
            </a:endParaRPr>
          </a:p>
          <a:p>
            <a:pPr marL="457200" lvl="0" indent="-412115" algn="l" rtl="0">
              <a:lnSpc>
                <a:spcPct val="70000"/>
              </a:lnSpc>
              <a:spcBef>
                <a:spcPts val="0"/>
              </a:spcBef>
              <a:spcAft>
                <a:spcPts val="0"/>
              </a:spcAft>
              <a:buClr>
                <a:srgbClr val="FF0000"/>
              </a:buClr>
              <a:buSzPts val="2890"/>
              <a:buFont typeface="Times New Roman"/>
              <a:buChar char="•"/>
            </a:pPr>
            <a:r>
              <a:rPr lang="en-US" dirty="0">
                <a:solidFill>
                  <a:srgbClr val="FF0000"/>
                </a:solidFill>
                <a:latin typeface="Times New Roman"/>
                <a:ea typeface="Times New Roman"/>
                <a:cs typeface="Times New Roman"/>
                <a:sym typeface="Times New Roman"/>
              </a:rPr>
              <a:t>Poor communication skills, vocabulary, social skills</a:t>
            </a:r>
            <a:endParaRPr dirty="0">
              <a:solidFill>
                <a:srgbClr val="FF0000"/>
              </a:solidFill>
              <a:latin typeface="Times New Roman"/>
              <a:ea typeface="Times New Roman"/>
              <a:cs typeface="Times New Roman"/>
              <a:sym typeface="Times New Roman"/>
            </a:endParaRPr>
          </a:p>
          <a:p>
            <a:pPr marL="457200" lvl="0" indent="0" algn="l" rtl="0">
              <a:lnSpc>
                <a:spcPct val="70000"/>
              </a:lnSpc>
              <a:spcBef>
                <a:spcPts val="1000"/>
              </a:spcBef>
              <a:spcAft>
                <a:spcPts val="0"/>
              </a:spcAft>
              <a:buNone/>
            </a:pPr>
            <a:endParaRPr dirty="0">
              <a:solidFill>
                <a:srgbClr val="FF0000"/>
              </a:solidFill>
              <a:latin typeface="Times New Roman"/>
              <a:ea typeface="Times New Roman"/>
              <a:cs typeface="Times New Roman"/>
              <a:sym typeface="Times New Roman"/>
            </a:endParaRPr>
          </a:p>
          <a:p>
            <a:pPr marL="0" lvl="0" indent="0" algn="l" rtl="0">
              <a:lnSpc>
                <a:spcPct val="70000"/>
              </a:lnSpc>
              <a:spcBef>
                <a:spcPts val="1000"/>
              </a:spcBef>
              <a:spcAft>
                <a:spcPts val="0"/>
              </a:spcAft>
              <a:buSzPts val="1018"/>
              <a:buNone/>
            </a:pPr>
            <a:endParaRPr sz="259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g3218ac8d0ff_0_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Provisions for students with learning problems</a:t>
            </a:r>
            <a:endParaRPr/>
          </a:p>
        </p:txBody>
      </p:sp>
      <p:sp>
        <p:nvSpPr>
          <p:cNvPr id="532" name="Google Shape;532;g3218ac8d0ff_0_4"/>
          <p:cNvSpPr txBox="1">
            <a:spLocks noGrp="1"/>
          </p:cNvSpPr>
          <p:nvPr>
            <p:ph type="body" idx="1"/>
          </p:nvPr>
        </p:nvSpPr>
        <p:spPr>
          <a:xfrm>
            <a:off x="838200" y="1690825"/>
            <a:ext cx="10515600" cy="44859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latin typeface="Times New Roman" panose="02020603050405020304" pitchFamily="18" charset="0"/>
                <a:cs typeface="Times New Roman" panose="02020603050405020304" pitchFamily="18" charset="0"/>
              </a:rPr>
              <a:t>All educational boards allow special concessions and exemptions for students with learning disabilities for class X and XII exams. The rules may differ between different boards and the states.</a:t>
            </a:r>
            <a:endParaRPr dirty="0">
              <a:latin typeface="Times New Roman" panose="02020603050405020304" pitchFamily="18" charset="0"/>
              <a:cs typeface="Times New Roman" panose="02020603050405020304" pitchFamily="18" charset="0"/>
            </a:endParaRPr>
          </a:p>
          <a:p>
            <a:pPr marL="0" lvl="0" indent="0" algn="l" rtl="0">
              <a:spcBef>
                <a:spcPts val="1000"/>
              </a:spcBef>
              <a:spcAft>
                <a:spcPts val="0"/>
              </a:spcAft>
              <a:buNone/>
            </a:pPr>
            <a:endParaRPr dirty="0">
              <a:latin typeface="Times New Roman" panose="02020603050405020304" pitchFamily="18" charset="0"/>
              <a:cs typeface="Times New Roman" panose="02020603050405020304" pitchFamily="18" charset="0"/>
            </a:endParaRPr>
          </a:p>
          <a:p>
            <a:pPr marL="0" lvl="0" indent="0" algn="l" rtl="0">
              <a:spcBef>
                <a:spcPts val="1000"/>
              </a:spcBef>
              <a:spcAft>
                <a:spcPts val="0"/>
              </a:spcAft>
              <a:buNone/>
            </a:pPr>
            <a:r>
              <a:rPr lang="en-US" dirty="0">
                <a:solidFill>
                  <a:srgbClr val="FF0000"/>
                </a:solidFill>
                <a:latin typeface="Times New Roman" panose="02020603050405020304" pitchFamily="18" charset="0"/>
                <a:cs typeface="Times New Roman" panose="02020603050405020304" pitchFamily="18" charset="0"/>
              </a:rPr>
              <a:t>CBSE boards allow</a:t>
            </a:r>
            <a:endParaRPr dirty="0">
              <a:solidFill>
                <a:srgbClr val="FF0000"/>
              </a:solidFill>
              <a:latin typeface="Times New Roman" panose="02020603050405020304" pitchFamily="18" charset="0"/>
              <a:cs typeface="Times New Roman" panose="02020603050405020304" pitchFamily="18" charset="0"/>
            </a:endParaRPr>
          </a:p>
          <a:p>
            <a:pPr marL="0" lvl="0" indent="0" algn="l" rtl="0">
              <a:spcBef>
                <a:spcPts val="1000"/>
              </a:spcBef>
              <a:spcAft>
                <a:spcPts val="0"/>
              </a:spcAft>
              <a:buNone/>
            </a:pPr>
            <a:r>
              <a:rPr lang="en-US" dirty="0">
                <a:latin typeface="Times New Roman" panose="02020603050405020304" pitchFamily="18" charset="0"/>
                <a:cs typeface="Times New Roman" panose="02020603050405020304" pitchFamily="18" charset="0"/>
              </a:rPr>
              <a:t>Scribe or reader</a:t>
            </a:r>
            <a:endParaRPr dirty="0">
              <a:latin typeface="Times New Roman" panose="02020603050405020304" pitchFamily="18" charset="0"/>
              <a:cs typeface="Times New Roman" panose="02020603050405020304" pitchFamily="18" charset="0"/>
            </a:endParaRPr>
          </a:p>
          <a:p>
            <a:pPr marL="0" lvl="0" indent="0" algn="l" rtl="0">
              <a:spcBef>
                <a:spcPts val="1000"/>
              </a:spcBef>
              <a:spcAft>
                <a:spcPts val="0"/>
              </a:spcAft>
              <a:buNone/>
            </a:pPr>
            <a:r>
              <a:rPr lang="en-US" dirty="0">
                <a:latin typeface="Times New Roman" panose="02020603050405020304" pitchFamily="18" charset="0"/>
                <a:cs typeface="Times New Roman" panose="02020603050405020304" pitchFamily="18" charset="0"/>
              </a:rPr>
              <a:t>Additional time for completion of exams</a:t>
            </a:r>
            <a:endParaRPr dirty="0">
              <a:latin typeface="Times New Roman" panose="02020603050405020304" pitchFamily="18" charset="0"/>
              <a:cs typeface="Times New Roman" panose="02020603050405020304" pitchFamily="18" charset="0"/>
            </a:endParaRPr>
          </a:p>
          <a:p>
            <a:pPr marL="0" lvl="0" indent="0" algn="l" rtl="0">
              <a:spcBef>
                <a:spcPts val="1000"/>
              </a:spcBef>
              <a:spcAft>
                <a:spcPts val="0"/>
              </a:spcAft>
              <a:buNone/>
            </a:pPr>
            <a:r>
              <a:rPr lang="en-US" dirty="0">
                <a:latin typeface="Times New Roman" panose="02020603050405020304" pitchFamily="18" charset="0"/>
                <a:cs typeface="Times New Roman" panose="02020603050405020304" pitchFamily="18" charset="0"/>
              </a:rPr>
              <a:t>Flexibility of choosing subjects</a:t>
            </a:r>
            <a:endParaRPr dirty="0">
              <a:latin typeface="Times New Roman" panose="02020603050405020304" pitchFamily="18" charset="0"/>
              <a:cs typeface="Times New Roman" panose="02020603050405020304" pitchFamily="18" charset="0"/>
            </a:endParaRPr>
          </a:p>
          <a:p>
            <a:pPr marL="0" lvl="0" indent="0" algn="l" rtl="0">
              <a:spcBef>
                <a:spcPts val="1000"/>
              </a:spcBef>
              <a:spcAft>
                <a:spcPts val="0"/>
              </a:spcAft>
              <a:buNone/>
            </a:pPr>
            <a:r>
              <a:rPr lang="en-US" dirty="0">
                <a:latin typeface="Times New Roman" panose="02020603050405020304" pitchFamily="18" charset="0"/>
                <a:cs typeface="Times New Roman" panose="02020603050405020304" pitchFamily="18" charset="0"/>
              </a:rPr>
              <a:t>Exemption from learning a third language</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g3218ac8d0ff_0_10"/>
          <p:cNvSpPr txBox="1">
            <a:spLocks noGrp="1"/>
          </p:cNvSpPr>
          <p:nvPr>
            <p:ph type="title"/>
          </p:nvPr>
        </p:nvSpPr>
        <p:spPr>
          <a:xfrm>
            <a:off x="838200" y="365125"/>
            <a:ext cx="10515600" cy="976784"/>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dirty="0"/>
              <a:t>How to avail such exemptions?</a:t>
            </a:r>
            <a:endParaRPr b="1" dirty="0"/>
          </a:p>
        </p:txBody>
      </p:sp>
      <p:sp>
        <p:nvSpPr>
          <p:cNvPr id="539" name="Google Shape;539;g3218ac8d0ff_0_10"/>
          <p:cNvSpPr txBox="1">
            <a:spLocks noGrp="1"/>
          </p:cNvSpPr>
          <p:nvPr>
            <p:ph type="body" idx="1"/>
          </p:nvPr>
        </p:nvSpPr>
        <p:spPr>
          <a:xfrm>
            <a:off x="838200" y="1341909"/>
            <a:ext cx="10515600" cy="4485900"/>
          </a:xfrm>
          <a:prstGeom prst="rect">
            <a:avLst/>
          </a:prstGeom>
        </p:spPr>
        <p:txBody>
          <a:bodyPr spcFirstLastPara="1" wrap="square" lIns="91425" tIns="45700" rIns="91425" bIns="45700" anchor="t" anchorCtr="0">
            <a:noAutofit/>
          </a:bodyPr>
          <a:lstStyle/>
          <a:p>
            <a:pPr marL="0" lvl="0" indent="0" algn="l" rtl="0">
              <a:lnSpc>
                <a:spcPct val="80000"/>
              </a:lnSpc>
              <a:spcBef>
                <a:spcPts val="1000"/>
              </a:spcBef>
              <a:spcAft>
                <a:spcPts val="0"/>
              </a:spcAft>
              <a:buSzPts val="852"/>
              <a:buNone/>
            </a:pPr>
            <a:r>
              <a:rPr lang="en-US" dirty="0">
                <a:latin typeface="Times New Roman" panose="02020603050405020304" pitchFamily="18" charset="0"/>
                <a:cs typeface="Times New Roman" panose="02020603050405020304" pitchFamily="18" charset="0"/>
              </a:rPr>
              <a:t>Step 1: Parents get the child examined by the Competent Medical Authority and obtain the requisite Medical Certificate of Disability. </a:t>
            </a:r>
            <a:endParaRPr dirty="0">
              <a:latin typeface="Times New Roman" panose="02020603050405020304" pitchFamily="18" charset="0"/>
              <a:cs typeface="Times New Roman" panose="02020603050405020304" pitchFamily="18" charset="0"/>
            </a:endParaRPr>
          </a:p>
          <a:p>
            <a:pPr marL="0" lvl="0" indent="0" algn="l" rtl="0">
              <a:lnSpc>
                <a:spcPct val="80000"/>
              </a:lnSpc>
              <a:spcBef>
                <a:spcPts val="1000"/>
              </a:spcBef>
              <a:spcAft>
                <a:spcPts val="0"/>
              </a:spcAft>
              <a:buSzPts val="852"/>
              <a:buNone/>
            </a:pPr>
            <a:r>
              <a:rPr lang="en-US" dirty="0">
                <a:solidFill>
                  <a:srgbClr val="FF0000"/>
                </a:solidFill>
                <a:latin typeface="Times New Roman" panose="02020603050405020304" pitchFamily="18" charset="0"/>
                <a:cs typeface="Times New Roman" panose="02020603050405020304" pitchFamily="18" charset="0"/>
              </a:rPr>
              <a:t>Step 2: For availing any exemption, parents will have to make a request to school along with copy of the certificate of disability. </a:t>
            </a:r>
            <a:endParaRPr dirty="0">
              <a:solidFill>
                <a:srgbClr val="FF0000"/>
              </a:solidFill>
              <a:latin typeface="Times New Roman" panose="02020603050405020304" pitchFamily="18" charset="0"/>
              <a:cs typeface="Times New Roman" panose="02020603050405020304" pitchFamily="18" charset="0"/>
            </a:endParaRPr>
          </a:p>
          <a:p>
            <a:pPr marL="0" lvl="0" indent="0" algn="l" rtl="0">
              <a:lnSpc>
                <a:spcPct val="80000"/>
              </a:lnSpc>
              <a:spcBef>
                <a:spcPts val="1000"/>
              </a:spcBef>
              <a:spcAft>
                <a:spcPts val="0"/>
              </a:spcAft>
              <a:buSzPts val="852"/>
              <a:buNone/>
            </a:pPr>
            <a:r>
              <a:rPr lang="en-US" dirty="0">
                <a:latin typeface="Times New Roman" panose="02020603050405020304" pitchFamily="18" charset="0"/>
                <a:cs typeface="Times New Roman" panose="02020603050405020304" pitchFamily="18" charset="0"/>
              </a:rPr>
              <a:t>Step 3: The school will forward the request to the concerned regional office of the board within 07 days of its receipt </a:t>
            </a:r>
            <a:r>
              <a:rPr lang="en-US" dirty="0" err="1">
                <a:latin typeface="Times New Roman" panose="02020603050405020304" pitchFamily="18" charset="0"/>
                <a:cs typeface="Times New Roman" panose="02020603050405020304" pitchFamily="18" charset="0"/>
              </a:rPr>
              <a:t>alongwith</a:t>
            </a:r>
            <a:r>
              <a:rPr lang="en-US" dirty="0">
                <a:latin typeface="Times New Roman" panose="02020603050405020304" pitchFamily="18" charset="0"/>
                <a:cs typeface="Times New Roman" panose="02020603050405020304" pitchFamily="18" charset="0"/>
              </a:rPr>
              <a:t> specific recommendations. </a:t>
            </a:r>
            <a:endParaRPr dirty="0">
              <a:latin typeface="Times New Roman" panose="02020603050405020304" pitchFamily="18" charset="0"/>
              <a:cs typeface="Times New Roman" panose="02020603050405020304" pitchFamily="18" charset="0"/>
            </a:endParaRPr>
          </a:p>
          <a:p>
            <a:pPr marL="0" lvl="0" indent="0" algn="l" rtl="0">
              <a:lnSpc>
                <a:spcPct val="80000"/>
              </a:lnSpc>
              <a:spcBef>
                <a:spcPts val="1000"/>
              </a:spcBef>
              <a:spcAft>
                <a:spcPts val="0"/>
              </a:spcAft>
              <a:buSzPts val="852"/>
              <a:buNone/>
            </a:pPr>
            <a:r>
              <a:rPr lang="en-US" dirty="0">
                <a:solidFill>
                  <a:srgbClr val="FF0000"/>
                </a:solidFill>
                <a:latin typeface="Times New Roman" panose="02020603050405020304" pitchFamily="18" charset="0"/>
                <a:cs typeface="Times New Roman" panose="02020603050405020304" pitchFamily="18" charset="0"/>
              </a:rPr>
              <a:t>Step 4: The regional Office will examine the request in accordance with the rules of the board and make a decision In case of rejection, reasons for the same will be intimated. </a:t>
            </a:r>
            <a:endParaRPr dirty="0">
              <a:solidFill>
                <a:srgbClr val="FF0000"/>
              </a:solidFill>
              <a:latin typeface="Times New Roman" panose="02020603050405020304" pitchFamily="18" charset="0"/>
              <a:cs typeface="Times New Roman" panose="02020603050405020304" pitchFamily="18" charset="0"/>
            </a:endParaRPr>
          </a:p>
          <a:p>
            <a:pPr marL="0" lvl="0" indent="0" algn="l" rtl="0">
              <a:lnSpc>
                <a:spcPct val="80000"/>
              </a:lnSpc>
              <a:spcBef>
                <a:spcPts val="1000"/>
              </a:spcBef>
              <a:spcAft>
                <a:spcPts val="0"/>
              </a:spcAft>
              <a:buSzPts val="852"/>
              <a:buNone/>
            </a:pP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pic>
        <p:nvPicPr>
          <p:cNvPr id="544" name="Google Shape;544;p20"/>
          <p:cNvPicPr preferRelativeResize="0"/>
          <p:nvPr/>
        </p:nvPicPr>
        <p:blipFill rotWithShape="1">
          <a:blip r:embed="rId3">
            <a:alphaModFix/>
          </a:blip>
          <a:srcRect t="4921" b="5324"/>
          <a:stretch/>
        </p:blipFill>
        <p:spPr>
          <a:xfrm>
            <a:off x="-1" y="-4432"/>
            <a:ext cx="12233328" cy="6862432"/>
          </a:xfrm>
          <a:prstGeom prst="rect">
            <a:avLst/>
          </a:prstGeom>
          <a:noFill/>
          <a:ln>
            <a:noFill/>
          </a:ln>
        </p:spPr>
      </p:pic>
      <p:sp>
        <p:nvSpPr>
          <p:cNvPr id="545" name="Google Shape;545;p20"/>
          <p:cNvSpPr txBox="1">
            <a:spLocks noGrp="1"/>
          </p:cNvSpPr>
          <p:nvPr>
            <p:ph type="title"/>
          </p:nvPr>
        </p:nvSpPr>
        <p:spPr>
          <a:xfrm>
            <a:off x="838200" y="365125"/>
            <a:ext cx="10515600" cy="87905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Tahoma"/>
              <a:buNone/>
            </a:pPr>
            <a:r>
              <a:rPr lang="en-US" b="1">
                <a:solidFill>
                  <a:srgbClr val="C00000"/>
                </a:solidFill>
                <a:latin typeface="Times New Roman"/>
                <a:ea typeface="Times New Roman"/>
                <a:cs typeface="Times New Roman"/>
                <a:sym typeface="Times New Roman"/>
              </a:rPr>
              <a:t>Key Messages</a:t>
            </a:r>
            <a:endParaRPr b="1">
              <a:solidFill>
                <a:srgbClr val="C00000"/>
              </a:solidFill>
              <a:latin typeface="Times New Roman"/>
              <a:ea typeface="Times New Roman"/>
              <a:cs typeface="Times New Roman"/>
              <a:sym typeface="Times New Roman"/>
            </a:endParaRPr>
          </a:p>
        </p:txBody>
      </p:sp>
      <p:sp>
        <p:nvSpPr>
          <p:cNvPr id="546" name="Google Shape;546;p20"/>
          <p:cNvSpPr txBox="1">
            <a:spLocks noGrp="1"/>
          </p:cNvSpPr>
          <p:nvPr>
            <p:ph type="body" idx="1"/>
          </p:nvPr>
        </p:nvSpPr>
        <p:spPr>
          <a:xfrm>
            <a:off x="1362567" y="1756993"/>
            <a:ext cx="10069286" cy="4380213"/>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20000"/>
              </a:lnSpc>
              <a:spcBef>
                <a:spcPts val="0"/>
              </a:spcBef>
              <a:spcAft>
                <a:spcPts val="0"/>
              </a:spcAft>
              <a:buClr>
                <a:schemeClr val="dk1"/>
              </a:buClr>
              <a:buSzPts val="2800"/>
              <a:buChar char="•"/>
            </a:pPr>
            <a:r>
              <a:rPr lang="en-US" dirty="0">
                <a:latin typeface="Times New Roman"/>
                <a:ea typeface="Times New Roman"/>
                <a:cs typeface="Times New Roman"/>
                <a:sym typeface="Times New Roman"/>
              </a:rPr>
              <a:t>Learning disabilities are the most important disorders of learning,</a:t>
            </a:r>
            <a:endParaRPr dirty="0"/>
          </a:p>
          <a:p>
            <a:pPr marL="0" lvl="0" indent="0" algn="l" rtl="0">
              <a:lnSpc>
                <a:spcPct val="120000"/>
              </a:lnSpc>
              <a:spcBef>
                <a:spcPts val="0"/>
              </a:spcBef>
              <a:spcAft>
                <a:spcPts val="0"/>
              </a:spcAft>
              <a:buClr>
                <a:schemeClr val="dk1"/>
              </a:buClr>
              <a:buSzPts val="2800"/>
              <a:buNone/>
            </a:pPr>
            <a:r>
              <a:rPr lang="en-US" dirty="0">
                <a:latin typeface="Times New Roman"/>
                <a:ea typeface="Times New Roman"/>
                <a:cs typeface="Times New Roman"/>
                <a:sym typeface="Times New Roman"/>
              </a:rPr>
              <a:t>   that contribute to poor scholastic performance.</a:t>
            </a:r>
            <a:endParaRPr dirty="0">
              <a:latin typeface="Times New Roman"/>
              <a:ea typeface="Times New Roman"/>
              <a:cs typeface="Times New Roman"/>
              <a:sym typeface="Times New Roman"/>
            </a:endParaRPr>
          </a:p>
          <a:p>
            <a:pPr marL="228600" lvl="0" indent="-228600" algn="l" rtl="0">
              <a:lnSpc>
                <a:spcPct val="120000"/>
              </a:lnSpc>
              <a:spcBef>
                <a:spcPts val="1000"/>
              </a:spcBef>
              <a:spcAft>
                <a:spcPts val="0"/>
              </a:spcAft>
              <a:buClr>
                <a:srgbClr val="FF0000"/>
              </a:buClr>
              <a:buSzPts val="2800"/>
              <a:buChar char="•"/>
            </a:pPr>
            <a:r>
              <a:rPr lang="en-US" dirty="0">
                <a:solidFill>
                  <a:srgbClr val="FF0000"/>
                </a:solidFill>
                <a:latin typeface="Times New Roman"/>
                <a:ea typeface="Times New Roman"/>
                <a:cs typeface="Times New Roman"/>
                <a:sym typeface="Times New Roman"/>
              </a:rPr>
              <a:t>Other major developmental disorders that interfere with studies include ADHD, ASD and borderline intellectual functioning.</a:t>
            </a:r>
            <a:endParaRPr dirty="0">
              <a:latin typeface="Times New Roman"/>
              <a:ea typeface="Times New Roman"/>
              <a:cs typeface="Times New Roman"/>
              <a:sym typeface="Times New Roman"/>
            </a:endParaRPr>
          </a:p>
          <a:p>
            <a:pPr marL="228600" lvl="0" indent="-228600" algn="l" rtl="0">
              <a:lnSpc>
                <a:spcPct val="120000"/>
              </a:lnSpc>
              <a:spcBef>
                <a:spcPts val="1000"/>
              </a:spcBef>
              <a:spcAft>
                <a:spcPts val="0"/>
              </a:spcAft>
              <a:buClr>
                <a:schemeClr val="dk1"/>
              </a:buClr>
              <a:buSzPts val="2800"/>
              <a:buChar char="•"/>
            </a:pPr>
            <a:r>
              <a:rPr lang="en-US" dirty="0">
                <a:latin typeface="Times New Roman"/>
                <a:ea typeface="Times New Roman"/>
                <a:cs typeface="Times New Roman"/>
                <a:sym typeface="Times New Roman"/>
              </a:rPr>
              <a:t>It is important to recognize these disorders early and manage them appropriately. They need help, not punishment.</a:t>
            </a:r>
            <a:endParaRPr dirty="0"/>
          </a:p>
          <a:p>
            <a:pPr marL="228600" lvl="0" indent="-228600" algn="l" rtl="0">
              <a:lnSpc>
                <a:spcPct val="120000"/>
              </a:lnSpc>
              <a:spcBef>
                <a:spcPts val="1000"/>
              </a:spcBef>
              <a:spcAft>
                <a:spcPts val="0"/>
              </a:spcAft>
              <a:buClr>
                <a:schemeClr val="dk1"/>
              </a:buClr>
              <a:buSzPts val="2800"/>
              <a:buChar char="•"/>
            </a:pPr>
            <a:r>
              <a:rPr lang="en-US" dirty="0">
                <a:solidFill>
                  <a:srgbClr val="FF0000"/>
                </a:solidFill>
                <a:latin typeface="Times New Roman"/>
                <a:ea typeface="Times New Roman"/>
                <a:cs typeface="Times New Roman"/>
                <a:sym typeface="Times New Roman"/>
              </a:rPr>
              <a:t>Children with ADHD benefit greatly from medication. </a:t>
            </a:r>
            <a:endParaRPr dirty="0">
              <a:solidFill>
                <a:srgbClr val="FF0000"/>
              </a:solidFill>
              <a:latin typeface="Times New Roman"/>
              <a:ea typeface="Times New Roman"/>
              <a:cs typeface="Times New Roman"/>
              <a:sym typeface="Times New Roman"/>
            </a:endParaRPr>
          </a:p>
          <a:p>
            <a:pPr marL="228600" lvl="0" indent="-50800" algn="l" rtl="0">
              <a:lnSpc>
                <a:spcPct val="120000"/>
              </a:lnSpc>
              <a:spcBef>
                <a:spcPts val="1000"/>
              </a:spcBef>
              <a:spcAft>
                <a:spcPts val="0"/>
              </a:spcAft>
              <a:buClr>
                <a:schemeClr val="dk1"/>
              </a:buClr>
              <a:buSzPts val="2800"/>
              <a:buNone/>
            </a:pPr>
            <a:endParaRPr dirty="0"/>
          </a:p>
        </p:txBody>
      </p:sp>
      <p:pic>
        <p:nvPicPr>
          <p:cNvPr id="547" name="Google Shape;547;p20" descr="A logo with hands reaching out to a child&#10;&#10;Description automatically generated"/>
          <p:cNvPicPr preferRelativeResize="0"/>
          <p:nvPr/>
        </p:nvPicPr>
        <p:blipFill rotWithShape="1">
          <a:blip r:embed="rId4">
            <a:alphaModFix/>
          </a:blip>
          <a:srcRect/>
          <a:stretch/>
        </p:blipFill>
        <p:spPr>
          <a:xfrm>
            <a:off x="10828190" y="105141"/>
            <a:ext cx="900000" cy="900000"/>
          </a:xfrm>
          <a:prstGeom prst="rect">
            <a:avLst/>
          </a:prstGeom>
          <a:noFill/>
          <a:ln>
            <a:noFill/>
          </a:ln>
        </p:spPr>
      </p:pic>
      <p:pic>
        <p:nvPicPr>
          <p:cNvPr id="548" name="Google Shape;548;p20" descr="Pedicriticon Pune 2023"/>
          <p:cNvPicPr preferRelativeResize="0"/>
          <p:nvPr/>
        </p:nvPicPr>
        <p:blipFill rotWithShape="1">
          <a:blip r:embed="rId5">
            <a:alphaModFix/>
          </a:blip>
          <a:srcRect l="19208" t="7509" r="15040" b="9269"/>
          <a:stretch/>
        </p:blipFill>
        <p:spPr>
          <a:xfrm>
            <a:off x="948326" y="30846"/>
            <a:ext cx="828483" cy="1048589"/>
          </a:xfrm>
          <a:prstGeom prst="rect">
            <a:avLst/>
          </a:prstGeom>
          <a:noFill/>
          <a:ln>
            <a:noFill/>
          </a:ln>
        </p:spPr>
      </p:pic>
      <p:pic>
        <p:nvPicPr>
          <p:cNvPr id="549" name="Google Shape;549;p20"/>
          <p:cNvPicPr preferRelativeResize="0"/>
          <p:nvPr/>
        </p:nvPicPr>
        <p:blipFill rotWithShape="1">
          <a:blip r:embed="rId6">
            <a:alphaModFix/>
          </a:blip>
          <a:srcRect/>
          <a:stretch/>
        </p:blipFill>
        <p:spPr>
          <a:xfrm>
            <a:off x="2569392" y="6376250"/>
            <a:ext cx="6693988" cy="49991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pic>
        <p:nvPicPr>
          <p:cNvPr id="554" name="Google Shape;554;p19"/>
          <p:cNvPicPr preferRelativeResize="0"/>
          <p:nvPr/>
        </p:nvPicPr>
        <p:blipFill rotWithShape="1">
          <a:blip r:embed="rId3">
            <a:alphaModFix/>
          </a:blip>
          <a:srcRect t="4921" b="5324"/>
          <a:stretch/>
        </p:blipFill>
        <p:spPr>
          <a:xfrm>
            <a:off x="-1" y="-4432"/>
            <a:ext cx="12233328" cy="6862432"/>
          </a:xfrm>
          <a:prstGeom prst="rect">
            <a:avLst/>
          </a:prstGeom>
          <a:noFill/>
          <a:ln>
            <a:noFill/>
          </a:ln>
        </p:spPr>
      </p:pic>
      <p:sp>
        <p:nvSpPr>
          <p:cNvPr id="555" name="Google Shape;555;p19"/>
          <p:cNvSpPr txBox="1">
            <a:spLocks noGrp="1"/>
          </p:cNvSpPr>
          <p:nvPr>
            <p:ph type="title"/>
          </p:nvPr>
        </p:nvSpPr>
        <p:spPr>
          <a:xfrm>
            <a:off x="838200" y="365125"/>
            <a:ext cx="10515600" cy="10179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C00000"/>
              </a:buClr>
              <a:buSzPct val="111111"/>
              <a:buFont typeface="Tahoma"/>
              <a:buNone/>
            </a:pPr>
            <a:r>
              <a:rPr lang="en-US" b="1">
                <a:solidFill>
                  <a:srgbClr val="C00000"/>
                </a:solidFill>
                <a:latin typeface="Times New Roman"/>
                <a:ea typeface="Times New Roman"/>
                <a:cs typeface="Times New Roman"/>
                <a:sym typeface="Times New Roman"/>
              </a:rPr>
              <a:t>QUIZ TIME!</a:t>
            </a:r>
            <a:br>
              <a:rPr lang="en-US" b="1">
                <a:solidFill>
                  <a:srgbClr val="C00000"/>
                </a:solidFill>
                <a:latin typeface="Times New Roman"/>
                <a:ea typeface="Times New Roman"/>
                <a:cs typeface="Times New Roman"/>
                <a:sym typeface="Times New Roman"/>
              </a:rPr>
            </a:br>
            <a:r>
              <a:rPr lang="en-US" b="1">
                <a:solidFill>
                  <a:srgbClr val="C00000"/>
                </a:solidFill>
                <a:latin typeface="Times New Roman"/>
                <a:ea typeface="Times New Roman"/>
                <a:cs typeface="Times New Roman"/>
                <a:sym typeface="Times New Roman"/>
              </a:rPr>
              <a:t>Try to identify these Disorders of Learning</a:t>
            </a:r>
            <a:endParaRPr b="1">
              <a:solidFill>
                <a:srgbClr val="C00000"/>
              </a:solidFill>
              <a:latin typeface="Times New Roman"/>
              <a:ea typeface="Times New Roman"/>
              <a:cs typeface="Times New Roman"/>
              <a:sym typeface="Times New Roman"/>
            </a:endParaRPr>
          </a:p>
        </p:txBody>
      </p:sp>
      <p:sp>
        <p:nvSpPr>
          <p:cNvPr id="556" name="Google Shape;556;p19"/>
          <p:cNvSpPr txBox="1">
            <a:spLocks noGrp="1"/>
          </p:cNvSpPr>
          <p:nvPr>
            <p:ph type="body" idx="1"/>
          </p:nvPr>
        </p:nvSpPr>
        <p:spPr>
          <a:xfrm>
            <a:off x="1291493" y="1592749"/>
            <a:ext cx="10436700" cy="4783500"/>
          </a:xfrm>
          <a:prstGeom prst="rect">
            <a:avLst/>
          </a:prstGeom>
          <a:noFill/>
          <a:ln>
            <a:noFill/>
          </a:ln>
        </p:spPr>
        <p:txBody>
          <a:bodyPr spcFirstLastPara="1" wrap="square" lIns="91425" tIns="45700" rIns="91425" bIns="45700" anchor="t" anchorCtr="0">
            <a:noAutofit/>
          </a:bodyPr>
          <a:lstStyle/>
          <a:p>
            <a:pPr marL="514350" lvl="0" indent="-514350" algn="l" rtl="0">
              <a:lnSpc>
                <a:spcPct val="90000"/>
              </a:lnSpc>
              <a:spcBef>
                <a:spcPts val="0"/>
              </a:spcBef>
              <a:spcAft>
                <a:spcPts val="0"/>
              </a:spcAft>
              <a:buClr>
                <a:schemeClr val="dk1"/>
              </a:buClr>
              <a:buSzPts val="3000"/>
              <a:buFont typeface="Arial"/>
              <a:buAutoNum type="arabicPeriod"/>
            </a:pPr>
            <a:r>
              <a:rPr lang="en-US" dirty="0">
                <a:latin typeface="Times New Roman"/>
                <a:ea typeface="Times New Roman"/>
                <a:cs typeface="Times New Roman"/>
                <a:sym typeface="Times New Roman"/>
              </a:rPr>
              <a:t>Bottom 10% of the class, dislikes school, the ‘class clown’</a:t>
            </a:r>
            <a:endParaRPr dirty="0">
              <a:latin typeface="Times New Roman"/>
              <a:ea typeface="Times New Roman"/>
              <a:cs typeface="Times New Roman"/>
              <a:sym typeface="Times New Roman"/>
            </a:endParaRPr>
          </a:p>
          <a:p>
            <a:pPr marL="514350" lvl="0" indent="-514350" algn="l" rtl="0">
              <a:lnSpc>
                <a:spcPct val="90000"/>
              </a:lnSpc>
              <a:spcBef>
                <a:spcPts val="1000"/>
              </a:spcBef>
              <a:spcAft>
                <a:spcPts val="0"/>
              </a:spcAft>
              <a:buClr>
                <a:srgbClr val="FF0000"/>
              </a:buClr>
              <a:buSzPts val="3000"/>
              <a:buFont typeface="Arial"/>
              <a:buAutoNum type="arabicPeriod"/>
            </a:pPr>
            <a:r>
              <a:rPr lang="en-US" dirty="0">
                <a:solidFill>
                  <a:srgbClr val="FF0000"/>
                </a:solidFill>
                <a:latin typeface="Times New Roman"/>
                <a:ea typeface="Times New Roman"/>
                <a:cs typeface="Times New Roman"/>
                <a:sym typeface="Times New Roman"/>
              </a:rPr>
              <a:t>Tries very hard, but weak in one or more subjects</a:t>
            </a:r>
            <a:endParaRPr dirty="0">
              <a:latin typeface="Times New Roman"/>
              <a:ea typeface="Times New Roman"/>
              <a:cs typeface="Times New Roman"/>
              <a:sym typeface="Times New Roman"/>
            </a:endParaRPr>
          </a:p>
          <a:p>
            <a:pPr marL="514350" lvl="0" indent="-514350" algn="l" rtl="0">
              <a:lnSpc>
                <a:spcPct val="90000"/>
              </a:lnSpc>
              <a:spcBef>
                <a:spcPts val="1000"/>
              </a:spcBef>
              <a:spcAft>
                <a:spcPts val="0"/>
              </a:spcAft>
              <a:buClr>
                <a:schemeClr val="dk1"/>
              </a:buClr>
              <a:buSzPts val="3000"/>
              <a:buFont typeface="Arial"/>
              <a:buAutoNum type="arabicPeriod"/>
            </a:pPr>
            <a:r>
              <a:rPr lang="en-US" dirty="0">
                <a:latin typeface="Times New Roman"/>
                <a:ea typeface="Times New Roman"/>
                <a:cs typeface="Times New Roman"/>
                <a:sym typeface="Times New Roman"/>
              </a:rPr>
              <a:t>Bright student, good orally but avoids studies, test paper has very brief answers with lots of spelling errors</a:t>
            </a:r>
            <a:endParaRPr dirty="0">
              <a:latin typeface="Times New Roman"/>
              <a:ea typeface="Times New Roman"/>
              <a:cs typeface="Times New Roman"/>
              <a:sym typeface="Times New Roman"/>
            </a:endParaRPr>
          </a:p>
          <a:p>
            <a:pPr marL="514350" lvl="0" indent="-514350" algn="l" rtl="0">
              <a:lnSpc>
                <a:spcPct val="90000"/>
              </a:lnSpc>
              <a:spcBef>
                <a:spcPts val="1000"/>
              </a:spcBef>
              <a:spcAft>
                <a:spcPts val="0"/>
              </a:spcAft>
              <a:buClr>
                <a:srgbClr val="FF0000"/>
              </a:buClr>
              <a:buSzPts val="3000"/>
              <a:buFont typeface="Arial"/>
              <a:buAutoNum type="arabicPeriod"/>
            </a:pPr>
            <a:r>
              <a:rPr lang="en-US" dirty="0">
                <a:solidFill>
                  <a:srgbClr val="FF0000"/>
                </a:solidFill>
                <a:latin typeface="Times New Roman"/>
                <a:ea typeface="Times New Roman"/>
                <a:cs typeface="Times New Roman"/>
                <a:sym typeface="Times New Roman"/>
              </a:rPr>
              <a:t>Enthusiastic, loud, talks a lot, annoying, disturbs class often -- disorganized, does not complete projects on time</a:t>
            </a:r>
            <a:endParaRPr dirty="0">
              <a:latin typeface="Times New Roman"/>
              <a:ea typeface="Times New Roman"/>
              <a:cs typeface="Times New Roman"/>
              <a:sym typeface="Times New Roman"/>
            </a:endParaRPr>
          </a:p>
          <a:p>
            <a:pPr marL="514350" lvl="0" indent="-514350" algn="l" rtl="0">
              <a:lnSpc>
                <a:spcPct val="90000"/>
              </a:lnSpc>
              <a:spcBef>
                <a:spcPts val="1000"/>
              </a:spcBef>
              <a:spcAft>
                <a:spcPts val="0"/>
              </a:spcAft>
              <a:buClr>
                <a:schemeClr val="dk1"/>
              </a:buClr>
              <a:buSzPts val="3000"/>
              <a:buFont typeface="Arial"/>
              <a:buAutoNum type="arabicPeriod"/>
            </a:pPr>
            <a:r>
              <a:rPr lang="en-US" dirty="0">
                <a:latin typeface="Times New Roman"/>
                <a:ea typeface="Times New Roman"/>
                <a:cs typeface="Times New Roman"/>
                <a:sym typeface="Times New Roman"/>
              </a:rPr>
              <a:t>Silent, mostly alone, a bit odd, has no friends, makes inappropriate comments, socially inappropriate </a:t>
            </a:r>
            <a:r>
              <a:rPr lang="en-US" dirty="0" err="1">
                <a:latin typeface="Times New Roman"/>
                <a:ea typeface="Times New Roman"/>
                <a:cs typeface="Times New Roman"/>
                <a:sym typeface="Times New Roman"/>
              </a:rPr>
              <a:t>behaviour</a:t>
            </a:r>
            <a:endParaRPr dirty="0">
              <a:latin typeface="Times New Roman"/>
              <a:ea typeface="Times New Roman"/>
              <a:cs typeface="Times New Roman"/>
              <a:sym typeface="Times New Roman"/>
            </a:endParaRPr>
          </a:p>
          <a:p>
            <a:pPr marL="514350" lvl="0" indent="-514350" algn="l" rtl="0">
              <a:lnSpc>
                <a:spcPct val="90000"/>
              </a:lnSpc>
              <a:spcBef>
                <a:spcPts val="1000"/>
              </a:spcBef>
              <a:spcAft>
                <a:spcPts val="0"/>
              </a:spcAft>
              <a:buClr>
                <a:srgbClr val="FF0000"/>
              </a:buClr>
              <a:buSzPts val="3000"/>
              <a:buFont typeface="Arial"/>
              <a:buAutoNum type="arabicPeriod"/>
            </a:pPr>
            <a:r>
              <a:rPr lang="en-US" dirty="0">
                <a:solidFill>
                  <a:srgbClr val="FF0000"/>
                </a:solidFill>
                <a:latin typeface="Times New Roman"/>
                <a:ea typeface="Times New Roman"/>
                <a:cs typeface="Times New Roman"/>
                <a:sym typeface="Times New Roman"/>
              </a:rPr>
              <a:t>A slow student, poor overall performance, repeated failures, retained in one or more grades, lacks common sense</a:t>
            </a:r>
            <a:endParaRPr dirty="0">
              <a:latin typeface="Times New Roman"/>
              <a:ea typeface="Times New Roman"/>
              <a:cs typeface="Times New Roman"/>
              <a:sym typeface="Times New Roman"/>
            </a:endParaRPr>
          </a:p>
        </p:txBody>
      </p:sp>
      <p:pic>
        <p:nvPicPr>
          <p:cNvPr id="557" name="Google Shape;557;p19" descr="A logo with hands reaching out to a child&#10;&#10;Description automatically generated"/>
          <p:cNvPicPr preferRelativeResize="0"/>
          <p:nvPr/>
        </p:nvPicPr>
        <p:blipFill rotWithShape="1">
          <a:blip r:embed="rId4">
            <a:alphaModFix/>
          </a:blip>
          <a:srcRect/>
          <a:stretch/>
        </p:blipFill>
        <p:spPr>
          <a:xfrm>
            <a:off x="10828190" y="105141"/>
            <a:ext cx="900000" cy="900000"/>
          </a:xfrm>
          <a:prstGeom prst="rect">
            <a:avLst/>
          </a:prstGeom>
          <a:noFill/>
          <a:ln>
            <a:noFill/>
          </a:ln>
        </p:spPr>
      </p:pic>
      <p:pic>
        <p:nvPicPr>
          <p:cNvPr id="558" name="Google Shape;558;p19" descr="Pedicriticon Pune 2023"/>
          <p:cNvPicPr preferRelativeResize="0"/>
          <p:nvPr/>
        </p:nvPicPr>
        <p:blipFill rotWithShape="1">
          <a:blip r:embed="rId5">
            <a:alphaModFix/>
          </a:blip>
          <a:srcRect l="19208" t="7509" r="15040" b="9269"/>
          <a:stretch/>
        </p:blipFill>
        <p:spPr>
          <a:xfrm>
            <a:off x="948326" y="30846"/>
            <a:ext cx="828483" cy="1048589"/>
          </a:xfrm>
          <a:prstGeom prst="rect">
            <a:avLst/>
          </a:prstGeom>
          <a:noFill/>
          <a:ln>
            <a:noFill/>
          </a:ln>
        </p:spPr>
      </p:pic>
      <p:pic>
        <p:nvPicPr>
          <p:cNvPr id="559" name="Google Shape;559;p19"/>
          <p:cNvPicPr preferRelativeResize="0"/>
          <p:nvPr/>
        </p:nvPicPr>
        <p:blipFill rotWithShape="1">
          <a:blip r:embed="rId6">
            <a:alphaModFix/>
          </a:blip>
          <a:srcRect/>
          <a:stretch/>
        </p:blipFill>
        <p:spPr>
          <a:xfrm>
            <a:off x="2569392" y="6376250"/>
            <a:ext cx="6693988" cy="49991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pic>
        <p:nvPicPr>
          <p:cNvPr id="564" name="Google Shape;564;p45"/>
          <p:cNvPicPr preferRelativeResize="0"/>
          <p:nvPr/>
        </p:nvPicPr>
        <p:blipFill rotWithShape="1">
          <a:blip r:embed="rId3">
            <a:alphaModFix/>
          </a:blip>
          <a:srcRect t="4921" b="5324"/>
          <a:stretch/>
        </p:blipFill>
        <p:spPr>
          <a:xfrm>
            <a:off x="-1" y="-4432"/>
            <a:ext cx="12233328" cy="6862432"/>
          </a:xfrm>
          <a:prstGeom prst="rect">
            <a:avLst/>
          </a:prstGeom>
          <a:noFill/>
          <a:ln>
            <a:noFill/>
          </a:ln>
        </p:spPr>
      </p:pic>
      <p:sp>
        <p:nvSpPr>
          <p:cNvPr id="565" name="Google Shape;565;p45"/>
          <p:cNvSpPr txBox="1">
            <a:spLocks noGrp="1"/>
          </p:cNvSpPr>
          <p:nvPr>
            <p:ph type="title"/>
          </p:nvPr>
        </p:nvSpPr>
        <p:spPr>
          <a:xfrm>
            <a:off x="838200" y="365125"/>
            <a:ext cx="10515600" cy="1017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Tahoma"/>
              <a:buNone/>
            </a:pPr>
            <a:r>
              <a:rPr lang="en-US" b="1">
                <a:solidFill>
                  <a:srgbClr val="C00000"/>
                </a:solidFill>
                <a:latin typeface="Times New Roman"/>
                <a:ea typeface="Times New Roman"/>
                <a:cs typeface="Times New Roman"/>
                <a:sym typeface="Times New Roman"/>
              </a:rPr>
              <a:t>DISCUSSION</a:t>
            </a:r>
            <a:endParaRPr b="1">
              <a:solidFill>
                <a:srgbClr val="C00000"/>
              </a:solidFill>
              <a:latin typeface="Times New Roman"/>
              <a:ea typeface="Times New Roman"/>
              <a:cs typeface="Times New Roman"/>
              <a:sym typeface="Times New Roman"/>
            </a:endParaRPr>
          </a:p>
        </p:txBody>
      </p:sp>
      <p:sp>
        <p:nvSpPr>
          <p:cNvPr id="566" name="Google Shape;566;p45"/>
          <p:cNvSpPr txBox="1">
            <a:spLocks noGrp="1"/>
          </p:cNvSpPr>
          <p:nvPr>
            <p:ph type="body" idx="1"/>
          </p:nvPr>
        </p:nvSpPr>
        <p:spPr>
          <a:xfrm>
            <a:off x="1157100" y="2286000"/>
            <a:ext cx="10131900" cy="3546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000"/>
              <a:buNone/>
            </a:pPr>
            <a:r>
              <a:rPr lang="en-US" sz="4000" dirty="0">
                <a:latin typeface="Times New Roman"/>
                <a:ea typeface="Times New Roman"/>
                <a:cs typeface="Times New Roman"/>
                <a:sym typeface="Times New Roman"/>
              </a:rPr>
              <a:t>Could some of you tell us of </a:t>
            </a:r>
            <a:r>
              <a:rPr lang="en-US" sz="4000" b="1" dirty="0">
                <a:latin typeface="Times New Roman"/>
                <a:ea typeface="Times New Roman"/>
                <a:cs typeface="Times New Roman"/>
                <a:sym typeface="Times New Roman"/>
              </a:rPr>
              <a:t>your experience </a:t>
            </a:r>
            <a:r>
              <a:rPr lang="en-US" sz="4000" dirty="0">
                <a:latin typeface="Times New Roman"/>
                <a:ea typeface="Times New Roman"/>
                <a:cs typeface="Times New Roman"/>
                <a:sym typeface="Times New Roman"/>
              </a:rPr>
              <a:t>in handling students who seem to be </a:t>
            </a:r>
            <a:endParaRPr dirty="0"/>
          </a:p>
          <a:p>
            <a:pPr marL="0" lvl="0" indent="0" algn="ctr" rtl="0">
              <a:lnSpc>
                <a:spcPct val="90000"/>
              </a:lnSpc>
              <a:spcBef>
                <a:spcPts val="0"/>
              </a:spcBef>
              <a:spcAft>
                <a:spcPts val="0"/>
              </a:spcAft>
              <a:buClr>
                <a:schemeClr val="dk1"/>
              </a:buClr>
              <a:buSzPts val="3000"/>
              <a:buNone/>
            </a:pPr>
            <a:r>
              <a:rPr lang="en-US" sz="4000" dirty="0">
                <a:latin typeface="Times New Roman"/>
                <a:ea typeface="Times New Roman"/>
                <a:cs typeface="Times New Roman"/>
                <a:sym typeface="Times New Roman"/>
              </a:rPr>
              <a:t>struggling academically despite sincere effort? </a:t>
            </a:r>
            <a:endParaRPr dirty="0"/>
          </a:p>
          <a:p>
            <a:pPr marL="0" lvl="0" indent="0" algn="ctr" rtl="0">
              <a:lnSpc>
                <a:spcPct val="90000"/>
              </a:lnSpc>
              <a:spcBef>
                <a:spcPts val="0"/>
              </a:spcBef>
              <a:spcAft>
                <a:spcPts val="0"/>
              </a:spcAft>
              <a:buClr>
                <a:schemeClr val="dk1"/>
              </a:buClr>
              <a:buSzPts val="3000"/>
              <a:buNone/>
            </a:pPr>
            <a:endParaRPr sz="4000" dirty="0">
              <a:latin typeface="Times New Roman"/>
              <a:ea typeface="Times New Roman"/>
              <a:cs typeface="Times New Roman"/>
              <a:sym typeface="Times New Roman"/>
            </a:endParaRPr>
          </a:p>
          <a:p>
            <a:pPr marL="0" lvl="0" indent="0" algn="ctr" rtl="0">
              <a:lnSpc>
                <a:spcPct val="90000"/>
              </a:lnSpc>
              <a:spcBef>
                <a:spcPts val="0"/>
              </a:spcBef>
              <a:spcAft>
                <a:spcPts val="0"/>
              </a:spcAft>
              <a:buClr>
                <a:schemeClr val="dk1"/>
              </a:buClr>
              <a:buSzPts val="3000"/>
              <a:buNone/>
            </a:pPr>
            <a:r>
              <a:rPr lang="en-US" sz="4000" dirty="0">
                <a:solidFill>
                  <a:srgbClr val="FF0000"/>
                </a:solidFill>
                <a:latin typeface="Times New Roman"/>
                <a:ea typeface="Times New Roman"/>
                <a:cs typeface="Times New Roman"/>
                <a:sym typeface="Times New Roman"/>
              </a:rPr>
              <a:t>We would love to learn from you.</a:t>
            </a:r>
            <a:endParaRPr sz="4000" dirty="0">
              <a:solidFill>
                <a:srgbClr val="FF0000"/>
              </a:solidFill>
              <a:latin typeface="Times New Roman"/>
              <a:ea typeface="Times New Roman"/>
              <a:cs typeface="Times New Roman"/>
              <a:sym typeface="Times New Roman"/>
            </a:endParaRPr>
          </a:p>
        </p:txBody>
      </p:sp>
      <p:pic>
        <p:nvPicPr>
          <p:cNvPr id="567" name="Google Shape;567;p45" descr="A logo with hands reaching out to a child&#10;&#10;Description automatically generated"/>
          <p:cNvPicPr preferRelativeResize="0"/>
          <p:nvPr/>
        </p:nvPicPr>
        <p:blipFill rotWithShape="1">
          <a:blip r:embed="rId4">
            <a:alphaModFix/>
          </a:blip>
          <a:srcRect/>
          <a:stretch/>
        </p:blipFill>
        <p:spPr>
          <a:xfrm>
            <a:off x="10828190" y="105141"/>
            <a:ext cx="900000" cy="900000"/>
          </a:xfrm>
          <a:prstGeom prst="rect">
            <a:avLst/>
          </a:prstGeom>
          <a:noFill/>
          <a:ln>
            <a:noFill/>
          </a:ln>
        </p:spPr>
      </p:pic>
      <p:pic>
        <p:nvPicPr>
          <p:cNvPr id="568" name="Google Shape;568;p45" descr="Pedicriticon Pune 2023"/>
          <p:cNvPicPr preferRelativeResize="0"/>
          <p:nvPr/>
        </p:nvPicPr>
        <p:blipFill rotWithShape="1">
          <a:blip r:embed="rId5">
            <a:alphaModFix/>
          </a:blip>
          <a:srcRect l="19208" t="7509" r="15040" b="9269"/>
          <a:stretch/>
        </p:blipFill>
        <p:spPr>
          <a:xfrm>
            <a:off x="948326" y="30846"/>
            <a:ext cx="828483" cy="1048589"/>
          </a:xfrm>
          <a:prstGeom prst="rect">
            <a:avLst/>
          </a:prstGeom>
          <a:noFill/>
          <a:ln>
            <a:noFill/>
          </a:ln>
        </p:spPr>
      </p:pic>
      <p:pic>
        <p:nvPicPr>
          <p:cNvPr id="569" name="Google Shape;569;p45"/>
          <p:cNvPicPr preferRelativeResize="0"/>
          <p:nvPr/>
        </p:nvPicPr>
        <p:blipFill rotWithShape="1">
          <a:blip r:embed="rId6">
            <a:alphaModFix/>
          </a:blip>
          <a:srcRect/>
          <a:stretch/>
        </p:blipFill>
        <p:spPr>
          <a:xfrm>
            <a:off x="2569392" y="6376250"/>
            <a:ext cx="6693988" cy="49991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pic>
        <p:nvPicPr>
          <p:cNvPr id="575" name="Google Shape;575;p21"/>
          <p:cNvPicPr preferRelativeResize="0"/>
          <p:nvPr/>
        </p:nvPicPr>
        <p:blipFill rotWithShape="1">
          <a:blip r:embed="rId3">
            <a:alphaModFix/>
          </a:blip>
          <a:srcRect t="4921" b="5324"/>
          <a:stretch/>
        </p:blipFill>
        <p:spPr>
          <a:xfrm>
            <a:off x="-1" y="-4432"/>
            <a:ext cx="12233328" cy="6862432"/>
          </a:xfrm>
          <a:prstGeom prst="rect">
            <a:avLst/>
          </a:prstGeom>
          <a:noFill/>
          <a:ln>
            <a:noFill/>
          </a:ln>
        </p:spPr>
      </p:pic>
      <p:graphicFrame>
        <p:nvGraphicFramePr>
          <p:cNvPr id="576" name="Google Shape;576;p21"/>
          <p:cNvGraphicFramePr/>
          <p:nvPr/>
        </p:nvGraphicFramePr>
        <p:xfrm>
          <a:off x="2971800" y="23814"/>
          <a:ext cx="6172200" cy="5386387"/>
        </p:xfrm>
        <a:graphic>
          <a:graphicData uri="http://schemas.openxmlformats.org/presentationml/2006/ole">
            <mc:AlternateContent xmlns:mc="http://schemas.openxmlformats.org/markup-compatibility/2006">
              <mc:Choice xmlns:v="urn:schemas-microsoft-com:vml" Requires="v">
                <p:oleObj r:id="rId4" imgW="6172200" imgH="5386387" progId="">
                  <p:embed/>
                </p:oleObj>
              </mc:Choice>
              <mc:Fallback>
                <p:oleObj r:id="rId4" imgW="6172200" imgH="5386387" progId="">
                  <p:embed/>
                  <p:pic>
                    <p:nvPicPr>
                      <p:cNvPr id="576" name="Google Shape;576;p21"/>
                      <p:cNvPicPr preferRelativeResize="0"/>
                      <p:nvPr/>
                    </p:nvPicPr>
                    <p:blipFill rotWithShape="1">
                      <a:blip r:embed="rId5">
                        <a:alphaModFix/>
                      </a:blip>
                      <a:srcRect/>
                      <a:stretch/>
                    </p:blipFill>
                    <p:spPr>
                      <a:xfrm>
                        <a:off x="2971800" y="23814"/>
                        <a:ext cx="6172200" cy="5386387"/>
                      </a:xfrm>
                      <a:prstGeom prst="rect">
                        <a:avLst/>
                      </a:prstGeom>
                      <a:noFill/>
                      <a:ln>
                        <a:noFill/>
                      </a:ln>
                    </p:spPr>
                  </p:pic>
                </p:oleObj>
              </mc:Fallback>
            </mc:AlternateContent>
          </a:graphicData>
        </a:graphic>
      </p:graphicFrame>
      <p:sp>
        <p:nvSpPr>
          <p:cNvPr id="577" name="Google Shape;577;p21"/>
          <p:cNvSpPr/>
          <p:nvPr/>
        </p:nvSpPr>
        <p:spPr>
          <a:xfrm>
            <a:off x="3029647" y="5234957"/>
            <a:ext cx="6132705"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200"/>
              <a:buFont typeface="Arial"/>
              <a:buNone/>
            </a:pPr>
            <a:r>
              <a:rPr lang="en-US" sz="7200" b="0" i="0" u="none" strike="noStrike" cap="none">
                <a:solidFill>
                  <a:schemeClr val="dk1"/>
                </a:solidFill>
                <a:latin typeface="Arial Black"/>
                <a:ea typeface="Arial Black"/>
                <a:cs typeface="Arial Black"/>
                <a:sym typeface="Arial Black"/>
              </a:rPr>
              <a:t>Thank You !</a:t>
            </a:r>
            <a:endParaRPr sz="1400" b="0" i="0" u="none" strike="noStrike" cap="none">
              <a:solidFill>
                <a:schemeClr val="dk1"/>
              </a:solidFill>
              <a:latin typeface="Arial"/>
              <a:ea typeface="Arial"/>
              <a:cs typeface="Arial"/>
              <a:sym typeface="Arial"/>
            </a:endParaRPr>
          </a:p>
        </p:txBody>
      </p:sp>
      <p:pic>
        <p:nvPicPr>
          <p:cNvPr id="578" name="Google Shape;578;p21" descr="A logo with hands reaching out to a child&#10;&#10;Description automatically generated"/>
          <p:cNvPicPr preferRelativeResize="0"/>
          <p:nvPr/>
        </p:nvPicPr>
        <p:blipFill rotWithShape="1">
          <a:blip r:embed="rId6">
            <a:alphaModFix/>
          </a:blip>
          <a:srcRect/>
          <a:stretch/>
        </p:blipFill>
        <p:spPr>
          <a:xfrm>
            <a:off x="10828190" y="105141"/>
            <a:ext cx="900000" cy="900000"/>
          </a:xfrm>
          <a:prstGeom prst="rect">
            <a:avLst/>
          </a:prstGeom>
          <a:noFill/>
          <a:ln>
            <a:noFill/>
          </a:ln>
        </p:spPr>
      </p:pic>
      <p:pic>
        <p:nvPicPr>
          <p:cNvPr id="579" name="Google Shape;579;p21" descr="Pedicriticon Pune 2023"/>
          <p:cNvPicPr preferRelativeResize="0"/>
          <p:nvPr/>
        </p:nvPicPr>
        <p:blipFill rotWithShape="1">
          <a:blip r:embed="rId7">
            <a:alphaModFix/>
          </a:blip>
          <a:srcRect l="19208" t="7509" r="15040" b="9269"/>
          <a:stretch/>
        </p:blipFill>
        <p:spPr>
          <a:xfrm>
            <a:off x="948326" y="30846"/>
            <a:ext cx="828483" cy="1048589"/>
          </a:xfrm>
          <a:prstGeom prst="rect">
            <a:avLst/>
          </a:prstGeom>
          <a:noFill/>
          <a:ln>
            <a:noFill/>
          </a:ln>
        </p:spPr>
      </p:pic>
      <p:pic>
        <p:nvPicPr>
          <p:cNvPr id="580" name="Google Shape;580;p21"/>
          <p:cNvPicPr preferRelativeResize="0"/>
          <p:nvPr/>
        </p:nvPicPr>
        <p:blipFill rotWithShape="1">
          <a:blip r:embed="rId8">
            <a:alphaModFix/>
          </a:blip>
          <a:srcRect/>
          <a:stretch/>
        </p:blipFill>
        <p:spPr>
          <a:xfrm>
            <a:off x="2569392" y="6376250"/>
            <a:ext cx="6693988" cy="49991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8"/>
        <p:cNvGrpSpPr/>
        <p:nvPr/>
      </p:nvGrpSpPr>
      <p:grpSpPr>
        <a:xfrm>
          <a:off x="0" y="0"/>
          <a:ext cx="0" cy="0"/>
          <a:chOff x="0" y="0"/>
          <a:chExt cx="0" cy="0"/>
        </a:xfrm>
      </p:grpSpPr>
      <p:sp>
        <p:nvSpPr>
          <p:cNvPr id="189" name="Google Shape;189;p3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90" name="Google Shape;190;p39"/>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91" name="Google Shape;191;p39"/>
          <p:cNvSpPr/>
          <p:nvPr/>
        </p:nvSpPr>
        <p:spPr>
          <a:xfrm>
            <a:off x="641774" y="623275"/>
            <a:ext cx="10905053"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192" name="Google Shape;192;p39" descr="Pedicriticon Pune 2023"/>
          <p:cNvPicPr preferRelativeResize="0"/>
          <p:nvPr/>
        </p:nvPicPr>
        <p:blipFill rotWithShape="1">
          <a:blip r:embed="rId3">
            <a:alphaModFix/>
          </a:blip>
          <a:srcRect/>
          <a:stretch/>
        </p:blipFill>
        <p:spPr>
          <a:xfrm>
            <a:off x="709193" y="673307"/>
            <a:ext cx="1260000" cy="1260000"/>
          </a:xfrm>
          <a:prstGeom prst="rect">
            <a:avLst/>
          </a:prstGeom>
          <a:noFill/>
          <a:ln>
            <a:noFill/>
          </a:ln>
        </p:spPr>
      </p:pic>
      <p:pic>
        <p:nvPicPr>
          <p:cNvPr id="193" name="Google Shape;193;p39" descr="A logo with hands reaching out to a child&#10;&#10;Description automatically generated"/>
          <p:cNvPicPr preferRelativeResize="0"/>
          <p:nvPr/>
        </p:nvPicPr>
        <p:blipFill rotWithShape="1">
          <a:blip r:embed="rId4">
            <a:alphaModFix/>
          </a:blip>
          <a:srcRect/>
          <a:stretch/>
        </p:blipFill>
        <p:spPr>
          <a:xfrm>
            <a:off x="10386326" y="767934"/>
            <a:ext cx="900000" cy="900000"/>
          </a:xfrm>
          <a:prstGeom prst="rect">
            <a:avLst/>
          </a:prstGeom>
          <a:noFill/>
          <a:ln>
            <a:noFill/>
          </a:ln>
        </p:spPr>
      </p:pic>
      <p:sp>
        <p:nvSpPr>
          <p:cNvPr id="194" name="Google Shape;194;p39"/>
          <p:cNvSpPr/>
          <p:nvPr/>
        </p:nvSpPr>
        <p:spPr>
          <a:xfrm>
            <a:off x="0" y="6347585"/>
            <a:ext cx="12192000" cy="393987"/>
          </a:xfrm>
          <a:prstGeom prst="flowChartProcess">
            <a:avLst/>
          </a:prstGeom>
          <a:solidFill>
            <a:schemeClr val="lt1"/>
          </a:solidFill>
          <a:ln w="19050" cap="flat" cmpd="sng">
            <a:solidFill>
              <a:srgbClr val="0F9E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F7F7F"/>
              </a:buClr>
              <a:buSzPts val="1800"/>
              <a:buFont typeface="Arial"/>
              <a:buNone/>
            </a:pPr>
            <a:r>
              <a:rPr lang="en-US" sz="1800" b="0" i="0" u="none" strike="noStrike" cap="none">
                <a:solidFill>
                  <a:srgbClr val="7F7F7F"/>
                </a:solidFill>
                <a:latin typeface="Arial"/>
                <a:ea typeface="Arial"/>
                <a:cs typeface="Arial"/>
                <a:sym typeface="Arial"/>
              </a:rPr>
              <a:t>IAP-Adolescent Health Academy: T-TEACH MODULE</a:t>
            </a:r>
            <a:endParaRPr/>
          </a:p>
        </p:txBody>
      </p:sp>
      <p:pic>
        <p:nvPicPr>
          <p:cNvPr id="195" name="Google Shape;195;p39"/>
          <p:cNvPicPr preferRelativeResize="0"/>
          <p:nvPr/>
        </p:nvPicPr>
        <p:blipFill rotWithShape="1">
          <a:blip r:embed="rId5">
            <a:alphaModFix/>
          </a:blip>
          <a:srcRect/>
          <a:stretch/>
        </p:blipFill>
        <p:spPr>
          <a:xfrm>
            <a:off x="1672389" y="1104036"/>
            <a:ext cx="8713937" cy="472664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9"/>
        <p:cNvGrpSpPr/>
        <p:nvPr/>
      </p:nvGrpSpPr>
      <p:grpSpPr>
        <a:xfrm>
          <a:off x="0" y="0"/>
          <a:ext cx="0" cy="0"/>
          <a:chOff x="0" y="0"/>
          <a:chExt cx="0" cy="0"/>
        </a:xfrm>
      </p:grpSpPr>
      <p:sp>
        <p:nvSpPr>
          <p:cNvPr id="200" name="Google Shape;200;p4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01" name="Google Shape;201;p40"/>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02" name="Google Shape;202;p40"/>
          <p:cNvSpPr/>
          <p:nvPr/>
        </p:nvSpPr>
        <p:spPr>
          <a:xfrm>
            <a:off x="641774" y="623275"/>
            <a:ext cx="10905053"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03" name="Google Shape;203;p40"/>
          <p:cNvSpPr/>
          <p:nvPr/>
        </p:nvSpPr>
        <p:spPr>
          <a:xfrm>
            <a:off x="0" y="6347585"/>
            <a:ext cx="12192000" cy="393987"/>
          </a:xfrm>
          <a:prstGeom prst="flowChartProcess">
            <a:avLst/>
          </a:prstGeom>
          <a:solidFill>
            <a:schemeClr val="lt1"/>
          </a:solidFill>
          <a:ln w="19050" cap="flat" cmpd="sng">
            <a:solidFill>
              <a:srgbClr val="0F9E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F7F7F"/>
              </a:buClr>
              <a:buSzPts val="1800"/>
              <a:buFont typeface="Arial"/>
              <a:buNone/>
            </a:pPr>
            <a:r>
              <a:rPr lang="en-US" sz="1800" b="0" i="0" u="none" strike="noStrike" cap="none">
                <a:solidFill>
                  <a:srgbClr val="7F7F7F"/>
                </a:solidFill>
                <a:latin typeface="Arial"/>
                <a:ea typeface="Arial"/>
                <a:cs typeface="Arial"/>
                <a:sym typeface="Arial"/>
              </a:rPr>
              <a:t>IAP-Adolescent Health Academy: T-TEACH MODULE</a:t>
            </a:r>
            <a:endParaRPr/>
          </a:p>
        </p:txBody>
      </p:sp>
      <p:sp>
        <p:nvSpPr>
          <p:cNvPr id="204" name="Google Shape;204;p4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8000"/>
              <a:buFont typeface="Times New Roman"/>
              <a:buNone/>
            </a:pPr>
            <a:r>
              <a:rPr lang="en-US" sz="8000" b="1">
                <a:latin typeface="Times New Roman"/>
                <a:ea typeface="Times New Roman"/>
                <a:cs typeface="Times New Roman"/>
                <a:sym typeface="Times New Roman"/>
              </a:rPr>
              <a:t>T –Teach Module</a:t>
            </a:r>
            <a:endParaRPr sz="8000"/>
          </a:p>
        </p:txBody>
      </p:sp>
      <p:sp>
        <p:nvSpPr>
          <p:cNvPr id="205" name="Google Shape;205;p4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b="1">
                <a:latin typeface="Times New Roman"/>
                <a:ea typeface="Times New Roman"/>
                <a:cs typeface="Times New Roman"/>
                <a:sym typeface="Times New Roman"/>
              </a:rPr>
              <a:t>Dr Shubhada Khirwadkar  (National Convenor)</a:t>
            </a:r>
            <a:endParaRPr/>
          </a:p>
          <a:p>
            <a:pPr marL="0" lvl="0" indent="0" algn="l" rtl="0">
              <a:lnSpc>
                <a:spcPct val="90000"/>
              </a:lnSpc>
              <a:spcBef>
                <a:spcPts val="1000"/>
              </a:spcBef>
              <a:spcAft>
                <a:spcPts val="0"/>
              </a:spcAft>
              <a:buClr>
                <a:schemeClr val="dk1"/>
              </a:buClr>
              <a:buSzPts val="2400"/>
              <a:buNone/>
            </a:pPr>
            <a:r>
              <a:rPr lang="en-US" sz="2400" b="1">
                <a:latin typeface="Times New Roman"/>
                <a:ea typeface="Times New Roman"/>
                <a:cs typeface="Times New Roman"/>
                <a:sym typeface="Times New Roman"/>
              </a:rPr>
              <a:t>Dr Swati Ghate (Academic editor)</a:t>
            </a:r>
            <a:endParaRPr/>
          </a:p>
          <a:p>
            <a:pPr marL="0" lvl="0" indent="0" algn="l" rtl="0">
              <a:lnSpc>
                <a:spcPct val="90000"/>
              </a:lnSpc>
              <a:spcBef>
                <a:spcPts val="1000"/>
              </a:spcBef>
              <a:spcAft>
                <a:spcPts val="0"/>
              </a:spcAft>
              <a:buClr>
                <a:schemeClr val="dk1"/>
              </a:buClr>
              <a:buSzPts val="2400"/>
              <a:buNone/>
            </a:pPr>
            <a:r>
              <a:rPr lang="en-US" sz="2400" b="1">
                <a:latin typeface="Times New Roman"/>
                <a:ea typeface="Times New Roman"/>
                <a:cs typeface="Times New Roman"/>
                <a:sym typeface="Times New Roman"/>
              </a:rPr>
              <a:t>Dr Nishikant Kotwal  (National Co-ordinator)</a:t>
            </a:r>
            <a:endParaRPr/>
          </a:p>
          <a:p>
            <a:pPr marL="0" lvl="0" indent="0" algn="ctr" rtl="0">
              <a:lnSpc>
                <a:spcPct val="90000"/>
              </a:lnSpc>
              <a:spcBef>
                <a:spcPts val="1000"/>
              </a:spcBef>
              <a:spcAft>
                <a:spcPts val="0"/>
              </a:spcAft>
              <a:buClr>
                <a:schemeClr val="dk1"/>
              </a:buClr>
              <a:buSzPts val="2400"/>
              <a:buNone/>
            </a:pPr>
            <a:endParaRPr/>
          </a:p>
        </p:txBody>
      </p:sp>
      <p:pic>
        <p:nvPicPr>
          <p:cNvPr id="206" name="Google Shape;206;p40" descr="Pedicriticon Pune 2023"/>
          <p:cNvPicPr preferRelativeResize="0"/>
          <p:nvPr/>
        </p:nvPicPr>
        <p:blipFill rotWithShape="1">
          <a:blip r:embed="rId3">
            <a:alphaModFix/>
          </a:blip>
          <a:srcRect/>
          <a:stretch/>
        </p:blipFill>
        <p:spPr>
          <a:xfrm>
            <a:off x="547925" y="522029"/>
            <a:ext cx="1260000" cy="1260000"/>
          </a:xfrm>
          <a:prstGeom prst="rect">
            <a:avLst/>
          </a:prstGeom>
          <a:noFill/>
          <a:ln>
            <a:noFill/>
          </a:ln>
        </p:spPr>
      </p:pic>
      <p:pic>
        <p:nvPicPr>
          <p:cNvPr id="207" name="Google Shape;207;p40" descr="A logo with hands reaching out to a child&#10;&#10;Description automatically generated"/>
          <p:cNvPicPr preferRelativeResize="0"/>
          <p:nvPr/>
        </p:nvPicPr>
        <p:blipFill rotWithShape="1">
          <a:blip r:embed="rId4">
            <a:alphaModFix/>
          </a:blip>
          <a:srcRect/>
          <a:stretch/>
        </p:blipFill>
        <p:spPr>
          <a:xfrm>
            <a:off x="10519414" y="700200"/>
            <a:ext cx="900000" cy="900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1"/>
        <p:cNvGrpSpPr/>
        <p:nvPr/>
      </p:nvGrpSpPr>
      <p:grpSpPr>
        <a:xfrm>
          <a:off x="0" y="0"/>
          <a:ext cx="0" cy="0"/>
          <a:chOff x="0" y="0"/>
          <a:chExt cx="0" cy="0"/>
        </a:xfrm>
      </p:grpSpPr>
      <p:sp>
        <p:nvSpPr>
          <p:cNvPr id="212" name="Google Shape;212;p4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13" name="Google Shape;213;p41"/>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14" name="Google Shape;214;p41"/>
          <p:cNvSpPr/>
          <p:nvPr/>
        </p:nvSpPr>
        <p:spPr>
          <a:xfrm>
            <a:off x="641774" y="623275"/>
            <a:ext cx="10905053"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15" name="Google Shape;215;p41"/>
          <p:cNvSpPr/>
          <p:nvPr/>
        </p:nvSpPr>
        <p:spPr>
          <a:xfrm>
            <a:off x="0" y="6347585"/>
            <a:ext cx="12192000" cy="393987"/>
          </a:xfrm>
          <a:prstGeom prst="flowChartProcess">
            <a:avLst/>
          </a:prstGeom>
          <a:solidFill>
            <a:schemeClr val="lt1"/>
          </a:solidFill>
          <a:ln w="19050" cap="flat" cmpd="sng">
            <a:solidFill>
              <a:srgbClr val="0F9E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F7F7F"/>
              </a:buClr>
              <a:buSzPts val="1800"/>
              <a:buFont typeface="Arial"/>
              <a:buNone/>
            </a:pPr>
            <a:r>
              <a:rPr lang="en-US" sz="1800" b="0" i="0" u="none" strike="noStrike" cap="none">
                <a:solidFill>
                  <a:srgbClr val="7F7F7F"/>
                </a:solidFill>
                <a:latin typeface="Arial"/>
                <a:ea typeface="Arial"/>
                <a:cs typeface="Arial"/>
                <a:sym typeface="Arial"/>
              </a:rPr>
              <a:t>IAP-Adolescent Health Academy: T-TEACH MODULE</a:t>
            </a:r>
            <a:endParaRPr/>
          </a:p>
        </p:txBody>
      </p:sp>
      <p:pic>
        <p:nvPicPr>
          <p:cNvPr id="216" name="Google Shape;216;p41" descr="Pedicriticon Pune 2023"/>
          <p:cNvPicPr preferRelativeResize="0"/>
          <p:nvPr/>
        </p:nvPicPr>
        <p:blipFill rotWithShape="1">
          <a:blip r:embed="rId3">
            <a:alphaModFix/>
          </a:blip>
          <a:srcRect/>
          <a:stretch/>
        </p:blipFill>
        <p:spPr>
          <a:xfrm>
            <a:off x="547925" y="522029"/>
            <a:ext cx="1260000" cy="1260000"/>
          </a:xfrm>
          <a:prstGeom prst="rect">
            <a:avLst/>
          </a:prstGeom>
          <a:noFill/>
          <a:ln>
            <a:noFill/>
          </a:ln>
        </p:spPr>
      </p:pic>
      <p:pic>
        <p:nvPicPr>
          <p:cNvPr id="217" name="Google Shape;217;p41" descr="A logo with hands reaching out to a child&#10;&#10;Description automatically generated"/>
          <p:cNvPicPr preferRelativeResize="0"/>
          <p:nvPr/>
        </p:nvPicPr>
        <p:blipFill rotWithShape="1">
          <a:blip r:embed="rId4">
            <a:alphaModFix/>
          </a:blip>
          <a:srcRect/>
          <a:stretch/>
        </p:blipFill>
        <p:spPr>
          <a:xfrm>
            <a:off x="10519414" y="700200"/>
            <a:ext cx="900000" cy="900000"/>
          </a:xfrm>
          <a:prstGeom prst="rect">
            <a:avLst/>
          </a:prstGeom>
          <a:noFill/>
          <a:ln>
            <a:noFill/>
          </a:ln>
        </p:spPr>
      </p:pic>
      <p:sp>
        <p:nvSpPr>
          <p:cNvPr id="218" name="Google Shape;218;p41"/>
          <p:cNvSpPr txBox="1">
            <a:spLocks noGrp="1"/>
          </p:cNvSpPr>
          <p:nvPr>
            <p:ph type="ctrTitle"/>
          </p:nvPr>
        </p:nvSpPr>
        <p:spPr>
          <a:xfrm>
            <a:off x="1522300" y="608092"/>
            <a:ext cx="9144000" cy="99210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a:buNone/>
            </a:pPr>
            <a:r>
              <a:rPr lang="en-US" b="1">
                <a:latin typeface="Times New Roman"/>
                <a:ea typeface="Times New Roman"/>
                <a:cs typeface="Times New Roman"/>
                <a:sym typeface="Times New Roman"/>
              </a:rPr>
              <a:t> </a:t>
            </a:r>
            <a:r>
              <a:rPr lang="en-US" sz="4400" b="1">
                <a:latin typeface="Times New Roman"/>
                <a:ea typeface="Times New Roman"/>
                <a:cs typeface="Times New Roman"/>
                <a:sym typeface="Times New Roman"/>
              </a:rPr>
              <a:t>Topics &amp;Contributors</a:t>
            </a:r>
            <a:endParaRPr sz="4400"/>
          </a:p>
        </p:txBody>
      </p:sp>
      <p:sp>
        <p:nvSpPr>
          <p:cNvPr id="219" name="Google Shape;219;p41"/>
          <p:cNvSpPr txBox="1">
            <a:spLocks noGrp="1"/>
          </p:cNvSpPr>
          <p:nvPr>
            <p:ph type="subTitle" idx="1"/>
          </p:nvPr>
        </p:nvSpPr>
        <p:spPr>
          <a:xfrm>
            <a:off x="1016001" y="1898457"/>
            <a:ext cx="10255624" cy="4243823"/>
          </a:xfrm>
          <a:prstGeom prst="rect">
            <a:avLst/>
          </a:prstGeom>
          <a:noFill/>
          <a:ln>
            <a:noFill/>
          </a:ln>
        </p:spPr>
        <p:txBody>
          <a:bodyPr spcFirstLastPara="1" wrap="square" lIns="91425" tIns="45700" rIns="91425" bIns="45700" anchor="t" anchorCtr="0">
            <a:noAutofit/>
          </a:bodyPr>
          <a:lstStyle/>
          <a:p>
            <a:pPr marL="457200" marR="0" lvl="0" indent="-457200" algn="l" rtl="0">
              <a:lnSpc>
                <a:spcPct val="150000"/>
              </a:lnSpc>
              <a:spcBef>
                <a:spcPts val="0"/>
              </a:spcBef>
              <a:spcAft>
                <a:spcPts val="0"/>
              </a:spcAft>
              <a:buClr>
                <a:srgbClr val="222222"/>
              </a:buClr>
              <a:buSzPts val="2000"/>
              <a:buFont typeface="Play"/>
              <a:buAutoNum type="arabicPeriod"/>
            </a:pPr>
            <a:r>
              <a:rPr lang="en-US" sz="2000" b="1" i="0" u="none" strike="noStrike" cap="none">
                <a:solidFill>
                  <a:srgbClr val="222222"/>
                </a:solidFill>
                <a:latin typeface="Times New Roman"/>
                <a:ea typeface="Times New Roman"/>
                <a:cs typeface="Times New Roman"/>
                <a:sym typeface="Times New Roman"/>
              </a:rPr>
              <a:t>Understanding Adolescent Behaviour: </a:t>
            </a:r>
            <a:r>
              <a:rPr lang="en-US" sz="2000" b="1" i="0" u="none" strike="noStrike" cap="none">
                <a:solidFill>
                  <a:srgbClr val="7030A0"/>
                </a:solidFill>
                <a:latin typeface="Times New Roman"/>
                <a:ea typeface="Times New Roman"/>
                <a:cs typeface="Times New Roman"/>
                <a:sym typeface="Times New Roman"/>
              </a:rPr>
              <a:t>Dr Swati Ghate, Dr Poonam Bhatia</a:t>
            </a:r>
            <a:endParaRPr/>
          </a:p>
          <a:p>
            <a:pPr marL="457200" marR="0" lvl="0" indent="-457200" algn="l" rtl="0">
              <a:lnSpc>
                <a:spcPct val="150000"/>
              </a:lnSpc>
              <a:spcBef>
                <a:spcPts val="1000"/>
              </a:spcBef>
              <a:spcAft>
                <a:spcPts val="0"/>
              </a:spcAft>
              <a:buClr>
                <a:srgbClr val="222222"/>
              </a:buClr>
              <a:buSzPts val="2000"/>
              <a:buFont typeface="Play"/>
              <a:buAutoNum type="arabicPeriod"/>
            </a:pPr>
            <a:r>
              <a:rPr lang="en-US" sz="2000" b="1" i="0" u="none" strike="noStrike" cap="none">
                <a:solidFill>
                  <a:srgbClr val="222222"/>
                </a:solidFill>
                <a:latin typeface="Times New Roman"/>
                <a:ea typeface="Times New Roman"/>
                <a:cs typeface="Times New Roman"/>
                <a:sym typeface="Times New Roman"/>
              </a:rPr>
              <a:t>Handling Teens with  problematic behaviour: </a:t>
            </a:r>
            <a:r>
              <a:rPr lang="en-US" sz="2000" b="1" i="0" u="none" strike="noStrike" cap="none">
                <a:solidFill>
                  <a:srgbClr val="7030A0"/>
                </a:solidFill>
                <a:latin typeface="Times New Roman"/>
                <a:ea typeface="Times New Roman"/>
                <a:cs typeface="Times New Roman"/>
                <a:sym typeface="Times New Roman"/>
              </a:rPr>
              <a:t>Dr Sushma Desai, Dr Ashim Ghosh</a:t>
            </a:r>
            <a:endParaRPr/>
          </a:p>
          <a:p>
            <a:pPr marL="457200" marR="0" lvl="0" indent="-457200" algn="l" rtl="0">
              <a:lnSpc>
                <a:spcPct val="150000"/>
              </a:lnSpc>
              <a:spcBef>
                <a:spcPts val="1000"/>
              </a:spcBef>
              <a:spcAft>
                <a:spcPts val="0"/>
              </a:spcAft>
              <a:buClr>
                <a:srgbClr val="222222"/>
              </a:buClr>
              <a:buSzPts val="2000"/>
              <a:buFont typeface="Play"/>
              <a:buAutoNum type="arabicPeriod"/>
            </a:pPr>
            <a:r>
              <a:rPr lang="en-US" sz="2000" b="1" i="0" u="none" strike="noStrike" cap="none">
                <a:solidFill>
                  <a:srgbClr val="222222"/>
                </a:solidFill>
                <a:latin typeface="Times New Roman"/>
                <a:ea typeface="Times New Roman"/>
                <a:cs typeface="Times New Roman"/>
                <a:sym typeface="Times New Roman"/>
              </a:rPr>
              <a:t>Dealing with silently suffering Teens(Mental Health Concerns): </a:t>
            </a:r>
            <a:r>
              <a:rPr lang="en-US" sz="2000" b="1" i="0" u="none" strike="noStrike" cap="none">
                <a:solidFill>
                  <a:srgbClr val="7030A0"/>
                </a:solidFill>
                <a:latin typeface="Times New Roman"/>
                <a:ea typeface="Times New Roman"/>
                <a:cs typeface="Times New Roman"/>
                <a:sym typeface="Times New Roman"/>
              </a:rPr>
              <a:t>Dr Sunita Manchanda, Dr Geeta Bansal</a:t>
            </a:r>
            <a:endParaRPr/>
          </a:p>
          <a:p>
            <a:pPr marL="457200" marR="0" lvl="0" indent="-457200" algn="l" rtl="0">
              <a:lnSpc>
                <a:spcPct val="150000"/>
              </a:lnSpc>
              <a:spcBef>
                <a:spcPts val="1000"/>
              </a:spcBef>
              <a:spcAft>
                <a:spcPts val="0"/>
              </a:spcAft>
              <a:buClr>
                <a:srgbClr val="222222"/>
              </a:buClr>
              <a:buSzPts val="2000"/>
              <a:buFont typeface="Play"/>
              <a:buAutoNum type="arabicPeriod"/>
            </a:pPr>
            <a:r>
              <a:rPr lang="en-US" sz="2000" b="1" i="0" u="none" strike="noStrike" cap="none">
                <a:solidFill>
                  <a:srgbClr val="222222"/>
                </a:solidFill>
                <a:latin typeface="Times New Roman"/>
                <a:ea typeface="Times New Roman"/>
                <a:cs typeface="Times New Roman"/>
                <a:sym typeface="Times New Roman"/>
              </a:rPr>
              <a:t>Dealing with disorders of Learning: </a:t>
            </a:r>
            <a:r>
              <a:rPr lang="en-US" sz="2000" b="1" i="0" u="none" strike="noStrike" cap="none">
                <a:solidFill>
                  <a:srgbClr val="7030A0"/>
                </a:solidFill>
                <a:latin typeface="Times New Roman"/>
                <a:ea typeface="Times New Roman"/>
                <a:cs typeface="Times New Roman"/>
                <a:sym typeface="Times New Roman"/>
              </a:rPr>
              <a:t>Dr Newton Luiz, Dr Chitra Sankar</a:t>
            </a:r>
            <a:endParaRPr/>
          </a:p>
          <a:p>
            <a:pPr marL="457200" marR="0" lvl="0" indent="-457200" algn="l" rtl="0">
              <a:lnSpc>
                <a:spcPct val="150000"/>
              </a:lnSpc>
              <a:spcBef>
                <a:spcPts val="1000"/>
              </a:spcBef>
              <a:spcAft>
                <a:spcPts val="0"/>
              </a:spcAft>
              <a:buClr>
                <a:srgbClr val="000000"/>
              </a:buClr>
              <a:buSzPts val="2000"/>
              <a:buFont typeface="Play"/>
              <a:buAutoNum type="arabicPeriod"/>
            </a:pPr>
            <a:r>
              <a:rPr lang="en-US" sz="2000" b="1" i="0" u="none" strike="noStrike" cap="none">
                <a:solidFill>
                  <a:srgbClr val="000000"/>
                </a:solidFill>
                <a:latin typeface="Times New Roman"/>
                <a:ea typeface="Times New Roman"/>
                <a:cs typeface="Times New Roman"/>
                <a:sym typeface="Times New Roman"/>
              </a:rPr>
              <a:t>The good and the bad about  Media: </a:t>
            </a:r>
            <a:r>
              <a:rPr lang="en-US" sz="2000" b="1" i="0" u="none" strike="noStrike" cap="none">
                <a:solidFill>
                  <a:srgbClr val="7030A0"/>
                </a:solidFill>
                <a:latin typeface="Times New Roman"/>
                <a:ea typeface="Times New Roman"/>
                <a:cs typeface="Times New Roman"/>
                <a:sym typeface="Times New Roman"/>
              </a:rPr>
              <a:t>Dr Geeta Patil, Dr Prashant Karia</a:t>
            </a:r>
            <a:endParaRPr sz="2000" b="1" i="0" u="none" strike="noStrike" cap="none">
              <a:solidFill>
                <a:srgbClr val="7030A0"/>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3"/>
        <p:cNvGrpSpPr/>
        <p:nvPr/>
      </p:nvGrpSpPr>
      <p:grpSpPr>
        <a:xfrm>
          <a:off x="0" y="0"/>
          <a:ext cx="0" cy="0"/>
          <a:chOff x="0" y="0"/>
          <a:chExt cx="0" cy="0"/>
        </a:xfrm>
      </p:grpSpPr>
      <p:sp>
        <p:nvSpPr>
          <p:cNvPr id="224" name="Google Shape;224;p4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25" name="Google Shape;225;p42"/>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26" name="Google Shape;226;p42"/>
          <p:cNvSpPr/>
          <p:nvPr/>
        </p:nvSpPr>
        <p:spPr>
          <a:xfrm>
            <a:off x="641774" y="623275"/>
            <a:ext cx="10905053"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27" name="Google Shape;227;p42"/>
          <p:cNvSpPr/>
          <p:nvPr/>
        </p:nvSpPr>
        <p:spPr>
          <a:xfrm>
            <a:off x="0" y="6347585"/>
            <a:ext cx="12192000" cy="393987"/>
          </a:xfrm>
          <a:prstGeom prst="flowChartProcess">
            <a:avLst/>
          </a:prstGeom>
          <a:solidFill>
            <a:schemeClr val="lt1"/>
          </a:solidFill>
          <a:ln w="19050" cap="flat" cmpd="sng">
            <a:solidFill>
              <a:srgbClr val="0F9E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F7F7F"/>
              </a:buClr>
              <a:buSzPts val="1800"/>
              <a:buFont typeface="Arial"/>
              <a:buNone/>
            </a:pPr>
            <a:r>
              <a:rPr lang="en-US" sz="1800" b="0" i="0" u="none" strike="noStrike" cap="none">
                <a:solidFill>
                  <a:srgbClr val="7F7F7F"/>
                </a:solidFill>
                <a:latin typeface="Arial"/>
                <a:ea typeface="Arial"/>
                <a:cs typeface="Arial"/>
                <a:sym typeface="Arial"/>
              </a:rPr>
              <a:t>IAP-Adolescent Health Academy: T-TEACH MODULE</a:t>
            </a:r>
            <a:endParaRPr/>
          </a:p>
        </p:txBody>
      </p:sp>
      <p:pic>
        <p:nvPicPr>
          <p:cNvPr id="228" name="Google Shape;228;p42" descr="Pedicriticon Pune 2023"/>
          <p:cNvPicPr preferRelativeResize="0"/>
          <p:nvPr/>
        </p:nvPicPr>
        <p:blipFill rotWithShape="1">
          <a:blip r:embed="rId3">
            <a:alphaModFix/>
          </a:blip>
          <a:srcRect/>
          <a:stretch/>
        </p:blipFill>
        <p:spPr>
          <a:xfrm>
            <a:off x="547925" y="522029"/>
            <a:ext cx="1260000" cy="1260000"/>
          </a:xfrm>
          <a:prstGeom prst="rect">
            <a:avLst/>
          </a:prstGeom>
          <a:noFill/>
          <a:ln>
            <a:noFill/>
          </a:ln>
        </p:spPr>
      </p:pic>
      <p:pic>
        <p:nvPicPr>
          <p:cNvPr id="229" name="Google Shape;229;p42" descr="A logo with hands reaching out to a child&#10;&#10;Description automatically generated"/>
          <p:cNvPicPr preferRelativeResize="0"/>
          <p:nvPr/>
        </p:nvPicPr>
        <p:blipFill rotWithShape="1">
          <a:blip r:embed="rId4">
            <a:alphaModFix/>
          </a:blip>
          <a:srcRect/>
          <a:stretch/>
        </p:blipFill>
        <p:spPr>
          <a:xfrm>
            <a:off x="10519414" y="700200"/>
            <a:ext cx="900000" cy="900000"/>
          </a:xfrm>
          <a:prstGeom prst="rect">
            <a:avLst/>
          </a:prstGeom>
          <a:noFill/>
          <a:ln>
            <a:noFill/>
          </a:ln>
        </p:spPr>
      </p:pic>
      <p:sp>
        <p:nvSpPr>
          <p:cNvPr id="230" name="Google Shape;230;p42"/>
          <p:cNvSpPr txBox="1">
            <a:spLocks noGrp="1"/>
          </p:cNvSpPr>
          <p:nvPr>
            <p:ph type="subTitle" idx="1"/>
          </p:nvPr>
        </p:nvSpPr>
        <p:spPr>
          <a:xfrm>
            <a:off x="1004047" y="1858954"/>
            <a:ext cx="9843248" cy="4363601"/>
          </a:xfrm>
          <a:prstGeom prst="rect">
            <a:avLst/>
          </a:prstGeom>
          <a:noFill/>
          <a:ln>
            <a:noFill/>
          </a:ln>
        </p:spPr>
        <p:txBody>
          <a:bodyPr spcFirstLastPara="1" wrap="square" lIns="91425" tIns="45700" rIns="91425" bIns="45700" anchor="t" anchorCtr="0">
            <a:normAutofit/>
          </a:bodyPr>
          <a:lstStyle/>
          <a:p>
            <a:pPr marL="457200" marR="526415" lvl="0" indent="-457200" algn="l" rtl="0">
              <a:lnSpc>
                <a:spcPct val="150000"/>
              </a:lnSpc>
              <a:spcBef>
                <a:spcPts val="0"/>
              </a:spcBef>
              <a:spcAft>
                <a:spcPts val="0"/>
              </a:spcAft>
              <a:buClr>
                <a:schemeClr val="dk1"/>
              </a:buClr>
              <a:buSzPts val="2000"/>
              <a:buFont typeface="Play"/>
              <a:buAutoNum type="arabicPeriod" startAt="6"/>
            </a:pPr>
            <a:r>
              <a:rPr lang="en-US" sz="2000" b="1">
                <a:latin typeface="Times New Roman"/>
                <a:ea typeface="Times New Roman"/>
                <a:cs typeface="Times New Roman"/>
                <a:sym typeface="Times New Roman"/>
              </a:rPr>
              <a:t>Substance abuse - What teachers should know: </a:t>
            </a:r>
            <a:r>
              <a:rPr lang="en-US" sz="2000" b="1">
                <a:solidFill>
                  <a:srgbClr val="7030A0"/>
                </a:solidFill>
                <a:latin typeface="Times New Roman"/>
                <a:ea typeface="Times New Roman"/>
                <a:cs typeface="Times New Roman"/>
                <a:sym typeface="Times New Roman"/>
              </a:rPr>
              <a:t>Dr Chitra Dinakar Dr Shilpa C</a:t>
            </a:r>
            <a:endParaRPr/>
          </a:p>
          <a:p>
            <a:pPr marL="457200" marR="526415" lvl="0" indent="-457200" algn="l" rtl="0">
              <a:lnSpc>
                <a:spcPct val="150000"/>
              </a:lnSpc>
              <a:spcBef>
                <a:spcPts val="1000"/>
              </a:spcBef>
              <a:spcAft>
                <a:spcPts val="0"/>
              </a:spcAft>
              <a:buClr>
                <a:schemeClr val="dk1"/>
              </a:buClr>
              <a:buSzPts val="2000"/>
              <a:buFont typeface="Play"/>
              <a:buAutoNum type="arabicPeriod" startAt="6"/>
            </a:pPr>
            <a:r>
              <a:rPr lang="en-US" sz="2000" b="1">
                <a:latin typeface="Times New Roman"/>
                <a:ea typeface="Times New Roman"/>
                <a:cs typeface="Times New Roman"/>
                <a:sym typeface="Times New Roman"/>
              </a:rPr>
              <a:t>Understanding Teen Sexuality: </a:t>
            </a:r>
            <a:r>
              <a:rPr lang="en-US" sz="2000" b="1">
                <a:solidFill>
                  <a:srgbClr val="7030A0"/>
                </a:solidFill>
                <a:latin typeface="Times New Roman"/>
                <a:ea typeface="Times New Roman"/>
                <a:cs typeface="Times New Roman"/>
                <a:sym typeface="Times New Roman"/>
              </a:rPr>
              <a:t>Dr Himabindu Singh, Dr Sushma Kirtani</a:t>
            </a:r>
            <a:endParaRPr sz="2000" b="1">
              <a:solidFill>
                <a:srgbClr val="7030A0"/>
              </a:solidFill>
              <a:latin typeface="Times New Roman"/>
              <a:ea typeface="Times New Roman"/>
              <a:cs typeface="Times New Roman"/>
              <a:sym typeface="Times New Roman"/>
            </a:endParaRPr>
          </a:p>
          <a:p>
            <a:pPr marL="457200" marR="526415" lvl="0" indent="-457200" algn="l" rtl="0">
              <a:lnSpc>
                <a:spcPct val="150000"/>
              </a:lnSpc>
              <a:spcBef>
                <a:spcPts val="1000"/>
              </a:spcBef>
              <a:spcAft>
                <a:spcPts val="0"/>
              </a:spcAft>
              <a:buClr>
                <a:schemeClr val="dk1"/>
              </a:buClr>
              <a:buSzPts val="2000"/>
              <a:buFont typeface="Play"/>
              <a:buAutoNum type="arabicPeriod" startAt="6"/>
            </a:pPr>
            <a:r>
              <a:rPr lang="en-US" sz="2000" b="1">
                <a:latin typeface="Times New Roman"/>
                <a:ea typeface="Times New Roman"/>
                <a:cs typeface="Times New Roman"/>
                <a:sym typeface="Times New Roman"/>
              </a:rPr>
              <a:t>Positive discipline</a:t>
            </a:r>
            <a:r>
              <a:rPr lang="en-US" sz="2000" b="1">
                <a:solidFill>
                  <a:srgbClr val="7030A0"/>
                </a:solidFill>
                <a:latin typeface="Times New Roman"/>
                <a:ea typeface="Times New Roman"/>
                <a:cs typeface="Times New Roman"/>
                <a:sym typeface="Times New Roman"/>
              </a:rPr>
              <a:t>: Dr Shubhada Khirwadkar, Dr Kalyani Patra</a:t>
            </a:r>
            <a:endParaRPr/>
          </a:p>
          <a:p>
            <a:pPr marL="457200" marR="526415" lvl="0" indent="-457200" algn="l" rtl="0">
              <a:lnSpc>
                <a:spcPct val="150000"/>
              </a:lnSpc>
              <a:spcBef>
                <a:spcPts val="1000"/>
              </a:spcBef>
              <a:spcAft>
                <a:spcPts val="0"/>
              </a:spcAft>
              <a:buClr>
                <a:schemeClr val="dk1"/>
              </a:buClr>
              <a:buSzPts val="2000"/>
              <a:buFont typeface="Play"/>
              <a:buAutoNum type="arabicPeriod" startAt="6"/>
            </a:pPr>
            <a:r>
              <a:rPr lang="en-US" sz="2000" b="1">
                <a:latin typeface="Times New Roman"/>
                <a:ea typeface="Times New Roman"/>
                <a:cs typeface="Times New Roman"/>
                <a:sym typeface="Times New Roman"/>
              </a:rPr>
              <a:t>Promote Healthy Life Style: </a:t>
            </a:r>
            <a:r>
              <a:rPr lang="en-US" sz="2000" b="1">
                <a:solidFill>
                  <a:srgbClr val="7030A0"/>
                </a:solidFill>
                <a:latin typeface="Times New Roman"/>
                <a:ea typeface="Times New Roman"/>
                <a:cs typeface="Times New Roman"/>
                <a:sym typeface="Times New Roman"/>
              </a:rPr>
              <a:t>Dr Shamik Ghosh, Dr Shalini Bhasin</a:t>
            </a:r>
            <a:endParaRPr/>
          </a:p>
          <a:p>
            <a:pPr marL="457200" marR="526415" lvl="0" indent="-457200" algn="l" rtl="0">
              <a:lnSpc>
                <a:spcPct val="150000"/>
              </a:lnSpc>
              <a:spcBef>
                <a:spcPts val="1000"/>
              </a:spcBef>
              <a:spcAft>
                <a:spcPts val="0"/>
              </a:spcAft>
              <a:buClr>
                <a:schemeClr val="dk1"/>
              </a:buClr>
              <a:buSzPts val="2000"/>
              <a:buFont typeface="Play"/>
              <a:buAutoNum type="arabicPeriod" startAt="6"/>
            </a:pPr>
            <a:r>
              <a:rPr lang="en-US" sz="2000" b="1">
                <a:latin typeface="Times New Roman"/>
                <a:ea typeface="Times New Roman"/>
                <a:cs typeface="Times New Roman"/>
                <a:sym typeface="Times New Roman"/>
              </a:rPr>
              <a:t>Communication Skills and self help: </a:t>
            </a:r>
            <a:r>
              <a:rPr lang="en-US" sz="2000" b="1">
                <a:solidFill>
                  <a:srgbClr val="7030A0"/>
                </a:solidFill>
                <a:latin typeface="Times New Roman"/>
                <a:ea typeface="Times New Roman"/>
                <a:cs typeface="Times New Roman"/>
                <a:sym typeface="Times New Roman"/>
              </a:rPr>
              <a:t>Dr Nishikant Kotwal, Dr Chitra Kulkarni</a:t>
            </a:r>
            <a:endParaRPr/>
          </a:p>
          <a:p>
            <a:pPr marL="457200" marR="526415" lvl="0" indent="-457200" algn="l" rtl="0">
              <a:lnSpc>
                <a:spcPct val="150000"/>
              </a:lnSpc>
              <a:spcBef>
                <a:spcPts val="1000"/>
              </a:spcBef>
              <a:spcAft>
                <a:spcPts val="0"/>
              </a:spcAft>
              <a:buClr>
                <a:schemeClr val="dk1"/>
              </a:buClr>
              <a:buSzPts val="2000"/>
              <a:buFont typeface="Play"/>
              <a:buAutoNum type="arabicPeriod" startAt="6"/>
            </a:pPr>
            <a:r>
              <a:rPr lang="en-US" sz="2000" b="1">
                <a:latin typeface="Times New Roman"/>
                <a:ea typeface="Times New Roman"/>
                <a:cs typeface="Times New Roman"/>
                <a:sym typeface="Times New Roman"/>
              </a:rPr>
              <a:t>Prevent , Empower , Stand Strong (self defense): </a:t>
            </a:r>
            <a:r>
              <a:rPr lang="en-US" sz="2000" b="1">
                <a:solidFill>
                  <a:srgbClr val="7030A0"/>
                </a:solidFill>
                <a:latin typeface="Times New Roman"/>
                <a:ea typeface="Times New Roman"/>
                <a:cs typeface="Times New Roman"/>
                <a:sym typeface="Times New Roman"/>
              </a:rPr>
              <a:t>Dr. Jayashree Deshpande</a:t>
            </a:r>
            <a:endParaRPr/>
          </a:p>
          <a:p>
            <a:pPr marL="457200" lvl="0" indent="-330200" algn="l" rtl="0">
              <a:lnSpc>
                <a:spcPct val="90000"/>
              </a:lnSpc>
              <a:spcBef>
                <a:spcPts val="1000"/>
              </a:spcBef>
              <a:spcAft>
                <a:spcPts val="0"/>
              </a:spcAft>
              <a:buClr>
                <a:schemeClr val="dk1"/>
              </a:buClr>
              <a:buSzPts val="2000"/>
              <a:buFont typeface="Play"/>
              <a:buNone/>
            </a:pPr>
            <a:endParaRPr sz="2000"/>
          </a:p>
        </p:txBody>
      </p:sp>
      <p:sp>
        <p:nvSpPr>
          <p:cNvPr id="231" name="Google Shape;231;p42"/>
          <p:cNvSpPr txBox="1">
            <a:spLocks noGrp="1"/>
          </p:cNvSpPr>
          <p:nvPr>
            <p:ph type="ctrTitle"/>
          </p:nvPr>
        </p:nvSpPr>
        <p:spPr>
          <a:xfrm>
            <a:off x="1522300" y="608093"/>
            <a:ext cx="9144000" cy="104555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a:buNone/>
            </a:pPr>
            <a:r>
              <a:rPr lang="en-US" b="1">
                <a:latin typeface="Times New Roman"/>
                <a:ea typeface="Times New Roman"/>
                <a:cs typeface="Times New Roman"/>
                <a:sym typeface="Times New Roman"/>
              </a:rPr>
              <a:t> </a:t>
            </a:r>
            <a:r>
              <a:rPr lang="en-US" sz="4400" b="1">
                <a:latin typeface="Times New Roman"/>
                <a:ea typeface="Times New Roman"/>
                <a:cs typeface="Times New Roman"/>
                <a:sym typeface="Times New Roman"/>
              </a:rPr>
              <a:t>Topics &amp;Contributors</a:t>
            </a:r>
            <a:endParaRPr sz="4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5"/>
        <p:cNvGrpSpPr/>
        <p:nvPr/>
      </p:nvGrpSpPr>
      <p:grpSpPr>
        <a:xfrm>
          <a:off x="0" y="0"/>
          <a:ext cx="0" cy="0"/>
          <a:chOff x="0" y="0"/>
          <a:chExt cx="0" cy="0"/>
        </a:xfrm>
      </p:grpSpPr>
      <p:sp>
        <p:nvSpPr>
          <p:cNvPr id="236" name="Google Shape;236;p4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37" name="Google Shape;237;p43"/>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38" name="Google Shape;238;p43"/>
          <p:cNvSpPr/>
          <p:nvPr/>
        </p:nvSpPr>
        <p:spPr>
          <a:xfrm>
            <a:off x="641774" y="623275"/>
            <a:ext cx="10905053"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39" name="Google Shape;239;p43"/>
          <p:cNvSpPr/>
          <p:nvPr/>
        </p:nvSpPr>
        <p:spPr>
          <a:xfrm>
            <a:off x="0" y="6347585"/>
            <a:ext cx="12192000" cy="393987"/>
          </a:xfrm>
          <a:prstGeom prst="flowChartProcess">
            <a:avLst/>
          </a:prstGeom>
          <a:solidFill>
            <a:schemeClr val="lt1"/>
          </a:solidFill>
          <a:ln w="19050" cap="flat" cmpd="sng">
            <a:solidFill>
              <a:srgbClr val="0F9E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F7F7F"/>
              </a:buClr>
              <a:buSzPts val="1800"/>
              <a:buFont typeface="Arial"/>
              <a:buNone/>
            </a:pPr>
            <a:r>
              <a:rPr lang="en-US" sz="1800" b="0" i="0" u="none" strike="noStrike" cap="none">
                <a:solidFill>
                  <a:srgbClr val="7F7F7F"/>
                </a:solidFill>
                <a:latin typeface="Arial"/>
                <a:ea typeface="Arial"/>
                <a:cs typeface="Arial"/>
                <a:sym typeface="Arial"/>
              </a:rPr>
              <a:t>IAP-Adolescent Health Academy: T-TEACH MODULE</a:t>
            </a:r>
            <a:endParaRPr/>
          </a:p>
        </p:txBody>
      </p:sp>
      <p:pic>
        <p:nvPicPr>
          <p:cNvPr id="240" name="Google Shape;240;p43" descr="Pedicriticon Pune 2023"/>
          <p:cNvPicPr preferRelativeResize="0"/>
          <p:nvPr/>
        </p:nvPicPr>
        <p:blipFill rotWithShape="1">
          <a:blip r:embed="rId3">
            <a:alphaModFix/>
          </a:blip>
          <a:srcRect/>
          <a:stretch/>
        </p:blipFill>
        <p:spPr>
          <a:xfrm>
            <a:off x="547925" y="522029"/>
            <a:ext cx="1260000" cy="1260000"/>
          </a:xfrm>
          <a:prstGeom prst="rect">
            <a:avLst/>
          </a:prstGeom>
          <a:noFill/>
          <a:ln>
            <a:noFill/>
          </a:ln>
        </p:spPr>
      </p:pic>
      <p:pic>
        <p:nvPicPr>
          <p:cNvPr id="241" name="Google Shape;241;p43" descr="A logo with hands reaching out to a child&#10;&#10;Description automatically generated"/>
          <p:cNvPicPr preferRelativeResize="0"/>
          <p:nvPr/>
        </p:nvPicPr>
        <p:blipFill rotWithShape="1">
          <a:blip r:embed="rId4">
            <a:alphaModFix/>
          </a:blip>
          <a:srcRect/>
          <a:stretch/>
        </p:blipFill>
        <p:spPr>
          <a:xfrm>
            <a:off x="10519414" y="700200"/>
            <a:ext cx="900000" cy="900000"/>
          </a:xfrm>
          <a:prstGeom prst="rect">
            <a:avLst/>
          </a:prstGeom>
          <a:noFill/>
          <a:ln>
            <a:noFill/>
          </a:ln>
        </p:spPr>
      </p:pic>
      <p:sp>
        <p:nvSpPr>
          <p:cNvPr id="242" name="Google Shape;242;p43"/>
          <p:cNvSpPr txBox="1"/>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n-US" sz="4400" b="0" i="0" u="none" strike="noStrike" cap="none">
                <a:solidFill>
                  <a:srgbClr val="000000"/>
                </a:solidFill>
                <a:latin typeface="Calibri"/>
                <a:ea typeface="Calibri"/>
                <a:cs typeface="Calibri"/>
                <a:sym typeface="Calibri"/>
              </a:rPr>
              <a:t>                            </a:t>
            </a:r>
            <a:r>
              <a:rPr lang="en-US" sz="4400" b="1" i="0" u="none" strike="noStrike" cap="none">
                <a:solidFill>
                  <a:srgbClr val="000000"/>
                </a:solidFill>
                <a:latin typeface="Times New Roman"/>
                <a:ea typeface="Times New Roman"/>
                <a:cs typeface="Times New Roman"/>
                <a:sym typeface="Times New Roman"/>
              </a:rPr>
              <a:t>Reviewers</a:t>
            </a:r>
            <a:endParaRPr sz="4400" b="1" i="0" u="none" strike="noStrike" cap="none">
              <a:solidFill>
                <a:srgbClr val="000000"/>
              </a:solidFill>
              <a:latin typeface="Times New Roman"/>
              <a:ea typeface="Times New Roman"/>
              <a:cs typeface="Times New Roman"/>
              <a:sym typeface="Times New Roman"/>
            </a:endParaRPr>
          </a:p>
        </p:txBody>
      </p:sp>
      <p:sp>
        <p:nvSpPr>
          <p:cNvPr id="243" name="Google Shape;243;p43"/>
          <p:cNvSpPr txBo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400"/>
              <a:buFont typeface="Arial"/>
              <a:buChar char="•"/>
            </a:pPr>
            <a:r>
              <a:rPr lang="en-US" sz="2400" b="1" i="0" u="none" strike="noStrike" cap="none">
                <a:solidFill>
                  <a:srgbClr val="000000"/>
                </a:solidFill>
                <a:latin typeface="Times New Roman"/>
                <a:ea typeface="Times New Roman"/>
                <a:cs typeface="Times New Roman"/>
                <a:sym typeface="Times New Roman"/>
              </a:rPr>
              <a:t>Dr Swati Bhave</a:t>
            </a:r>
            <a:endParaRPr sz="2400" b="1" i="0" u="none" strike="noStrike" cap="none">
              <a:solidFill>
                <a:srgbClr val="000000"/>
              </a:solidFill>
              <a:latin typeface="Times New Roman"/>
              <a:ea typeface="Times New Roman"/>
              <a:cs typeface="Times New Roman"/>
              <a:sym typeface="Times New Roman"/>
            </a:endParaRPr>
          </a:p>
          <a:p>
            <a:pPr marL="228600" marR="0" lvl="0" indent="-228600" algn="l" rtl="0">
              <a:lnSpc>
                <a:spcPct val="90000"/>
              </a:lnSpc>
              <a:spcBef>
                <a:spcPts val="1000"/>
              </a:spcBef>
              <a:spcAft>
                <a:spcPts val="0"/>
              </a:spcAft>
              <a:buClr>
                <a:srgbClr val="000000"/>
              </a:buClr>
              <a:buSzPts val="2400"/>
              <a:buFont typeface="Arial"/>
              <a:buChar char="•"/>
            </a:pPr>
            <a:r>
              <a:rPr lang="en-US" sz="2400" b="1" i="0" u="none" strike="noStrike" cap="none">
                <a:solidFill>
                  <a:srgbClr val="000000"/>
                </a:solidFill>
                <a:latin typeface="Times New Roman"/>
                <a:ea typeface="Times New Roman"/>
                <a:cs typeface="Times New Roman"/>
                <a:sym typeface="Times New Roman"/>
              </a:rPr>
              <a:t>Dr C P Bansal</a:t>
            </a:r>
            <a:endParaRPr/>
          </a:p>
          <a:p>
            <a:pPr marL="228600" marR="0" lvl="0" indent="-228600" algn="l" rtl="0">
              <a:lnSpc>
                <a:spcPct val="90000"/>
              </a:lnSpc>
              <a:spcBef>
                <a:spcPts val="1000"/>
              </a:spcBef>
              <a:spcAft>
                <a:spcPts val="0"/>
              </a:spcAft>
              <a:buClr>
                <a:srgbClr val="000000"/>
              </a:buClr>
              <a:buSzPts val="2400"/>
              <a:buFont typeface="Arial"/>
              <a:buChar char="•"/>
            </a:pPr>
            <a:r>
              <a:rPr lang="en-US" sz="2400" b="1" i="0" u="none" strike="noStrike" cap="none">
                <a:solidFill>
                  <a:srgbClr val="000000"/>
                </a:solidFill>
                <a:latin typeface="Times New Roman"/>
                <a:ea typeface="Times New Roman"/>
                <a:cs typeface="Times New Roman"/>
                <a:sym typeface="Times New Roman"/>
              </a:rPr>
              <a:t>Dr Sukanta Chatterjee</a:t>
            </a:r>
            <a:endParaRPr/>
          </a:p>
          <a:p>
            <a:pPr marL="228600" marR="0" lvl="0" indent="-228600" algn="l" rtl="0">
              <a:lnSpc>
                <a:spcPct val="90000"/>
              </a:lnSpc>
              <a:spcBef>
                <a:spcPts val="1000"/>
              </a:spcBef>
              <a:spcAft>
                <a:spcPts val="0"/>
              </a:spcAft>
              <a:buClr>
                <a:srgbClr val="000000"/>
              </a:buClr>
              <a:buSzPts val="2400"/>
              <a:buFont typeface="Arial"/>
              <a:buChar char="•"/>
            </a:pPr>
            <a:r>
              <a:rPr lang="en-US" sz="2400" b="1" i="0" u="none" strike="noStrike" cap="none">
                <a:solidFill>
                  <a:srgbClr val="000000"/>
                </a:solidFill>
                <a:latin typeface="Times New Roman"/>
                <a:ea typeface="Times New Roman"/>
                <a:cs typeface="Times New Roman"/>
                <a:sym typeface="Times New Roman"/>
              </a:rPr>
              <a:t>Dr Preeti Galagali</a:t>
            </a:r>
            <a:endParaRPr sz="2400" b="1" i="0" u="none" strike="noStrike" cap="none">
              <a:solidFill>
                <a:srgbClr val="000000"/>
              </a:solidFill>
              <a:latin typeface="Times New Roman"/>
              <a:ea typeface="Times New Roman"/>
              <a:cs typeface="Times New Roman"/>
              <a:sym typeface="Times New Roman"/>
            </a:endParaRPr>
          </a:p>
          <a:p>
            <a:pPr marL="228600" marR="0" lvl="0" indent="-228600" algn="l" rtl="0">
              <a:lnSpc>
                <a:spcPct val="90000"/>
              </a:lnSpc>
              <a:spcBef>
                <a:spcPts val="1000"/>
              </a:spcBef>
              <a:spcAft>
                <a:spcPts val="0"/>
              </a:spcAft>
              <a:buClr>
                <a:srgbClr val="000000"/>
              </a:buClr>
              <a:buSzPts val="2400"/>
              <a:buFont typeface="Arial"/>
              <a:buChar char="•"/>
            </a:pPr>
            <a:r>
              <a:rPr lang="en-US" sz="2400" b="1" i="0" u="none" strike="noStrike" cap="none">
                <a:solidFill>
                  <a:srgbClr val="000000"/>
                </a:solidFill>
                <a:latin typeface="Times New Roman"/>
                <a:ea typeface="Times New Roman"/>
                <a:cs typeface="Times New Roman"/>
                <a:sym typeface="Times New Roman"/>
              </a:rPr>
              <a:t>Dr Samir Shah</a:t>
            </a:r>
            <a:endParaRPr/>
          </a:p>
        </p:txBody>
      </p:sp>
      <p:sp>
        <p:nvSpPr>
          <p:cNvPr id="244" name="Google Shape;244;p43"/>
          <p:cNvSpPr txBox="1"/>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400"/>
              <a:buFont typeface="Arial"/>
              <a:buChar char="•"/>
            </a:pPr>
            <a:r>
              <a:rPr lang="en-US" sz="2400" b="1" i="0" u="none" strike="noStrike" cap="none">
                <a:solidFill>
                  <a:srgbClr val="000000"/>
                </a:solidFill>
                <a:latin typeface="Times New Roman"/>
                <a:ea typeface="Times New Roman"/>
                <a:cs typeface="Times New Roman"/>
                <a:sym typeface="Times New Roman"/>
              </a:rPr>
              <a:t>Dr Piyali Bhattacharya</a:t>
            </a:r>
            <a:endParaRPr/>
          </a:p>
          <a:p>
            <a:pPr marL="228600" marR="0" lvl="0" indent="-228600" algn="l" rtl="0">
              <a:lnSpc>
                <a:spcPct val="90000"/>
              </a:lnSpc>
              <a:spcBef>
                <a:spcPts val="1000"/>
              </a:spcBef>
              <a:spcAft>
                <a:spcPts val="0"/>
              </a:spcAft>
              <a:buClr>
                <a:srgbClr val="000000"/>
              </a:buClr>
              <a:buSzPts val="2400"/>
              <a:buFont typeface="Arial"/>
              <a:buChar char="•"/>
            </a:pPr>
            <a:r>
              <a:rPr lang="en-US" sz="2400" b="1" i="0" u="none" strike="noStrike" cap="none">
                <a:solidFill>
                  <a:srgbClr val="000000"/>
                </a:solidFill>
                <a:latin typeface="Times New Roman"/>
                <a:ea typeface="Times New Roman"/>
                <a:cs typeface="Times New Roman"/>
                <a:sym typeface="Times New Roman"/>
              </a:rPr>
              <a:t>Dr Atul Kanikar</a:t>
            </a:r>
            <a:endParaRPr sz="2400" b="1" i="0" u="none" strike="noStrike" cap="none">
              <a:solidFill>
                <a:srgbClr val="000000"/>
              </a:solidFill>
              <a:latin typeface="Times New Roman"/>
              <a:ea typeface="Times New Roman"/>
              <a:cs typeface="Times New Roman"/>
              <a:sym typeface="Times New Roman"/>
            </a:endParaRPr>
          </a:p>
          <a:p>
            <a:pPr marL="228600" marR="0" lvl="0" indent="-228600" algn="l" rtl="0">
              <a:lnSpc>
                <a:spcPct val="90000"/>
              </a:lnSpc>
              <a:spcBef>
                <a:spcPts val="1000"/>
              </a:spcBef>
              <a:spcAft>
                <a:spcPts val="0"/>
              </a:spcAft>
              <a:buClr>
                <a:srgbClr val="000000"/>
              </a:buClr>
              <a:buSzPts val="2400"/>
              <a:buFont typeface="Arial"/>
              <a:buChar char="•"/>
            </a:pPr>
            <a:r>
              <a:rPr lang="en-US" sz="2400" b="1" i="0" u="none" strike="noStrike" cap="none">
                <a:solidFill>
                  <a:srgbClr val="000000"/>
                </a:solidFill>
                <a:latin typeface="Times New Roman"/>
                <a:ea typeface="Times New Roman"/>
                <a:cs typeface="Times New Roman"/>
                <a:sym typeface="Times New Roman"/>
              </a:rPr>
              <a:t>Dr Atanu Bhadra</a:t>
            </a:r>
            <a:endParaRPr/>
          </a:p>
          <a:p>
            <a:pPr marL="228600" marR="0" lvl="0" indent="-228600" algn="l" rtl="0">
              <a:lnSpc>
                <a:spcPct val="90000"/>
              </a:lnSpc>
              <a:spcBef>
                <a:spcPts val="1000"/>
              </a:spcBef>
              <a:spcAft>
                <a:spcPts val="0"/>
              </a:spcAft>
              <a:buClr>
                <a:srgbClr val="000000"/>
              </a:buClr>
              <a:buSzPts val="2400"/>
              <a:buFont typeface="Arial"/>
              <a:buChar char="•"/>
            </a:pPr>
            <a:r>
              <a:rPr lang="en-US" sz="2400" b="1" i="0" u="none" strike="noStrike" cap="none">
                <a:solidFill>
                  <a:srgbClr val="000000"/>
                </a:solidFill>
                <a:latin typeface="Times New Roman"/>
                <a:ea typeface="Times New Roman"/>
                <a:cs typeface="Times New Roman"/>
                <a:sym typeface="Times New Roman"/>
              </a:rPr>
              <a:t>Dr R G Patil</a:t>
            </a:r>
            <a:endParaRPr/>
          </a:p>
          <a:p>
            <a:pPr marL="228600" marR="0" lvl="0" indent="-228600" algn="l" rtl="0">
              <a:lnSpc>
                <a:spcPct val="90000"/>
              </a:lnSpc>
              <a:spcBef>
                <a:spcPts val="1000"/>
              </a:spcBef>
              <a:spcAft>
                <a:spcPts val="0"/>
              </a:spcAft>
              <a:buClr>
                <a:srgbClr val="000000"/>
              </a:buClr>
              <a:buSzPts val="2400"/>
              <a:buFont typeface="Arial"/>
              <a:buChar char="•"/>
            </a:pPr>
            <a:r>
              <a:rPr lang="en-US" sz="2400" b="1" i="0" u="none" strike="noStrike" cap="none">
                <a:solidFill>
                  <a:srgbClr val="000000"/>
                </a:solidFill>
                <a:latin typeface="Times New Roman"/>
                <a:ea typeface="Times New Roman"/>
                <a:cs typeface="Times New Roman"/>
                <a:sym typeface="Times New Roman"/>
              </a:rPr>
              <a:t>Dr R N Sharma</a:t>
            </a:r>
            <a:endParaRPr/>
          </a:p>
          <a:p>
            <a:pPr marL="228600" marR="0" lvl="0" indent="-76200" algn="l" rtl="0">
              <a:lnSpc>
                <a:spcPct val="90000"/>
              </a:lnSpc>
              <a:spcBef>
                <a:spcPts val="1000"/>
              </a:spcBef>
              <a:spcAft>
                <a:spcPts val="0"/>
              </a:spcAft>
              <a:buClr>
                <a:schemeClr val="dk1"/>
              </a:buClr>
              <a:buSzPts val="2400"/>
              <a:buFont typeface="Arial"/>
              <a:buNone/>
            </a:pPr>
            <a:endParaRPr sz="2400" b="1" i="0" u="none" strike="noStrike" cap="none">
              <a:solidFill>
                <a:srgbClr val="000000"/>
              </a:solidFill>
              <a:latin typeface="Times New Roman"/>
              <a:ea typeface="Times New Roman"/>
              <a:cs typeface="Times New Roman"/>
              <a:sym typeface="Times New Roman"/>
            </a:endParaRPr>
          </a:p>
          <a:p>
            <a:pPr marL="0" marR="0" lvl="0" indent="0" algn="l" rtl="0">
              <a:lnSpc>
                <a:spcPct val="90000"/>
              </a:lnSpc>
              <a:spcBef>
                <a:spcPts val="1000"/>
              </a:spcBef>
              <a:spcAft>
                <a:spcPts val="0"/>
              </a:spcAft>
              <a:buClr>
                <a:srgbClr val="000000"/>
              </a:buClr>
              <a:buSzPts val="2400"/>
              <a:buFont typeface="Arial"/>
              <a:buNone/>
            </a:pPr>
            <a:r>
              <a:rPr lang="en-US" sz="2400" b="1" i="0" u="none" strike="noStrike" cap="none">
                <a:solidFill>
                  <a:srgbClr val="000000"/>
                </a:solidFill>
                <a:latin typeface="Times New Roman"/>
                <a:ea typeface="Times New Roman"/>
                <a:cs typeface="Times New Roman"/>
                <a:sym typeface="Times New Roman"/>
              </a:rPr>
              <a:t> </a:t>
            </a:r>
            <a:endParaRPr/>
          </a:p>
          <a:p>
            <a:pPr marL="228600" marR="0" lvl="0" indent="-76200" algn="l" rtl="0">
              <a:lnSpc>
                <a:spcPct val="90000"/>
              </a:lnSpc>
              <a:spcBef>
                <a:spcPts val="1000"/>
              </a:spcBef>
              <a:spcAft>
                <a:spcPts val="0"/>
              </a:spcAft>
              <a:buClr>
                <a:schemeClr val="dk1"/>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8"/>
        <p:cNvGrpSpPr/>
        <p:nvPr/>
      </p:nvGrpSpPr>
      <p:grpSpPr>
        <a:xfrm>
          <a:off x="0" y="0"/>
          <a:ext cx="0" cy="0"/>
          <a:chOff x="0" y="0"/>
          <a:chExt cx="0" cy="0"/>
        </a:xfrm>
      </p:grpSpPr>
      <p:sp>
        <p:nvSpPr>
          <p:cNvPr id="249" name="Google Shape;249;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0" name="Google Shape;250;p1"/>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1" name="Google Shape;251;p1"/>
          <p:cNvSpPr/>
          <p:nvPr/>
        </p:nvSpPr>
        <p:spPr>
          <a:xfrm>
            <a:off x="641774" y="623275"/>
            <a:ext cx="10905053"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2" name="Google Shape;252;p1"/>
          <p:cNvSpPr txBox="1">
            <a:spLocks noGrp="1"/>
          </p:cNvSpPr>
          <p:nvPr>
            <p:ph type="ctrTitle"/>
          </p:nvPr>
        </p:nvSpPr>
        <p:spPr>
          <a:xfrm>
            <a:off x="1285241" y="1008993"/>
            <a:ext cx="9231410" cy="242000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C00000"/>
              </a:buClr>
              <a:buSzPts val="4800"/>
              <a:buFont typeface="Times New Roman"/>
              <a:buNone/>
            </a:pPr>
            <a:r>
              <a:rPr lang="en-US" sz="4800" b="1">
                <a:solidFill>
                  <a:srgbClr val="C00000"/>
                </a:solidFill>
                <a:latin typeface="Times New Roman"/>
                <a:ea typeface="Times New Roman"/>
                <a:cs typeface="Times New Roman"/>
                <a:sym typeface="Times New Roman"/>
              </a:rPr>
              <a:t>Dealing with </a:t>
            </a:r>
            <a:br>
              <a:rPr lang="en-US" sz="4800" b="1">
                <a:solidFill>
                  <a:srgbClr val="C00000"/>
                </a:solidFill>
                <a:latin typeface="Times New Roman"/>
                <a:ea typeface="Times New Roman"/>
                <a:cs typeface="Times New Roman"/>
                <a:sym typeface="Times New Roman"/>
              </a:rPr>
            </a:br>
            <a:r>
              <a:rPr lang="en-US" sz="4800" b="1">
                <a:solidFill>
                  <a:srgbClr val="C00000"/>
                </a:solidFill>
                <a:latin typeface="Times New Roman"/>
                <a:ea typeface="Times New Roman"/>
                <a:cs typeface="Times New Roman"/>
                <a:sym typeface="Times New Roman"/>
              </a:rPr>
              <a:t>Disorders of Learning</a:t>
            </a:r>
            <a:endParaRPr sz="4000">
              <a:latin typeface="Times New Roman"/>
              <a:ea typeface="Times New Roman"/>
              <a:cs typeface="Times New Roman"/>
              <a:sym typeface="Times New Roman"/>
            </a:endParaRPr>
          </a:p>
        </p:txBody>
      </p:sp>
      <p:sp>
        <p:nvSpPr>
          <p:cNvPr id="253" name="Google Shape;253;p1"/>
          <p:cNvSpPr txBox="1">
            <a:spLocks noGrp="1"/>
          </p:cNvSpPr>
          <p:nvPr>
            <p:ph type="subTitle" idx="1"/>
          </p:nvPr>
        </p:nvSpPr>
        <p:spPr>
          <a:xfrm>
            <a:off x="1285241" y="4064368"/>
            <a:ext cx="7132335" cy="159913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latin typeface="Times New Roman"/>
                <a:ea typeface="Times New Roman"/>
                <a:cs typeface="Times New Roman"/>
                <a:sym typeface="Times New Roman"/>
              </a:rPr>
              <a:t>Dr Chitra Sankar</a:t>
            </a:r>
            <a:endParaRPr>
              <a:latin typeface="Times New Roman"/>
              <a:ea typeface="Times New Roman"/>
              <a:cs typeface="Times New Roman"/>
              <a:sym typeface="Times New Roman"/>
            </a:endParaRPr>
          </a:p>
          <a:p>
            <a:pPr marL="0" lvl="0" indent="0" algn="l" rtl="0">
              <a:lnSpc>
                <a:spcPct val="90000"/>
              </a:lnSpc>
              <a:spcBef>
                <a:spcPts val="1000"/>
              </a:spcBef>
              <a:spcAft>
                <a:spcPts val="0"/>
              </a:spcAft>
              <a:buClr>
                <a:schemeClr val="dk1"/>
              </a:buClr>
              <a:buSzPts val="3200"/>
              <a:buNone/>
            </a:pPr>
            <a:r>
              <a:rPr lang="en-US">
                <a:latin typeface="Times New Roman"/>
                <a:ea typeface="Times New Roman"/>
                <a:cs typeface="Times New Roman"/>
                <a:sym typeface="Times New Roman"/>
              </a:rPr>
              <a:t>Dr Newton Luiz</a:t>
            </a:r>
            <a:endParaRPr>
              <a:latin typeface="Times New Roman"/>
              <a:ea typeface="Times New Roman"/>
              <a:cs typeface="Times New Roman"/>
              <a:sym typeface="Times New Roman"/>
            </a:endParaRPr>
          </a:p>
        </p:txBody>
      </p:sp>
      <p:pic>
        <p:nvPicPr>
          <p:cNvPr id="254" name="Google Shape;254;p1" descr="Pedicriticon Pune 2023"/>
          <p:cNvPicPr preferRelativeResize="0"/>
          <p:nvPr/>
        </p:nvPicPr>
        <p:blipFill rotWithShape="1">
          <a:blip r:embed="rId3">
            <a:alphaModFix/>
          </a:blip>
          <a:srcRect/>
          <a:stretch/>
        </p:blipFill>
        <p:spPr>
          <a:xfrm>
            <a:off x="709193" y="673307"/>
            <a:ext cx="1260000" cy="1260000"/>
          </a:xfrm>
          <a:prstGeom prst="rect">
            <a:avLst/>
          </a:prstGeom>
          <a:noFill/>
          <a:ln>
            <a:noFill/>
          </a:ln>
        </p:spPr>
      </p:pic>
      <p:pic>
        <p:nvPicPr>
          <p:cNvPr id="255" name="Google Shape;255;p1" descr="A logo with hands reaching out to a child&#10;&#10;Description automatically generated"/>
          <p:cNvPicPr preferRelativeResize="0"/>
          <p:nvPr/>
        </p:nvPicPr>
        <p:blipFill rotWithShape="1">
          <a:blip r:embed="rId4">
            <a:alphaModFix/>
          </a:blip>
          <a:srcRect/>
          <a:stretch/>
        </p:blipFill>
        <p:spPr>
          <a:xfrm>
            <a:off x="10386326" y="767934"/>
            <a:ext cx="900000" cy="900000"/>
          </a:xfrm>
          <a:prstGeom prst="rect">
            <a:avLst/>
          </a:prstGeom>
          <a:noFill/>
          <a:ln>
            <a:noFill/>
          </a:ln>
        </p:spPr>
      </p:pic>
      <p:sp>
        <p:nvSpPr>
          <p:cNvPr id="256" name="Google Shape;256;p1"/>
          <p:cNvSpPr/>
          <p:nvPr/>
        </p:nvSpPr>
        <p:spPr>
          <a:xfrm>
            <a:off x="0" y="6347585"/>
            <a:ext cx="12192000" cy="393987"/>
          </a:xfrm>
          <a:prstGeom prst="flowChartProcess">
            <a:avLst/>
          </a:prstGeom>
          <a:solidFill>
            <a:schemeClr val="lt1"/>
          </a:solidFill>
          <a:ln w="19050" cap="flat" cmpd="sng">
            <a:solidFill>
              <a:srgbClr val="0F9E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7F7F7F"/>
                </a:solidFill>
                <a:latin typeface="Arial"/>
                <a:ea typeface="Arial"/>
                <a:cs typeface="Arial"/>
                <a:sym typeface="Arial"/>
              </a:rPr>
              <a:t>IAP-Adolescent Health Academy: T-TEACH MODULE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4144</Words>
  <Application>Microsoft Office PowerPoint</Application>
  <PresentationFormat>Widescreen</PresentationFormat>
  <Paragraphs>326</Paragraphs>
  <Slides>37</Slides>
  <Notes>37</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0</vt:i4>
      </vt:variant>
      <vt:variant>
        <vt:lpstr>Slide Titles</vt:lpstr>
      </vt:variant>
      <vt:variant>
        <vt:i4>37</vt:i4>
      </vt:variant>
    </vt:vector>
  </HeadingPairs>
  <TitlesOfParts>
    <vt:vector size="47" baseType="lpstr">
      <vt:lpstr>Times New Roman</vt:lpstr>
      <vt:lpstr>Arial Black</vt:lpstr>
      <vt:lpstr>Comic Sans MS</vt:lpstr>
      <vt:lpstr>Tahoma</vt:lpstr>
      <vt:lpstr>Arial</vt:lpstr>
      <vt:lpstr>Calibri</vt:lpstr>
      <vt:lpstr>Play</vt:lpstr>
      <vt:lpstr>Noto Sans Symbols</vt:lpstr>
      <vt:lpstr>1_Office Theme</vt:lpstr>
      <vt:lpstr>Office Theme</vt:lpstr>
      <vt:lpstr>T –Teach Module</vt:lpstr>
      <vt:lpstr>PowerPoint Presentation</vt:lpstr>
      <vt:lpstr>Concept</vt:lpstr>
      <vt:lpstr>PowerPoint Presentation</vt:lpstr>
      <vt:lpstr>T –Teach Module</vt:lpstr>
      <vt:lpstr> Topics &amp;Contributors</vt:lpstr>
      <vt:lpstr> Topics &amp;Contributors</vt:lpstr>
      <vt:lpstr>PowerPoint Presentation</vt:lpstr>
      <vt:lpstr>Dealing with  Disorders of Learning</vt:lpstr>
      <vt:lpstr> Learning objectives</vt:lpstr>
      <vt:lpstr>PowerPoint Presentation</vt:lpstr>
      <vt:lpstr>Learning is brain-based.</vt:lpstr>
      <vt:lpstr>Specific Learning Disorder (Learning Disability)</vt:lpstr>
      <vt:lpstr>Specific Learning Disorder</vt:lpstr>
      <vt:lpstr>Reading Disability (‘Dyslexia’)</vt:lpstr>
      <vt:lpstr>Reversal of letters a warning sign?</vt:lpstr>
      <vt:lpstr>PowerPoint Presentation</vt:lpstr>
      <vt:lpstr>Poor writing skill (Mechanical)</vt:lpstr>
      <vt:lpstr>PowerPoint Presentation</vt:lpstr>
      <vt:lpstr>Math  Disability (Dyscalculia)</vt:lpstr>
      <vt:lpstr>Management of SLD</vt:lpstr>
      <vt:lpstr>   Some Specific Steps </vt:lpstr>
      <vt:lpstr>   Some Specific Steps </vt:lpstr>
      <vt:lpstr>Intellectual Disability  (‘Mental Retardation’)</vt:lpstr>
      <vt:lpstr> Borderline intellectual functioning   </vt:lpstr>
      <vt:lpstr>PowerPoint Presentation</vt:lpstr>
      <vt:lpstr>Attention Deficit Hyperactivity Disorder</vt:lpstr>
      <vt:lpstr>Untreated ADHD in Adolescence:  manifest mainly as behavioural issues</vt:lpstr>
      <vt:lpstr>Some Do’s and Don’ts</vt:lpstr>
      <vt:lpstr>Autism Spectrum Disorder (ASD) in Adolescence</vt:lpstr>
      <vt:lpstr>Red flag signs for teachers</vt:lpstr>
      <vt:lpstr>Provisions for students with learning problems</vt:lpstr>
      <vt:lpstr>How to avail such exemptions?</vt:lpstr>
      <vt:lpstr>Key Messages</vt:lpstr>
      <vt:lpstr>QUIZ TIME! Try to identify these Disorders of Learning</vt:lpstr>
      <vt:lpstr>DISCUSSION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–Teach Module</dc:title>
  <dc:creator>ahasuratpresident</dc:creator>
  <cp:lastModifiedBy>Dr Kalyani Patra</cp:lastModifiedBy>
  <cp:revision>3</cp:revision>
  <dcterms:created xsi:type="dcterms:W3CDTF">2024-08-19T14:37:15Z</dcterms:created>
  <dcterms:modified xsi:type="dcterms:W3CDTF">2025-01-19T14:43:22Z</dcterms:modified>
</cp:coreProperties>
</file>