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1231" r:id="rId3"/>
    <p:sldId id="1219" r:id="rId4"/>
    <p:sldId id="1229" r:id="rId5"/>
    <p:sldId id="1220" r:id="rId6"/>
    <p:sldId id="1230" r:id="rId7"/>
    <p:sldId id="1233" r:id="rId8"/>
    <p:sldId id="1232" r:id="rId9"/>
    <p:sldId id="1234" r:id="rId10"/>
    <p:sldId id="256" r:id="rId11"/>
    <p:sldId id="258" r:id="rId12"/>
    <p:sldId id="259" r:id="rId13"/>
    <p:sldId id="260" r:id="rId14"/>
    <p:sldId id="261" r:id="rId15"/>
    <p:sldId id="262" r:id="rId16"/>
    <p:sldId id="263" r:id="rId17"/>
    <p:sldId id="264" r:id="rId18"/>
    <p:sldId id="265" r:id="rId19"/>
    <p:sldId id="266" r:id="rId20"/>
    <p:sldId id="267" r:id="rId21"/>
    <p:sldId id="285" r:id="rId22"/>
    <p:sldId id="286" r:id="rId23"/>
    <p:sldId id="287" r:id="rId24"/>
    <p:sldId id="288" r:id="rId25"/>
    <p:sldId id="269" r:id="rId26"/>
    <p:sldId id="270" r:id="rId27"/>
    <p:sldId id="271" r:id="rId28"/>
    <p:sldId id="284" r:id="rId29"/>
    <p:sldId id="275" r:id="rId30"/>
    <p:sldId id="276" r:id="rId31"/>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lPWsCCH0iuvZ+L38UEUvw==" hashData="XOCigAw55gTbYvv0zbprPxa/BtJnwPyL0FXuAC7bxwcUGIUlDVXQzZl6UNK3IBeVQIMCdLz3PPafiGKMvzy1O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538" autoAdjust="0"/>
  </p:normalViewPr>
  <p:slideViewPr>
    <p:cSldViewPr snapToGrid="0">
      <p:cViewPr varScale="1">
        <p:scale>
          <a:sx n="77" d="100"/>
          <a:sy n="77" d="100"/>
        </p:scale>
        <p:origin x="582"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595F-4D89-9EE3-5F7523D063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5F-4D89-9EE3-5F7523D063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5F-4D89-9EE3-5F7523D063B2}"/>
              </c:ext>
            </c:extLst>
          </c:dPt>
          <c:dLbls>
            <c:spPr>
              <a:noFill/>
              <a:ln>
                <a:solidFill>
                  <a:schemeClr val="accent1"/>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Body language</c:v>
                </c:pt>
                <c:pt idx="1">
                  <c:v>Tone of voice</c:v>
                </c:pt>
                <c:pt idx="2">
                  <c:v>Verbal</c:v>
                </c:pt>
              </c:strCache>
            </c:strRef>
          </c:cat>
          <c:val>
            <c:numRef>
              <c:f>Sheet1!$B$2:$B$4</c:f>
              <c:numCache>
                <c:formatCode>0%</c:formatCode>
                <c:ptCount val="3"/>
                <c:pt idx="0">
                  <c:v>0.55000000000000004</c:v>
                </c:pt>
                <c:pt idx="1">
                  <c:v>0.38</c:v>
                </c:pt>
                <c:pt idx="2">
                  <c:v>7.0000000000000007E-2</c:v>
                </c:pt>
              </c:numCache>
            </c:numRef>
          </c:val>
          <c:extLst>
            <c:ext xmlns:c16="http://schemas.microsoft.com/office/drawing/2014/chart" uri="{C3380CC4-5D6E-409C-BE32-E72D297353CC}">
              <c16:uniqueId val="{00000006-595F-4D89-9EE3-5F7523D063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1F896-78BB-164E-AF34-2AD44FDAC45B}" type="doc">
      <dgm:prSet loTypeId="urn:microsoft.com/office/officeart/2005/8/layout/arrow2" loCatId="" qsTypeId="urn:microsoft.com/office/officeart/2005/8/quickstyle/simple1" qsCatId="simple" csTypeId="urn:microsoft.com/office/officeart/2005/8/colors/accent1_2" csCatId="accent1" phldr="1"/>
      <dgm:spPr/>
      <dgm:t>
        <a:bodyPr/>
        <a:lstStyle/>
        <a:p>
          <a:endParaRPr lang="en-GB"/>
        </a:p>
      </dgm:t>
    </dgm:pt>
    <dgm:pt modelId="{FBBE884A-FAAF-E04D-96DC-AEB6E3F3AAB9}">
      <dgm:prSet phldrT="[Text]"/>
      <dgm:spPr/>
      <dgm:t>
        <a:bodyPr/>
        <a:lstStyle/>
        <a:p>
          <a:r>
            <a:rPr lang="en-GB" dirty="0"/>
            <a:t>Accept the stress </a:t>
          </a:r>
        </a:p>
      </dgm:t>
    </dgm:pt>
    <dgm:pt modelId="{7F93B00D-75C3-644A-9CB4-606348490973}" type="parTrans" cxnId="{3B0265CF-E309-A04C-894E-9068E5DA3095}">
      <dgm:prSet/>
      <dgm:spPr/>
      <dgm:t>
        <a:bodyPr/>
        <a:lstStyle/>
        <a:p>
          <a:endParaRPr lang="en-GB"/>
        </a:p>
      </dgm:t>
    </dgm:pt>
    <dgm:pt modelId="{F6C06922-DA8C-9F48-A568-80B4ACC5BA91}" type="sibTrans" cxnId="{3B0265CF-E309-A04C-894E-9068E5DA3095}">
      <dgm:prSet/>
      <dgm:spPr/>
      <dgm:t>
        <a:bodyPr/>
        <a:lstStyle/>
        <a:p>
          <a:endParaRPr lang="en-GB"/>
        </a:p>
      </dgm:t>
    </dgm:pt>
    <dgm:pt modelId="{0A0E7E1A-9F34-304E-9E8C-B8D45E1A1C2E}">
      <dgm:prSet phldrT="[Text]"/>
      <dgm:spPr/>
      <dgm:t>
        <a:bodyPr/>
        <a:lstStyle/>
        <a:p>
          <a:r>
            <a:rPr lang="en-GB" dirty="0"/>
            <a:t> Identify stress/</a:t>
          </a:r>
        </a:p>
        <a:p>
          <a:r>
            <a:rPr lang="en-GB" dirty="0"/>
            <a:t>stressor </a:t>
          </a:r>
        </a:p>
      </dgm:t>
    </dgm:pt>
    <dgm:pt modelId="{C3ED9115-2F27-3D49-8EDA-0A502ED777E0}" type="parTrans" cxnId="{D946F1BE-F8CE-3143-A173-9709780B44B0}">
      <dgm:prSet/>
      <dgm:spPr/>
      <dgm:t>
        <a:bodyPr/>
        <a:lstStyle/>
        <a:p>
          <a:endParaRPr lang="en-GB"/>
        </a:p>
      </dgm:t>
    </dgm:pt>
    <dgm:pt modelId="{D31FF06A-E00E-A44B-BB6C-AAAC5A682168}" type="sibTrans" cxnId="{D946F1BE-F8CE-3143-A173-9709780B44B0}">
      <dgm:prSet/>
      <dgm:spPr/>
      <dgm:t>
        <a:bodyPr/>
        <a:lstStyle/>
        <a:p>
          <a:endParaRPr lang="en-GB"/>
        </a:p>
      </dgm:t>
    </dgm:pt>
    <dgm:pt modelId="{57CFF083-FFC7-414B-A441-6B29782BBDE7}">
      <dgm:prSet phldrT="[Text]"/>
      <dgm:spPr/>
      <dgm:t>
        <a:bodyPr/>
        <a:lstStyle/>
        <a:p>
          <a:r>
            <a:rPr lang="en-GB" dirty="0"/>
            <a:t>Analyse the situation</a:t>
          </a:r>
        </a:p>
      </dgm:t>
    </dgm:pt>
    <dgm:pt modelId="{BB2CE022-D3D5-7A4A-BCB7-7C049726671F}" type="parTrans" cxnId="{63F76A15-8C0A-544A-B126-007AB092902D}">
      <dgm:prSet/>
      <dgm:spPr/>
      <dgm:t>
        <a:bodyPr/>
        <a:lstStyle/>
        <a:p>
          <a:endParaRPr lang="en-GB"/>
        </a:p>
      </dgm:t>
    </dgm:pt>
    <dgm:pt modelId="{2BB52F0B-DFFF-0B46-84F2-68486E90D577}" type="sibTrans" cxnId="{63F76A15-8C0A-544A-B126-007AB092902D}">
      <dgm:prSet/>
      <dgm:spPr/>
      <dgm:t>
        <a:bodyPr/>
        <a:lstStyle/>
        <a:p>
          <a:endParaRPr lang="en-GB"/>
        </a:p>
      </dgm:t>
    </dgm:pt>
    <dgm:pt modelId="{2F534329-8DE7-9F4B-96D2-86D68F6F892F}">
      <dgm:prSet/>
      <dgm:spPr/>
      <dgm:t>
        <a:bodyPr/>
        <a:lstStyle/>
        <a:p>
          <a:endParaRPr lang="en-IN"/>
        </a:p>
      </dgm:t>
    </dgm:pt>
    <dgm:pt modelId="{CBFE373E-4489-CD4C-B74D-D6B87A252B8A}" type="parTrans" cxnId="{FD03FCAD-233D-7543-8672-5158E125297E}">
      <dgm:prSet/>
      <dgm:spPr/>
      <dgm:t>
        <a:bodyPr/>
        <a:lstStyle/>
        <a:p>
          <a:endParaRPr lang="en-GB"/>
        </a:p>
      </dgm:t>
    </dgm:pt>
    <dgm:pt modelId="{83F2FC83-E344-2045-8F6E-EEEF4546041E}" type="sibTrans" cxnId="{FD03FCAD-233D-7543-8672-5158E125297E}">
      <dgm:prSet/>
      <dgm:spPr/>
      <dgm:t>
        <a:bodyPr/>
        <a:lstStyle/>
        <a:p>
          <a:endParaRPr lang="en-GB"/>
        </a:p>
      </dgm:t>
    </dgm:pt>
    <dgm:pt modelId="{277F0B37-6C38-B84D-8C41-233C26A5103E}">
      <dgm:prSet/>
      <dgm:spPr/>
      <dgm:t>
        <a:bodyPr/>
        <a:lstStyle/>
        <a:p>
          <a:r>
            <a:rPr lang="en-GB" dirty="0"/>
            <a:t>Apply destressing techniques </a:t>
          </a:r>
        </a:p>
      </dgm:t>
    </dgm:pt>
    <dgm:pt modelId="{ACA862A8-3A75-7244-9BD3-671EC8F84DEE}" type="parTrans" cxnId="{28420ECA-852F-9445-B406-62ACE196DD23}">
      <dgm:prSet/>
      <dgm:spPr/>
      <dgm:t>
        <a:bodyPr/>
        <a:lstStyle/>
        <a:p>
          <a:endParaRPr lang="en-GB"/>
        </a:p>
      </dgm:t>
    </dgm:pt>
    <dgm:pt modelId="{30AF776B-BABC-684A-B5E7-9C193F61F23C}" type="sibTrans" cxnId="{28420ECA-852F-9445-B406-62ACE196DD23}">
      <dgm:prSet/>
      <dgm:spPr/>
      <dgm:t>
        <a:bodyPr/>
        <a:lstStyle/>
        <a:p>
          <a:endParaRPr lang="en-GB"/>
        </a:p>
      </dgm:t>
    </dgm:pt>
    <dgm:pt modelId="{3CC5B2B2-0F19-FA4F-9B68-807E0CFF4B7F}">
      <dgm:prSet phldrT="[Text]"/>
      <dgm:spPr/>
      <dgm:t>
        <a:bodyPr/>
        <a:lstStyle/>
        <a:p>
          <a:r>
            <a:rPr lang="en-GB" dirty="0"/>
            <a:t>Talk to trusted adult/self talk  </a:t>
          </a:r>
        </a:p>
      </dgm:t>
    </dgm:pt>
    <dgm:pt modelId="{C612E5E4-5343-2B4B-BEB7-A9C1FC1625DF}" type="parTrans" cxnId="{786AA91F-2D31-1E44-9A40-04DADA495AE4}">
      <dgm:prSet/>
      <dgm:spPr/>
      <dgm:t>
        <a:bodyPr/>
        <a:lstStyle/>
        <a:p>
          <a:endParaRPr lang="en-GB"/>
        </a:p>
      </dgm:t>
    </dgm:pt>
    <dgm:pt modelId="{B75E9D95-1032-2C4E-9249-EA4443DC01D9}" type="sibTrans" cxnId="{786AA91F-2D31-1E44-9A40-04DADA495AE4}">
      <dgm:prSet/>
      <dgm:spPr/>
      <dgm:t>
        <a:bodyPr/>
        <a:lstStyle/>
        <a:p>
          <a:endParaRPr lang="en-GB"/>
        </a:p>
      </dgm:t>
    </dgm:pt>
    <dgm:pt modelId="{E7888455-C926-DE42-9AC1-8C020609CCAC}" type="pres">
      <dgm:prSet presAssocID="{0661F896-78BB-164E-AF34-2AD44FDAC45B}" presName="arrowDiagram" presStyleCnt="0">
        <dgm:presLayoutVars>
          <dgm:chMax val="5"/>
          <dgm:dir/>
          <dgm:resizeHandles val="exact"/>
        </dgm:presLayoutVars>
      </dgm:prSet>
      <dgm:spPr/>
    </dgm:pt>
    <dgm:pt modelId="{B70DAF8B-530E-D14D-A512-0906DD8B1BE8}" type="pres">
      <dgm:prSet presAssocID="{0661F896-78BB-164E-AF34-2AD44FDAC45B}" presName="arrow" presStyleLbl="bgShp" presStyleIdx="0" presStyleCnt="1"/>
      <dgm:spPr/>
    </dgm:pt>
    <dgm:pt modelId="{B49B0568-1F5E-0C41-A33A-D631C68D0629}" type="pres">
      <dgm:prSet presAssocID="{0661F896-78BB-164E-AF34-2AD44FDAC45B}" presName="arrowDiagram5" presStyleCnt="0"/>
      <dgm:spPr/>
    </dgm:pt>
    <dgm:pt modelId="{875A1687-627E-7F4B-BEDF-AE3E787C0AD6}" type="pres">
      <dgm:prSet presAssocID="{FBBE884A-FAAF-E04D-96DC-AEB6E3F3AAB9}" presName="bullet5a" presStyleLbl="node1" presStyleIdx="0" presStyleCnt="5"/>
      <dgm:spPr/>
    </dgm:pt>
    <dgm:pt modelId="{FD274BA9-874E-0D46-BD8C-C9D074602D23}" type="pres">
      <dgm:prSet presAssocID="{FBBE884A-FAAF-E04D-96DC-AEB6E3F3AAB9}" presName="textBox5a" presStyleLbl="revTx" presStyleIdx="0" presStyleCnt="5">
        <dgm:presLayoutVars>
          <dgm:bulletEnabled val="1"/>
        </dgm:presLayoutVars>
      </dgm:prSet>
      <dgm:spPr/>
    </dgm:pt>
    <dgm:pt modelId="{BFA7F0BE-73FE-0F4E-A25F-E560D5E6B4C3}" type="pres">
      <dgm:prSet presAssocID="{0A0E7E1A-9F34-304E-9E8C-B8D45E1A1C2E}" presName="bullet5b" presStyleLbl="node1" presStyleIdx="1" presStyleCnt="5"/>
      <dgm:spPr/>
    </dgm:pt>
    <dgm:pt modelId="{7D1B45A3-E554-AD42-BBB1-B40A23C5D08A}" type="pres">
      <dgm:prSet presAssocID="{0A0E7E1A-9F34-304E-9E8C-B8D45E1A1C2E}" presName="textBox5b" presStyleLbl="revTx" presStyleIdx="1" presStyleCnt="5">
        <dgm:presLayoutVars>
          <dgm:bulletEnabled val="1"/>
        </dgm:presLayoutVars>
      </dgm:prSet>
      <dgm:spPr/>
    </dgm:pt>
    <dgm:pt modelId="{2140B908-9997-F34E-B136-4F307EB94530}" type="pres">
      <dgm:prSet presAssocID="{57CFF083-FFC7-414B-A441-6B29782BBDE7}" presName="bullet5c" presStyleLbl="node1" presStyleIdx="2" presStyleCnt="5"/>
      <dgm:spPr/>
    </dgm:pt>
    <dgm:pt modelId="{92EEF84E-6107-EC4B-9BCB-552D83F5818D}" type="pres">
      <dgm:prSet presAssocID="{57CFF083-FFC7-414B-A441-6B29782BBDE7}" presName="textBox5c" presStyleLbl="revTx" presStyleIdx="2" presStyleCnt="5">
        <dgm:presLayoutVars>
          <dgm:bulletEnabled val="1"/>
        </dgm:presLayoutVars>
      </dgm:prSet>
      <dgm:spPr/>
    </dgm:pt>
    <dgm:pt modelId="{A469B156-5195-2748-85F7-6FFD5A99DA6C}" type="pres">
      <dgm:prSet presAssocID="{3CC5B2B2-0F19-FA4F-9B68-807E0CFF4B7F}" presName="bullet5d" presStyleLbl="node1" presStyleIdx="3" presStyleCnt="5"/>
      <dgm:spPr/>
    </dgm:pt>
    <dgm:pt modelId="{CECFF49A-30FA-4C4D-BDCC-988FE4663E4D}" type="pres">
      <dgm:prSet presAssocID="{3CC5B2B2-0F19-FA4F-9B68-807E0CFF4B7F}" presName="textBox5d" presStyleLbl="revTx" presStyleIdx="3" presStyleCnt="5">
        <dgm:presLayoutVars>
          <dgm:bulletEnabled val="1"/>
        </dgm:presLayoutVars>
      </dgm:prSet>
      <dgm:spPr/>
    </dgm:pt>
    <dgm:pt modelId="{E9D3A2D9-215C-2B4E-974C-D0FBE41FA4C6}" type="pres">
      <dgm:prSet presAssocID="{277F0B37-6C38-B84D-8C41-233C26A5103E}" presName="bullet5e" presStyleLbl="node1" presStyleIdx="4" presStyleCnt="5"/>
      <dgm:spPr/>
    </dgm:pt>
    <dgm:pt modelId="{3D42F052-60D2-8440-AD84-1A6F2F9C7FCC}" type="pres">
      <dgm:prSet presAssocID="{277F0B37-6C38-B84D-8C41-233C26A5103E}" presName="textBox5e" presStyleLbl="revTx" presStyleIdx="4" presStyleCnt="5">
        <dgm:presLayoutVars>
          <dgm:bulletEnabled val="1"/>
        </dgm:presLayoutVars>
      </dgm:prSet>
      <dgm:spPr/>
    </dgm:pt>
  </dgm:ptLst>
  <dgm:cxnLst>
    <dgm:cxn modelId="{63F76A15-8C0A-544A-B126-007AB092902D}" srcId="{0661F896-78BB-164E-AF34-2AD44FDAC45B}" destId="{57CFF083-FFC7-414B-A441-6B29782BBDE7}" srcOrd="2" destOrd="0" parTransId="{BB2CE022-D3D5-7A4A-BCB7-7C049726671F}" sibTransId="{2BB52F0B-DFFF-0B46-84F2-68486E90D577}"/>
    <dgm:cxn modelId="{786AA91F-2D31-1E44-9A40-04DADA495AE4}" srcId="{0661F896-78BB-164E-AF34-2AD44FDAC45B}" destId="{3CC5B2B2-0F19-FA4F-9B68-807E0CFF4B7F}" srcOrd="3" destOrd="0" parTransId="{C612E5E4-5343-2B4B-BEB7-A9C1FC1625DF}" sibTransId="{B75E9D95-1032-2C4E-9249-EA4443DC01D9}"/>
    <dgm:cxn modelId="{BEF3AA53-3F8D-BF47-AF69-821925C3B61A}" type="presOf" srcId="{0A0E7E1A-9F34-304E-9E8C-B8D45E1A1C2E}" destId="{7D1B45A3-E554-AD42-BBB1-B40A23C5D08A}" srcOrd="0" destOrd="0" presId="urn:microsoft.com/office/officeart/2005/8/layout/arrow2"/>
    <dgm:cxn modelId="{7FA9C955-58E5-114B-B5AD-1667A0C2B0F3}" type="presOf" srcId="{0661F896-78BB-164E-AF34-2AD44FDAC45B}" destId="{E7888455-C926-DE42-9AC1-8C020609CCAC}" srcOrd="0" destOrd="0" presId="urn:microsoft.com/office/officeart/2005/8/layout/arrow2"/>
    <dgm:cxn modelId="{40373678-F5BC-2143-BB3F-BD68DDB2EDC6}" type="presOf" srcId="{FBBE884A-FAAF-E04D-96DC-AEB6E3F3AAB9}" destId="{FD274BA9-874E-0D46-BD8C-C9D074602D23}" srcOrd="0" destOrd="0" presId="urn:microsoft.com/office/officeart/2005/8/layout/arrow2"/>
    <dgm:cxn modelId="{F4067DAC-D392-EA45-9C2F-55C1A660260F}" type="presOf" srcId="{57CFF083-FFC7-414B-A441-6B29782BBDE7}" destId="{92EEF84E-6107-EC4B-9BCB-552D83F5818D}" srcOrd="0" destOrd="0" presId="urn:microsoft.com/office/officeart/2005/8/layout/arrow2"/>
    <dgm:cxn modelId="{FD03FCAD-233D-7543-8672-5158E125297E}" srcId="{0661F896-78BB-164E-AF34-2AD44FDAC45B}" destId="{2F534329-8DE7-9F4B-96D2-86D68F6F892F}" srcOrd="5" destOrd="0" parTransId="{CBFE373E-4489-CD4C-B74D-D6B87A252B8A}" sibTransId="{83F2FC83-E344-2045-8F6E-EEEF4546041E}"/>
    <dgm:cxn modelId="{D5095CBB-5C58-9241-A1B9-184FA7EAA385}" type="presOf" srcId="{277F0B37-6C38-B84D-8C41-233C26A5103E}" destId="{3D42F052-60D2-8440-AD84-1A6F2F9C7FCC}" srcOrd="0" destOrd="0" presId="urn:microsoft.com/office/officeart/2005/8/layout/arrow2"/>
    <dgm:cxn modelId="{D946F1BE-F8CE-3143-A173-9709780B44B0}" srcId="{0661F896-78BB-164E-AF34-2AD44FDAC45B}" destId="{0A0E7E1A-9F34-304E-9E8C-B8D45E1A1C2E}" srcOrd="1" destOrd="0" parTransId="{C3ED9115-2F27-3D49-8EDA-0A502ED777E0}" sibTransId="{D31FF06A-E00E-A44B-BB6C-AAAC5A682168}"/>
    <dgm:cxn modelId="{28420ECA-852F-9445-B406-62ACE196DD23}" srcId="{0661F896-78BB-164E-AF34-2AD44FDAC45B}" destId="{277F0B37-6C38-B84D-8C41-233C26A5103E}" srcOrd="4" destOrd="0" parTransId="{ACA862A8-3A75-7244-9BD3-671EC8F84DEE}" sibTransId="{30AF776B-BABC-684A-B5E7-9C193F61F23C}"/>
    <dgm:cxn modelId="{3B0265CF-E309-A04C-894E-9068E5DA3095}" srcId="{0661F896-78BB-164E-AF34-2AD44FDAC45B}" destId="{FBBE884A-FAAF-E04D-96DC-AEB6E3F3AAB9}" srcOrd="0" destOrd="0" parTransId="{7F93B00D-75C3-644A-9CB4-606348490973}" sibTransId="{F6C06922-DA8C-9F48-A568-80B4ACC5BA91}"/>
    <dgm:cxn modelId="{D815A1E7-BA48-D14B-A9C6-43159001A5AA}" type="presOf" srcId="{3CC5B2B2-0F19-FA4F-9B68-807E0CFF4B7F}" destId="{CECFF49A-30FA-4C4D-BDCC-988FE4663E4D}" srcOrd="0" destOrd="0" presId="urn:microsoft.com/office/officeart/2005/8/layout/arrow2"/>
    <dgm:cxn modelId="{BC279CEE-D996-4347-838D-233A176F3232}" type="presParOf" srcId="{E7888455-C926-DE42-9AC1-8C020609CCAC}" destId="{B70DAF8B-530E-D14D-A512-0906DD8B1BE8}" srcOrd="0" destOrd="0" presId="urn:microsoft.com/office/officeart/2005/8/layout/arrow2"/>
    <dgm:cxn modelId="{23E2073F-798F-9D46-AAC7-8628DC7C0E22}" type="presParOf" srcId="{E7888455-C926-DE42-9AC1-8C020609CCAC}" destId="{B49B0568-1F5E-0C41-A33A-D631C68D0629}" srcOrd="1" destOrd="0" presId="urn:microsoft.com/office/officeart/2005/8/layout/arrow2"/>
    <dgm:cxn modelId="{7E67514A-D6B8-CA4D-91AF-1CE77F7985AD}" type="presParOf" srcId="{B49B0568-1F5E-0C41-A33A-D631C68D0629}" destId="{875A1687-627E-7F4B-BEDF-AE3E787C0AD6}" srcOrd="0" destOrd="0" presId="urn:microsoft.com/office/officeart/2005/8/layout/arrow2"/>
    <dgm:cxn modelId="{25A3CCF7-4E82-C34D-8413-4EFF027208F0}" type="presParOf" srcId="{B49B0568-1F5E-0C41-A33A-D631C68D0629}" destId="{FD274BA9-874E-0D46-BD8C-C9D074602D23}" srcOrd="1" destOrd="0" presId="urn:microsoft.com/office/officeart/2005/8/layout/arrow2"/>
    <dgm:cxn modelId="{ADA202ED-15D6-074B-92F8-D25F0960FFE4}" type="presParOf" srcId="{B49B0568-1F5E-0C41-A33A-D631C68D0629}" destId="{BFA7F0BE-73FE-0F4E-A25F-E560D5E6B4C3}" srcOrd="2" destOrd="0" presId="urn:microsoft.com/office/officeart/2005/8/layout/arrow2"/>
    <dgm:cxn modelId="{2179B4FF-913A-CE48-A2DB-540186F616D7}" type="presParOf" srcId="{B49B0568-1F5E-0C41-A33A-D631C68D0629}" destId="{7D1B45A3-E554-AD42-BBB1-B40A23C5D08A}" srcOrd="3" destOrd="0" presId="urn:microsoft.com/office/officeart/2005/8/layout/arrow2"/>
    <dgm:cxn modelId="{BFB6CAD2-6DD7-8C47-980A-8C927D36AF65}" type="presParOf" srcId="{B49B0568-1F5E-0C41-A33A-D631C68D0629}" destId="{2140B908-9997-F34E-B136-4F307EB94530}" srcOrd="4" destOrd="0" presId="urn:microsoft.com/office/officeart/2005/8/layout/arrow2"/>
    <dgm:cxn modelId="{5120CC35-1A5D-D346-8305-9FE8F60F604D}" type="presParOf" srcId="{B49B0568-1F5E-0C41-A33A-D631C68D0629}" destId="{92EEF84E-6107-EC4B-9BCB-552D83F5818D}" srcOrd="5" destOrd="0" presId="urn:microsoft.com/office/officeart/2005/8/layout/arrow2"/>
    <dgm:cxn modelId="{3C870F5C-6ABD-DA46-BC1B-1CDA69D4D7C7}" type="presParOf" srcId="{B49B0568-1F5E-0C41-A33A-D631C68D0629}" destId="{A469B156-5195-2748-85F7-6FFD5A99DA6C}" srcOrd="6" destOrd="0" presId="urn:microsoft.com/office/officeart/2005/8/layout/arrow2"/>
    <dgm:cxn modelId="{B961065D-3EDE-9549-B2DD-B07983477526}" type="presParOf" srcId="{B49B0568-1F5E-0C41-A33A-D631C68D0629}" destId="{CECFF49A-30FA-4C4D-BDCC-988FE4663E4D}" srcOrd="7" destOrd="0" presId="urn:microsoft.com/office/officeart/2005/8/layout/arrow2"/>
    <dgm:cxn modelId="{83A99E8E-35CC-9A40-A673-08F4D477A445}" type="presParOf" srcId="{B49B0568-1F5E-0C41-A33A-D631C68D0629}" destId="{E9D3A2D9-215C-2B4E-974C-D0FBE41FA4C6}" srcOrd="8" destOrd="0" presId="urn:microsoft.com/office/officeart/2005/8/layout/arrow2"/>
    <dgm:cxn modelId="{1D616FE5-AB14-CE41-9231-70F6669218A9}" type="presParOf" srcId="{B49B0568-1F5E-0C41-A33A-D631C68D0629}" destId="{3D42F052-60D2-8440-AD84-1A6F2F9C7FCC}" srcOrd="9"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DAF8B-530E-D14D-A512-0906DD8B1BE8}">
      <dsp:nvSpPr>
        <dsp:cNvPr id="0" name=""/>
        <dsp:cNvSpPr/>
      </dsp:nvSpPr>
      <dsp:spPr>
        <a:xfrm>
          <a:off x="1776729" y="0"/>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5A1687-627E-7F4B-BEDF-AE3E787C0AD6}">
      <dsp:nvSpPr>
        <dsp:cNvPr id="0" name=""/>
        <dsp:cNvSpPr/>
      </dsp:nvSpPr>
      <dsp:spPr>
        <a:xfrm>
          <a:off x="2462500" y="3235654"/>
          <a:ext cx="160129" cy="16012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74BA9-874E-0D46-BD8C-C9D074602D23}">
      <dsp:nvSpPr>
        <dsp:cNvPr id="0" name=""/>
        <dsp:cNvSpPr/>
      </dsp:nvSpPr>
      <dsp:spPr>
        <a:xfrm>
          <a:off x="2542565" y="3315719"/>
          <a:ext cx="912040" cy="103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marL="0" lvl="0" indent="0" algn="l" defTabSz="755650">
            <a:lnSpc>
              <a:spcPct val="90000"/>
            </a:lnSpc>
            <a:spcBef>
              <a:spcPct val="0"/>
            </a:spcBef>
            <a:spcAft>
              <a:spcPct val="35000"/>
            </a:spcAft>
            <a:buNone/>
          </a:pPr>
          <a:r>
            <a:rPr lang="en-GB" sz="1700" kern="1200" dirty="0"/>
            <a:t>Accept the stress </a:t>
          </a:r>
        </a:p>
      </dsp:txBody>
      <dsp:txXfrm>
        <a:off x="2542565" y="3315719"/>
        <a:ext cx="912040" cy="1035618"/>
      </dsp:txXfrm>
    </dsp:sp>
    <dsp:sp modelId="{BFA7F0BE-73FE-0F4E-A25F-E560D5E6B4C3}">
      <dsp:nvSpPr>
        <dsp:cNvPr id="0" name=""/>
        <dsp:cNvSpPr/>
      </dsp:nvSpPr>
      <dsp:spPr>
        <a:xfrm>
          <a:off x="3329286" y="2402808"/>
          <a:ext cx="250637" cy="25063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B45A3-E554-AD42-BBB1-B40A23C5D08A}">
      <dsp:nvSpPr>
        <dsp:cNvPr id="0" name=""/>
        <dsp:cNvSpPr/>
      </dsp:nvSpPr>
      <dsp:spPr>
        <a:xfrm>
          <a:off x="3454605" y="2528127"/>
          <a:ext cx="1155715" cy="182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07" tIns="0" rIns="0" bIns="0" numCol="1" spcCol="1270" anchor="t" anchorCtr="0">
          <a:noAutofit/>
        </a:bodyPr>
        <a:lstStyle/>
        <a:p>
          <a:pPr marL="0" lvl="0" indent="0" algn="l" defTabSz="755650">
            <a:lnSpc>
              <a:spcPct val="90000"/>
            </a:lnSpc>
            <a:spcBef>
              <a:spcPct val="0"/>
            </a:spcBef>
            <a:spcAft>
              <a:spcPct val="35000"/>
            </a:spcAft>
            <a:buNone/>
          </a:pPr>
          <a:r>
            <a:rPr lang="en-GB" sz="1700" kern="1200" dirty="0"/>
            <a:t> Identify stress/</a:t>
          </a:r>
        </a:p>
        <a:p>
          <a:pPr marL="0" lvl="0" indent="0" algn="l" defTabSz="755650">
            <a:lnSpc>
              <a:spcPct val="90000"/>
            </a:lnSpc>
            <a:spcBef>
              <a:spcPct val="0"/>
            </a:spcBef>
            <a:spcAft>
              <a:spcPct val="35000"/>
            </a:spcAft>
            <a:buNone/>
          </a:pPr>
          <a:r>
            <a:rPr lang="en-GB" sz="1700" kern="1200" dirty="0"/>
            <a:t>stressor </a:t>
          </a:r>
        </a:p>
      </dsp:txBody>
      <dsp:txXfrm>
        <a:off x="3454605" y="2528127"/>
        <a:ext cx="1155715" cy="1823210"/>
      </dsp:txXfrm>
    </dsp:sp>
    <dsp:sp modelId="{2140B908-9997-F34E-B136-4F307EB94530}">
      <dsp:nvSpPr>
        <dsp:cNvPr id="0" name=""/>
        <dsp:cNvSpPr/>
      </dsp:nvSpPr>
      <dsp:spPr>
        <a:xfrm>
          <a:off x="4443229" y="1738794"/>
          <a:ext cx="334182" cy="3341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EF84E-6107-EC4B-9BCB-552D83F5818D}">
      <dsp:nvSpPr>
        <dsp:cNvPr id="0" name=""/>
        <dsp:cNvSpPr/>
      </dsp:nvSpPr>
      <dsp:spPr>
        <a:xfrm>
          <a:off x="4610320" y="1905886"/>
          <a:ext cx="1343693" cy="244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77" tIns="0" rIns="0" bIns="0" numCol="1" spcCol="1270" anchor="t" anchorCtr="0">
          <a:noAutofit/>
        </a:bodyPr>
        <a:lstStyle/>
        <a:p>
          <a:pPr marL="0" lvl="0" indent="0" algn="l" defTabSz="755650">
            <a:lnSpc>
              <a:spcPct val="90000"/>
            </a:lnSpc>
            <a:spcBef>
              <a:spcPct val="0"/>
            </a:spcBef>
            <a:spcAft>
              <a:spcPct val="35000"/>
            </a:spcAft>
            <a:buNone/>
          </a:pPr>
          <a:r>
            <a:rPr lang="en-GB" sz="1700" kern="1200" dirty="0"/>
            <a:t>Analyse the situation</a:t>
          </a:r>
        </a:p>
      </dsp:txBody>
      <dsp:txXfrm>
        <a:off x="4610320" y="1905886"/>
        <a:ext cx="1343693" cy="2445451"/>
      </dsp:txXfrm>
    </dsp:sp>
    <dsp:sp modelId="{A469B156-5195-2748-85F7-6FFD5A99DA6C}">
      <dsp:nvSpPr>
        <dsp:cNvPr id="0" name=""/>
        <dsp:cNvSpPr/>
      </dsp:nvSpPr>
      <dsp:spPr>
        <a:xfrm>
          <a:off x="5738187" y="1220115"/>
          <a:ext cx="431652" cy="43165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FF49A-30FA-4C4D-BDCC-988FE4663E4D}">
      <dsp:nvSpPr>
        <dsp:cNvPr id="0" name=""/>
        <dsp:cNvSpPr/>
      </dsp:nvSpPr>
      <dsp:spPr>
        <a:xfrm>
          <a:off x="5954014" y="1435941"/>
          <a:ext cx="1392428" cy="291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24" tIns="0" rIns="0" bIns="0" numCol="1" spcCol="1270" anchor="t" anchorCtr="0">
          <a:noAutofit/>
        </a:bodyPr>
        <a:lstStyle/>
        <a:p>
          <a:pPr marL="0" lvl="0" indent="0" algn="l" defTabSz="755650">
            <a:lnSpc>
              <a:spcPct val="90000"/>
            </a:lnSpc>
            <a:spcBef>
              <a:spcPct val="0"/>
            </a:spcBef>
            <a:spcAft>
              <a:spcPct val="35000"/>
            </a:spcAft>
            <a:buNone/>
          </a:pPr>
          <a:r>
            <a:rPr lang="en-GB" sz="1700" kern="1200" dirty="0"/>
            <a:t>Talk to trusted adult/self talk  </a:t>
          </a:r>
        </a:p>
      </dsp:txBody>
      <dsp:txXfrm>
        <a:off x="5954014" y="1435941"/>
        <a:ext cx="1392428" cy="2915396"/>
      </dsp:txXfrm>
    </dsp:sp>
    <dsp:sp modelId="{E9D3A2D9-215C-2B4E-974C-D0FBE41FA4C6}">
      <dsp:nvSpPr>
        <dsp:cNvPr id="0" name=""/>
        <dsp:cNvSpPr/>
      </dsp:nvSpPr>
      <dsp:spPr>
        <a:xfrm>
          <a:off x="7071437" y="873748"/>
          <a:ext cx="550009" cy="55000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2F052-60D2-8440-AD84-1A6F2F9C7FCC}">
      <dsp:nvSpPr>
        <dsp:cNvPr id="0" name=""/>
        <dsp:cNvSpPr/>
      </dsp:nvSpPr>
      <dsp:spPr>
        <a:xfrm>
          <a:off x="7346442" y="1148753"/>
          <a:ext cx="1392428" cy="320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438" tIns="0" rIns="0" bIns="0" numCol="1" spcCol="1270" anchor="t" anchorCtr="0">
          <a:noAutofit/>
        </a:bodyPr>
        <a:lstStyle/>
        <a:p>
          <a:pPr marL="0" lvl="0" indent="0" algn="l" defTabSz="755650">
            <a:lnSpc>
              <a:spcPct val="90000"/>
            </a:lnSpc>
            <a:spcBef>
              <a:spcPct val="0"/>
            </a:spcBef>
            <a:spcAft>
              <a:spcPct val="35000"/>
            </a:spcAft>
            <a:buNone/>
          </a:pPr>
          <a:r>
            <a:rPr lang="en-GB" sz="1700" kern="1200" dirty="0"/>
            <a:t>Apply destressing techniques </a:t>
          </a:r>
        </a:p>
      </dsp:txBody>
      <dsp:txXfrm>
        <a:off x="7346442" y="1148753"/>
        <a:ext cx="1392428" cy="320258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60B9B-6A0D-4C87-B214-2BEB86CE745C}" type="datetimeFigureOut">
              <a:rPr lang="en-IN" smtClean="0"/>
              <a:t>19-01-2025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2548B-0C57-49C9-97E6-3063DB62B5B1}" type="slidenum">
              <a:rPr lang="en-IN" smtClean="0"/>
              <a:t>‹#›</a:t>
            </a:fld>
            <a:endParaRPr lang="en-IN"/>
          </a:p>
        </p:txBody>
      </p:sp>
    </p:spTree>
    <p:extLst>
      <p:ext uri="{BB962C8B-B14F-4D97-AF65-F5344CB8AC3E}">
        <p14:creationId xmlns:p14="http://schemas.microsoft.com/office/powerpoint/2010/main" val="114339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Begin with game of Chinese whispers</a:t>
            </a:r>
          </a:p>
          <a:p>
            <a:r>
              <a:rPr lang="en-IN" dirty="0"/>
              <a:t>It is a well known quote that well begun is half done. Beginning is the most important part of any work.</a:t>
            </a:r>
          </a:p>
          <a:p>
            <a:r>
              <a:rPr lang="en-IN" dirty="0"/>
              <a:t>Teachers are like morning sun rays. They shower their effusive energy in their student’s minds through communication.</a:t>
            </a:r>
          </a:p>
          <a:p>
            <a:r>
              <a:rPr lang="en-IN" dirty="0"/>
              <a:t>So, the process of communication starts with – </a:t>
            </a:r>
          </a:p>
          <a:p>
            <a:pPr marL="228600" indent="-228600">
              <a:buAutoNum type="arabicParenR"/>
            </a:pPr>
            <a:r>
              <a:rPr lang="en-IN" dirty="0"/>
              <a:t>thought process about it in teachers mind.</a:t>
            </a:r>
          </a:p>
          <a:p>
            <a:pPr marL="228600" indent="-228600">
              <a:buAutoNum type="arabicParenR"/>
            </a:pPr>
            <a:r>
              <a:rPr lang="en-IN" dirty="0"/>
              <a:t>Action, conversation with others with language and expression.</a:t>
            </a:r>
          </a:p>
          <a:p>
            <a:pPr marL="228600" indent="-228600">
              <a:buAutoNum type="arabicParenR"/>
            </a:pPr>
            <a:r>
              <a:rPr lang="en-IN" dirty="0"/>
              <a:t>Has it been received correctly.</a:t>
            </a:r>
          </a:p>
          <a:p>
            <a:pPr marL="228600" indent="-228600">
              <a:buAutoNum type="arabicParenR"/>
            </a:pPr>
            <a:r>
              <a:rPr lang="en-IN" dirty="0"/>
              <a:t>Whatever we have told, is it understood in the same way with its content to the receiver. So, key choice of words is very important in message in conversation.</a:t>
            </a:r>
          </a:p>
          <a:p>
            <a:pPr marL="228600" indent="-228600">
              <a:buAutoNum type="arabicParenR"/>
            </a:pPr>
            <a:r>
              <a:rPr lang="en-IN" dirty="0"/>
              <a:t>Wait for feedback or response from the receiver.</a:t>
            </a:r>
          </a:p>
          <a:p>
            <a:pPr marL="0" indent="0">
              <a:buNone/>
            </a:pPr>
            <a:endParaRPr lang="en-IN" dirty="0"/>
          </a:p>
          <a:p>
            <a:pPr marL="0" indent="0">
              <a:buNone/>
            </a:pPr>
            <a:r>
              <a:rPr lang="en-IN" dirty="0"/>
              <a:t>Whenever the thought process has to be converted to message, it has to go correctly to become a conversation or two way dialogue.</a:t>
            </a:r>
          </a:p>
          <a:p>
            <a:endParaRPr lang="en-IN" dirty="0"/>
          </a:p>
        </p:txBody>
      </p:sp>
      <p:sp>
        <p:nvSpPr>
          <p:cNvPr id="4" name="Slide Number Placeholder 3"/>
          <p:cNvSpPr>
            <a:spLocks noGrp="1"/>
          </p:cNvSpPr>
          <p:nvPr>
            <p:ph type="sldNum" sz="quarter" idx="5"/>
          </p:nvPr>
        </p:nvSpPr>
        <p:spPr/>
        <p:txBody>
          <a:bodyPr/>
          <a:lstStyle/>
          <a:p>
            <a:fld id="{A002548B-0C57-49C9-97E6-3063DB62B5B1}" type="slidenum">
              <a:rPr lang="en-IN" smtClean="0"/>
              <a:t>10</a:t>
            </a:fld>
            <a:endParaRPr lang="en-IN"/>
          </a:p>
        </p:txBody>
      </p:sp>
    </p:spTree>
    <p:extLst>
      <p:ext uri="{BB962C8B-B14F-4D97-AF65-F5344CB8AC3E}">
        <p14:creationId xmlns:p14="http://schemas.microsoft.com/office/powerpoint/2010/main" val="100757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latin typeface="Times New Roman" panose="02020603050405020304" pitchFamily="18" charset="0"/>
                <a:cs typeface="Times New Roman" panose="02020603050405020304" pitchFamily="18" charset="0"/>
              </a:rPr>
              <a:t>Here the basic requirement of a teacher’s mind is – this misbehaving teen is having some issues which have to be solved with our sincere efforts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latin typeface="Times New Roman" panose="02020603050405020304" pitchFamily="18" charset="0"/>
                <a:cs typeface="Times New Roman" panose="02020603050405020304" pitchFamily="18" charset="0"/>
              </a:rPr>
              <a:t>Be empathetic and try to find out the root 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latin typeface="Times New Roman" panose="02020603050405020304" pitchFamily="18" charset="0"/>
                <a:cs typeface="Times New Roman" panose="02020603050405020304" pitchFamily="18" charset="0"/>
              </a:rPr>
              <a:t>- Troublemaker – Extra energy – make him/her Monitor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latin typeface="Times New Roman" panose="02020603050405020304" pitchFamily="18" charset="0"/>
                <a:cs typeface="Times New Roman" panose="02020603050405020304" pitchFamily="18" charset="0"/>
              </a:rPr>
              <a:t>Let them express – future depends on us – we can make them incompetent or Competent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latin typeface="Times New Roman" panose="02020603050405020304" pitchFamily="18" charset="0"/>
                <a:cs typeface="Times New Roman" panose="02020603050405020304" pitchFamily="18" charset="0"/>
              </a:rPr>
              <a:t>If they are satisfied that their version of the story is heard properly, they will accept our suggestions and their self-esteem is preserved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latin typeface="Times New Roman" panose="02020603050405020304" pitchFamily="18" charset="0"/>
                <a:cs typeface="Times New Roman" panose="02020603050405020304" pitchFamily="18" charset="0"/>
              </a:rPr>
              <a:t>Don’t label them as troublemakers, bullies, rowdies and hooligans.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latin typeface="Times New Roman" panose="02020603050405020304" pitchFamily="18" charset="0"/>
                <a:cs typeface="Times New Roman" panose="02020603050405020304" pitchFamily="18" charset="0"/>
              </a:rPr>
              <a:t>Criticize the act, not the child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latin typeface="Times New Roman" panose="02020603050405020304" pitchFamily="18" charset="0"/>
                <a:cs typeface="Times New Roman" panose="02020603050405020304" pitchFamily="18" charset="0"/>
              </a:rPr>
              <a:t>A bend in the road, is not end in the 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02548B-0C57-49C9-97E6-3063DB62B5B1}" type="slidenum">
              <a:rPr lang="en-IN" smtClean="0"/>
              <a:t>19</a:t>
            </a:fld>
            <a:endParaRPr lang="en-IN"/>
          </a:p>
        </p:txBody>
      </p:sp>
    </p:spTree>
    <p:extLst>
      <p:ext uri="{BB962C8B-B14F-4D97-AF65-F5344CB8AC3E}">
        <p14:creationId xmlns:p14="http://schemas.microsoft.com/office/powerpoint/2010/main" val="361216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Teens ego have never been discussed so far ,they look grown up behave as if they understand every thing ,because of puberty hormonal surges they r very high </a:t>
            </a:r>
          </a:p>
          <a:p>
            <a:endParaRPr lang="en-IN" dirty="0"/>
          </a:p>
          <a:p>
            <a:r>
              <a:rPr lang="en-IN" dirty="0"/>
              <a:t>on emotional brain activity .so mood swings ,emotional outbursts, happy n energetic  or sad n depressed depends upon a caretaker or teachers approach .so please use words carefully , they expect respect judge </a:t>
            </a:r>
            <a:r>
              <a:rPr lang="en-IN" dirty="0" err="1"/>
              <a:t>ur</a:t>
            </a:r>
            <a:r>
              <a:rPr lang="en-IN" dirty="0"/>
              <a:t> body language, n may get hurt easily feel insulted, so be non judgemental . For example not to say .,how r u not able to solve this simple problem /others have done it in1min . This may shut off the door of communication to help out that teen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02548B-0C57-49C9-97E6-3063DB62B5B1}" type="slidenum">
              <a:rPr lang="en-IN" smtClean="0"/>
              <a:t>20</a:t>
            </a:fld>
            <a:endParaRPr lang="en-IN"/>
          </a:p>
        </p:txBody>
      </p:sp>
    </p:spTree>
    <p:extLst>
      <p:ext uri="{BB962C8B-B14F-4D97-AF65-F5344CB8AC3E}">
        <p14:creationId xmlns:p14="http://schemas.microsoft.com/office/powerpoint/2010/main" val="103538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This slide is self explaining,  avoid labelling the child , explain what act was not appreciated ,why not to say let us find out instead of blame n use word you,  they may not open in public or in class , out of respect may not be able to speak a single word in class but may open up in one to one conversation.</a:t>
            </a:r>
          </a:p>
          <a:p>
            <a:endParaRPr lang="en-US" dirty="0"/>
          </a:p>
        </p:txBody>
      </p:sp>
      <p:sp>
        <p:nvSpPr>
          <p:cNvPr id="4" name="Slide Number Placeholder 3"/>
          <p:cNvSpPr>
            <a:spLocks noGrp="1"/>
          </p:cNvSpPr>
          <p:nvPr>
            <p:ph type="sldNum" sz="quarter" idx="5"/>
          </p:nvPr>
        </p:nvSpPr>
        <p:spPr/>
        <p:txBody>
          <a:bodyPr/>
          <a:lstStyle/>
          <a:p>
            <a:fld id="{A002548B-0C57-49C9-97E6-3063DB62B5B1}" type="slidenum">
              <a:rPr lang="en-IN" smtClean="0"/>
              <a:t>21</a:t>
            </a:fld>
            <a:endParaRPr lang="en-IN"/>
          </a:p>
        </p:txBody>
      </p:sp>
    </p:spTree>
    <p:extLst>
      <p:ext uri="{BB962C8B-B14F-4D97-AF65-F5344CB8AC3E}">
        <p14:creationId xmlns:p14="http://schemas.microsoft.com/office/powerpoint/2010/main" val="419040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Here is an example .,previously bright student,  but for  this term has not performed well in exams …..find a quiet place after school hours in classroom ,where  one to one dialogue is possible, appreciate his previous marks ask about his/her  time table from morning to night , any family issues ,with your empathetic attitude  ,let them speak   they may find out n identify their own weaknesses while talking with u ….offer personal academic support .</a:t>
            </a:r>
          </a:p>
          <a:p>
            <a:r>
              <a:rPr lang="en-IN" dirty="0"/>
              <a:t>discuss  the  other alternatives or solutions ,identify any threats in their progress like fear,, bully, health issues.   Once identified start open ended questions ,what we should </a:t>
            </a:r>
            <a:r>
              <a:rPr lang="en-IN" dirty="0" err="1"/>
              <a:t>do?to</a:t>
            </a:r>
            <a:r>
              <a:rPr lang="en-IN" dirty="0"/>
              <a:t> continue conversation to maintain a hope n positive attitude about current  problem solving .encourage with praise ,promise to share day to day .</a:t>
            </a:r>
            <a:r>
              <a:rPr lang="en-IN" dirty="0" err="1"/>
              <a:t>activities,n</a:t>
            </a:r>
            <a:r>
              <a:rPr lang="en-IN" dirty="0"/>
              <a:t> plan for further meeting time .</a:t>
            </a:r>
          </a:p>
          <a:p>
            <a:endParaRPr lang="en-IN"/>
          </a:p>
          <a:p>
            <a:endParaRPr lang="en-US" dirty="0"/>
          </a:p>
        </p:txBody>
      </p:sp>
      <p:sp>
        <p:nvSpPr>
          <p:cNvPr id="4" name="Slide Number Placeholder 3"/>
          <p:cNvSpPr>
            <a:spLocks noGrp="1"/>
          </p:cNvSpPr>
          <p:nvPr>
            <p:ph type="sldNum" sz="quarter" idx="5"/>
          </p:nvPr>
        </p:nvSpPr>
        <p:spPr/>
        <p:txBody>
          <a:bodyPr/>
          <a:lstStyle/>
          <a:p>
            <a:fld id="{A002548B-0C57-49C9-97E6-3063DB62B5B1}" type="slidenum">
              <a:rPr lang="en-IN" smtClean="0"/>
              <a:t>22</a:t>
            </a:fld>
            <a:endParaRPr lang="en-IN"/>
          </a:p>
        </p:txBody>
      </p:sp>
    </p:spTree>
    <p:extLst>
      <p:ext uri="{BB962C8B-B14F-4D97-AF65-F5344CB8AC3E}">
        <p14:creationId xmlns:p14="http://schemas.microsoft.com/office/powerpoint/2010/main" val="171459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Ptm you </a:t>
            </a:r>
            <a:r>
              <a:rPr lang="en-IN" dirty="0" err="1"/>
              <a:t>hav</a:t>
            </a:r>
            <a:r>
              <a:rPr lang="en-IN" dirty="0"/>
              <a:t> to plan your steps of conversation in meeting to face various situations ,do home work for that .</a:t>
            </a:r>
          </a:p>
          <a:p>
            <a:r>
              <a:rPr lang="en-IN" dirty="0"/>
              <a:t>greet parents n child by their </a:t>
            </a:r>
            <a:r>
              <a:rPr lang="en-IN" dirty="0" err="1"/>
              <a:t>name.hand</a:t>
            </a:r>
            <a:r>
              <a:rPr lang="en-IN" dirty="0"/>
              <a:t> shake , introduce yourself , offer them seat,</a:t>
            </a:r>
          </a:p>
          <a:p>
            <a:r>
              <a:rPr lang="en-IN" dirty="0"/>
              <a:t> communicate slowly , ask them an open ended question ,r u aware of present situation /hear their version ,then explain </a:t>
            </a:r>
            <a:r>
              <a:rPr lang="en-IN" dirty="0" err="1"/>
              <a:t>ur</a:t>
            </a:r>
            <a:r>
              <a:rPr lang="en-IN" dirty="0"/>
              <a:t> version.</a:t>
            </a:r>
          </a:p>
          <a:p>
            <a:r>
              <a:rPr lang="en-IN" dirty="0"/>
              <a:t>Angry parents ,listen their story ,  u </a:t>
            </a:r>
            <a:r>
              <a:rPr lang="en-IN" dirty="0" err="1"/>
              <a:t>hav</a:t>
            </a:r>
            <a:r>
              <a:rPr lang="en-IN" dirty="0"/>
              <a:t> to be composed ,r they afraid of some thing in future ,ask for their fear and </a:t>
            </a:r>
            <a:r>
              <a:rPr lang="en-IN" dirty="0" err="1"/>
              <a:t>anxieties,.say</a:t>
            </a:r>
            <a:r>
              <a:rPr lang="en-IN" dirty="0"/>
              <a:t> that I acknowledge the anger n understand </a:t>
            </a:r>
            <a:r>
              <a:rPr lang="en-IN" dirty="0" err="1"/>
              <a:t>ur</a:t>
            </a:r>
            <a:r>
              <a:rPr lang="en-IN" dirty="0"/>
              <a:t> concern ,with empathy try to explain the fact ….let them come in cooperation mood /mode, tell them what is needed rt now ,give accurate information what is going </a:t>
            </a:r>
            <a:r>
              <a:rPr lang="en-IN" dirty="0" err="1"/>
              <a:t>on,n</a:t>
            </a:r>
            <a:r>
              <a:rPr lang="en-IN" dirty="0"/>
              <a:t> we r there to help the child . Make a mutually acceptable plan discuss pros n cons of their </a:t>
            </a:r>
            <a:r>
              <a:rPr lang="en-IN" dirty="0" err="1"/>
              <a:t>decisions,can</a:t>
            </a:r>
            <a:r>
              <a:rPr lang="en-IN" dirty="0"/>
              <a:t> jot it down on a paper . Avoid blame game. If the parents r fighting among themselves and blame each other u </a:t>
            </a:r>
            <a:r>
              <a:rPr lang="en-IN" dirty="0" err="1"/>
              <a:t>hav</a:t>
            </a:r>
            <a:r>
              <a:rPr lang="en-IN" dirty="0"/>
              <a:t> to stop .here </a:t>
            </a:r>
            <a:r>
              <a:rPr lang="en-IN" dirty="0" err="1"/>
              <a:t>childs</a:t>
            </a:r>
            <a:r>
              <a:rPr lang="en-IN" dirty="0"/>
              <a:t> performance in school is a combined responsibility of parents.</a:t>
            </a:r>
          </a:p>
          <a:p>
            <a:endParaRPr lang="en-US" dirty="0"/>
          </a:p>
        </p:txBody>
      </p:sp>
      <p:sp>
        <p:nvSpPr>
          <p:cNvPr id="4" name="Slide Number Placeholder 3"/>
          <p:cNvSpPr>
            <a:spLocks noGrp="1"/>
          </p:cNvSpPr>
          <p:nvPr>
            <p:ph type="sldNum" sz="quarter" idx="5"/>
          </p:nvPr>
        </p:nvSpPr>
        <p:spPr/>
        <p:txBody>
          <a:bodyPr/>
          <a:lstStyle/>
          <a:p>
            <a:fld id="{A002548B-0C57-49C9-97E6-3063DB62B5B1}" type="slidenum">
              <a:rPr lang="en-IN" smtClean="0"/>
              <a:t>23</a:t>
            </a:fld>
            <a:endParaRPr lang="en-IN"/>
          </a:p>
        </p:txBody>
      </p:sp>
    </p:spTree>
    <p:extLst>
      <p:ext uri="{BB962C8B-B14F-4D97-AF65-F5344CB8AC3E}">
        <p14:creationId xmlns:p14="http://schemas.microsoft.com/office/powerpoint/2010/main" val="3302560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Being teacher is a enjoyable yet demanding job .it may be overwhelming some times ….stress can be from work place or parents n students especially </a:t>
            </a:r>
            <a:r>
              <a:rPr lang="en-IN" dirty="0" err="1"/>
              <a:t>adolescents,self</a:t>
            </a:r>
            <a:r>
              <a:rPr lang="en-IN" dirty="0"/>
              <a:t> care is required try to relax by doing yoga  exercise , music  ,dance, hobbies or do social work ..gratitude </a:t>
            </a:r>
            <a:r>
              <a:rPr lang="en-IN" dirty="0" err="1"/>
              <a:t>helps.ss</a:t>
            </a:r>
            <a:endParaRPr lang="en-IN" dirty="0"/>
          </a:p>
        </p:txBody>
      </p:sp>
      <p:sp>
        <p:nvSpPr>
          <p:cNvPr id="4" name="Slide Number Placeholder 3"/>
          <p:cNvSpPr>
            <a:spLocks noGrp="1"/>
          </p:cNvSpPr>
          <p:nvPr>
            <p:ph type="sldNum" sz="quarter" idx="5"/>
          </p:nvPr>
        </p:nvSpPr>
        <p:spPr/>
        <p:txBody>
          <a:bodyPr/>
          <a:lstStyle/>
          <a:p>
            <a:fld id="{A002548B-0C57-49C9-97E6-3063DB62B5B1}" type="slidenum">
              <a:rPr lang="en-IN" smtClean="0"/>
              <a:t>24</a:t>
            </a:fld>
            <a:endParaRPr lang="en-IN"/>
          </a:p>
        </p:txBody>
      </p:sp>
    </p:spTree>
    <p:extLst>
      <p:ext uri="{BB962C8B-B14F-4D97-AF65-F5344CB8AC3E}">
        <p14:creationId xmlns:p14="http://schemas.microsoft.com/office/powerpoint/2010/main" val="3074345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These r various causes of stress in teaching profession , ask 1by 1 if any thing is remaining … apart from personal reasons/relationship issues.</a:t>
            </a:r>
          </a:p>
        </p:txBody>
      </p:sp>
      <p:sp>
        <p:nvSpPr>
          <p:cNvPr id="4" name="Slide Number Placeholder 3"/>
          <p:cNvSpPr>
            <a:spLocks noGrp="1"/>
          </p:cNvSpPr>
          <p:nvPr>
            <p:ph type="sldNum" sz="quarter" idx="5"/>
          </p:nvPr>
        </p:nvSpPr>
        <p:spPr/>
        <p:txBody>
          <a:bodyPr/>
          <a:lstStyle/>
          <a:p>
            <a:fld id="{A002548B-0C57-49C9-97E6-3063DB62B5B1}" type="slidenum">
              <a:rPr lang="en-IN" smtClean="0"/>
              <a:t>25</a:t>
            </a:fld>
            <a:endParaRPr lang="en-IN"/>
          </a:p>
        </p:txBody>
      </p:sp>
    </p:spTree>
    <p:extLst>
      <p:ext uri="{BB962C8B-B14F-4D97-AF65-F5344CB8AC3E}">
        <p14:creationId xmlns:p14="http://schemas.microsoft.com/office/powerpoint/2010/main" val="156958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Stress management includes ,5steps for self counselling ,</a:t>
            </a:r>
          </a:p>
          <a:p>
            <a:r>
              <a:rPr lang="en-IN" dirty="0"/>
              <a:t>1 accept I m stressed </a:t>
            </a:r>
          </a:p>
          <a:p>
            <a:r>
              <a:rPr lang="en-IN" dirty="0"/>
              <a:t>2 identify the stressor </a:t>
            </a:r>
            <a:r>
              <a:rPr lang="en-IN" dirty="0" err="1"/>
              <a:t>sinle</a:t>
            </a:r>
            <a:r>
              <a:rPr lang="en-IN" dirty="0"/>
              <a:t> or multiple </a:t>
            </a:r>
          </a:p>
          <a:p>
            <a:r>
              <a:rPr lang="en-IN" dirty="0"/>
              <a:t>3analyse  find out </a:t>
            </a:r>
          </a:p>
          <a:p>
            <a:r>
              <a:rPr lang="en-IN" dirty="0"/>
              <a:t>4 trusted person with whom u can share </a:t>
            </a:r>
          </a:p>
          <a:p>
            <a:r>
              <a:rPr lang="en-IN" dirty="0"/>
              <a:t>5apply de stressing technique .if no improvement in15 days take professional help.</a:t>
            </a:r>
          </a:p>
          <a:p>
            <a:endParaRPr lang="en-IN" dirty="0"/>
          </a:p>
        </p:txBody>
      </p:sp>
      <p:sp>
        <p:nvSpPr>
          <p:cNvPr id="4" name="Slide Number Placeholder 3"/>
          <p:cNvSpPr>
            <a:spLocks noGrp="1"/>
          </p:cNvSpPr>
          <p:nvPr>
            <p:ph type="sldNum" sz="quarter" idx="5"/>
          </p:nvPr>
        </p:nvSpPr>
        <p:spPr/>
        <p:txBody>
          <a:bodyPr/>
          <a:lstStyle/>
          <a:p>
            <a:fld id="{A002548B-0C57-49C9-97E6-3063DB62B5B1}" type="slidenum">
              <a:rPr lang="en-IN" smtClean="0"/>
              <a:t>26</a:t>
            </a:fld>
            <a:endParaRPr lang="en-IN"/>
          </a:p>
        </p:txBody>
      </p:sp>
    </p:spTree>
    <p:extLst>
      <p:ext uri="{BB962C8B-B14F-4D97-AF65-F5344CB8AC3E}">
        <p14:creationId xmlns:p14="http://schemas.microsoft.com/office/powerpoint/2010/main" val="3866890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How to identify that u need help , it is mind n body interplay …. Physical bodily symptoms of anxiety n irritability , feeling low ,unable to complete a task  </a:t>
            </a:r>
            <a:r>
              <a:rPr lang="en-IN" dirty="0" err="1"/>
              <a:t>loseing</a:t>
            </a:r>
            <a:r>
              <a:rPr lang="en-IN" dirty="0"/>
              <a:t> interest in daily </a:t>
            </a:r>
            <a:r>
              <a:rPr lang="en-IN" dirty="0" err="1"/>
              <a:t>dayto</a:t>
            </a:r>
            <a:r>
              <a:rPr lang="en-IN" dirty="0"/>
              <a:t> day activities in school as well as home….ask for help </a:t>
            </a:r>
          </a:p>
        </p:txBody>
      </p:sp>
      <p:sp>
        <p:nvSpPr>
          <p:cNvPr id="4" name="Slide Number Placeholder 3"/>
          <p:cNvSpPr>
            <a:spLocks noGrp="1"/>
          </p:cNvSpPr>
          <p:nvPr>
            <p:ph type="sldNum" sz="quarter" idx="5"/>
          </p:nvPr>
        </p:nvSpPr>
        <p:spPr/>
        <p:txBody>
          <a:bodyPr/>
          <a:lstStyle/>
          <a:p>
            <a:fld id="{A002548B-0C57-49C9-97E6-3063DB62B5B1}" type="slidenum">
              <a:rPr lang="en-IN" smtClean="0"/>
              <a:t>27</a:t>
            </a:fld>
            <a:endParaRPr lang="en-IN"/>
          </a:p>
        </p:txBody>
      </p:sp>
    </p:spTree>
    <p:extLst>
      <p:ext uri="{BB962C8B-B14F-4D97-AF65-F5344CB8AC3E}">
        <p14:creationId xmlns:p14="http://schemas.microsoft.com/office/powerpoint/2010/main" val="85163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Enumerate . Read aloud by </a:t>
            </a:r>
            <a:r>
              <a:rPr lang="en-IN"/>
              <a:t>any delegate .</a:t>
            </a:r>
          </a:p>
        </p:txBody>
      </p:sp>
      <p:sp>
        <p:nvSpPr>
          <p:cNvPr id="4" name="Slide Number Placeholder 3"/>
          <p:cNvSpPr>
            <a:spLocks noGrp="1"/>
          </p:cNvSpPr>
          <p:nvPr>
            <p:ph type="sldNum" sz="quarter" idx="5"/>
          </p:nvPr>
        </p:nvSpPr>
        <p:spPr/>
        <p:txBody>
          <a:bodyPr/>
          <a:lstStyle/>
          <a:p>
            <a:fld id="{A002548B-0C57-49C9-97E6-3063DB62B5B1}" type="slidenum">
              <a:rPr lang="en-IN" smtClean="0"/>
              <a:t>28</a:t>
            </a:fld>
            <a:endParaRPr lang="en-IN"/>
          </a:p>
        </p:txBody>
      </p:sp>
    </p:spTree>
    <p:extLst>
      <p:ext uri="{BB962C8B-B14F-4D97-AF65-F5344CB8AC3E}">
        <p14:creationId xmlns:p14="http://schemas.microsoft.com/office/powerpoint/2010/main" val="189549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greatest power a person has is the power to choose, so 75% students listen to you and their attention is always short lived.</a:t>
            </a:r>
          </a:p>
          <a:p>
            <a:r>
              <a:rPr lang="en-IN" dirty="0"/>
              <a:t>How to grab that attention, for 30 minutes in a go – where in classroom, other distractions like peers, outside noises, teachers' personality, etc are external factors and the internal thought process in students mind which are going on continuously to disrupt the learning process. </a:t>
            </a:r>
          </a:p>
          <a:p>
            <a:endParaRPr lang="en-IN" dirty="0"/>
          </a:p>
        </p:txBody>
      </p:sp>
      <p:sp>
        <p:nvSpPr>
          <p:cNvPr id="4" name="Slide Number Placeholder 3"/>
          <p:cNvSpPr>
            <a:spLocks noGrp="1"/>
          </p:cNvSpPr>
          <p:nvPr>
            <p:ph type="sldNum" sz="quarter" idx="5"/>
          </p:nvPr>
        </p:nvSpPr>
        <p:spPr/>
        <p:txBody>
          <a:bodyPr/>
          <a:lstStyle/>
          <a:p>
            <a:fld id="{A002548B-0C57-49C9-97E6-3063DB62B5B1}" type="slidenum">
              <a:rPr lang="en-IN" smtClean="0"/>
              <a:t>11</a:t>
            </a:fld>
            <a:endParaRPr lang="en-IN"/>
          </a:p>
        </p:txBody>
      </p:sp>
    </p:spTree>
    <p:extLst>
      <p:ext uri="{BB962C8B-B14F-4D97-AF65-F5344CB8AC3E}">
        <p14:creationId xmlns:p14="http://schemas.microsoft.com/office/powerpoint/2010/main" val="292032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This is a skill. Is it a god given gift? When we choose to be a teacher. Where we are supposed to perform various tasks in building future of the next generation. how you think and how you feel sets the entire day. It is not to be taken for granted, we have to work on these communication skills, to get happier teenagers and better relationships throughout the school years and a life long bond ! All of us still remember our teachers names fondly. </a:t>
            </a:r>
          </a:p>
          <a:p>
            <a:endParaRPr lang="en-IN" dirty="0"/>
          </a:p>
        </p:txBody>
      </p:sp>
      <p:sp>
        <p:nvSpPr>
          <p:cNvPr id="4" name="Slide Number Placeholder 3"/>
          <p:cNvSpPr>
            <a:spLocks noGrp="1"/>
          </p:cNvSpPr>
          <p:nvPr>
            <p:ph type="sldNum" sz="quarter" idx="5"/>
          </p:nvPr>
        </p:nvSpPr>
        <p:spPr/>
        <p:txBody>
          <a:bodyPr/>
          <a:lstStyle/>
          <a:p>
            <a:fld id="{A002548B-0C57-49C9-97E6-3063DB62B5B1}" type="slidenum">
              <a:rPr lang="en-IN" smtClean="0"/>
              <a:t>12</a:t>
            </a:fld>
            <a:endParaRPr lang="en-IN"/>
          </a:p>
        </p:txBody>
      </p:sp>
    </p:spTree>
    <p:extLst>
      <p:ext uri="{BB962C8B-B14F-4D97-AF65-F5344CB8AC3E}">
        <p14:creationId xmlns:p14="http://schemas.microsoft.com/office/powerpoint/2010/main" val="113792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In the process of evolution, all animals and human body for millions of years has been using signals through gestures, hand movements, the way you stand and look at other person before the development of language.</a:t>
            </a:r>
          </a:p>
          <a:p>
            <a:endParaRPr lang="en-IN" dirty="0"/>
          </a:p>
        </p:txBody>
      </p:sp>
      <p:sp>
        <p:nvSpPr>
          <p:cNvPr id="4" name="Slide Number Placeholder 3"/>
          <p:cNvSpPr>
            <a:spLocks noGrp="1"/>
          </p:cNvSpPr>
          <p:nvPr>
            <p:ph type="sldNum" sz="quarter" idx="5"/>
          </p:nvPr>
        </p:nvSpPr>
        <p:spPr/>
        <p:txBody>
          <a:bodyPr/>
          <a:lstStyle/>
          <a:p>
            <a:fld id="{A002548B-0C57-49C9-97E6-3063DB62B5B1}" type="slidenum">
              <a:rPr lang="en-IN" smtClean="0"/>
              <a:t>13</a:t>
            </a:fld>
            <a:endParaRPr lang="en-IN"/>
          </a:p>
        </p:txBody>
      </p:sp>
    </p:spTree>
    <p:extLst>
      <p:ext uri="{BB962C8B-B14F-4D97-AF65-F5344CB8AC3E}">
        <p14:creationId xmlns:p14="http://schemas.microsoft.com/office/powerpoint/2010/main" val="188207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Non-verbal is more important in teenagers ! They judge you. More important is caring and I am there for you expression on your face ! Diction, tone of voice and the way in which the words are pronounced when you talk, </a:t>
            </a:r>
          </a:p>
          <a:p>
            <a:r>
              <a:rPr lang="en-IN" dirty="0"/>
              <a:t>Before directing “listen” with all your 5 senses ( “vision, hearing, taste, smell and touch” ) directed towards the listener, it is one to one communication.</a:t>
            </a:r>
          </a:p>
          <a:p>
            <a:r>
              <a:rPr lang="en-IN" dirty="0"/>
              <a:t>You can reiterate the salient points which student has just shared to you, to show that you have understood what they have shared, with one to one eye contact in the personal space in an unhurried way.</a:t>
            </a:r>
          </a:p>
          <a:p>
            <a:endParaRPr lang="en-IN" dirty="0"/>
          </a:p>
          <a:p>
            <a:endParaRPr lang="en-IN" dirty="0"/>
          </a:p>
        </p:txBody>
      </p:sp>
      <p:sp>
        <p:nvSpPr>
          <p:cNvPr id="4" name="Slide Number Placeholder 3"/>
          <p:cNvSpPr>
            <a:spLocks noGrp="1"/>
          </p:cNvSpPr>
          <p:nvPr>
            <p:ph type="sldNum" sz="quarter" idx="5"/>
          </p:nvPr>
        </p:nvSpPr>
        <p:spPr/>
        <p:txBody>
          <a:bodyPr/>
          <a:lstStyle/>
          <a:p>
            <a:fld id="{A002548B-0C57-49C9-97E6-3063DB62B5B1}" type="slidenum">
              <a:rPr lang="en-IN" smtClean="0"/>
              <a:t>14</a:t>
            </a:fld>
            <a:endParaRPr lang="en-IN"/>
          </a:p>
        </p:txBody>
      </p:sp>
    </p:spTree>
    <p:extLst>
      <p:ext uri="{BB962C8B-B14F-4D97-AF65-F5344CB8AC3E}">
        <p14:creationId xmlns:p14="http://schemas.microsoft.com/office/powerpoint/2010/main" val="382452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doing communication with words, choose the words which will give message correctly, not only words but the tone of your voice will decide what you mean out of that word. It is most of the time situational, then when a teacher takes a lesson or gives an instruction – is it to a single person or group? Suppose you want to scold a student, and you do it in front of peers or in staff room. It is a wrong place; others may interfere or be judgemental! As against when you want to appreciate a student, we have to choose a place where friends, peers, other teachers &amp; family members are present.  </a:t>
            </a:r>
          </a:p>
        </p:txBody>
      </p:sp>
      <p:sp>
        <p:nvSpPr>
          <p:cNvPr id="4" name="Slide Number Placeholder 3"/>
          <p:cNvSpPr>
            <a:spLocks noGrp="1"/>
          </p:cNvSpPr>
          <p:nvPr>
            <p:ph type="sldNum" sz="quarter" idx="5"/>
          </p:nvPr>
        </p:nvSpPr>
        <p:spPr/>
        <p:txBody>
          <a:bodyPr/>
          <a:lstStyle/>
          <a:p>
            <a:fld id="{A002548B-0C57-49C9-97E6-3063DB62B5B1}" type="slidenum">
              <a:rPr lang="en-IN" smtClean="0"/>
              <a:t>15</a:t>
            </a:fld>
            <a:endParaRPr lang="en-IN"/>
          </a:p>
        </p:txBody>
      </p:sp>
    </p:spTree>
    <p:extLst>
      <p:ext uri="{BB962C8B-B14F-4D97-AF65-F5344CB8AC3E}">
        <p14:creationId xmlns:p14="http://schemas.microsoft.com/office/powerpoint/2010/main" val="251818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 conversation depends on our active listening skills. Show that you are interested in their talk. Avoid seeing your screen or looking out over their head or window. Maintain an eye contact. Give short responses in between. Ask open ended questions. Empathize. Give enough time. Don’t cut short the talk. Summarize what you have understood. And avoid wavering from main point of discussion.</a:t>
            </a:r>
          </a:p>
        </p:txBody>
      </p:sp>
      <p:sp>
        <p:nvSpPr>
          <p:cNvPr id="4" name="Slide Number Placeholder 3"/>
          <p:cNvSpPr>
            <a:spLocks noGrp="1"/>
          </p:cNvSpPr>
          <p:nvPr>
            <p:ph type="sldNum" sz="quarter" idx="5"/>
          </p:nvPr>
        </p:nvSpPr>
        <p:spPr/>
        <p:txBody>
          <a:bodyPr/>
          <a:lstStyle/>
          <a:p>
            <a:fld id="{A002548B-0C57-49C9-97E6-3063DB62B5B1}" type="slidenum">
              <a:rPr lang="en-IN" smtClean="0"/>
              <a:t>16</a:t>
            </a:fld>
            <a:endParaRPr lang="en-IN"/>
          </a:p>
        </p:txBody>
      </p:sp>
    </p:spTree>
    <p:extLst>
      <p:ext uri="{BB962C8B-B14F-4D97-AF65-F5344CB8AC3E}">
        <p14:creationId xmlns:p14="http://schemas.microsoft.com/office/powerpoint/2010/main" val="163511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general we see these 4 types of communication –</a:t>
            </a:r>
          </a:p>
          <a:p>
            <a:endParaRPr lang="en-US" dirty="0"/>
          </a:p>
          <a:p>
            <a:r>
              <a:rPr lang="en-US" dirty="0"/>
              <a:t>Mostly you feel in class that while handling 50 students – aggressive or threatening, “orders” type of communication will help, but will it be a communication? </a:t>
            </a:r>
          </a:p>
          <a:p>
            <a:r>
              <a:rPr lang="en-US" dirty="0"/>
              <a:t>It may work but will give your students a dictator type of impression.</a:t>
            </a:r>
          </a:p>
          <a:p>
            <a:endParaRPr lang="en-US" dirty="0"/>
          </a:p>
          <a:p>
            <a:r>
              <a:rPr lang="en-US" dirty="0"/>
              <a:t>In passive aggressive type your conversation will look like you want to listen to others opinion, but you want them to act or do the things according to your wish – this will make you unpopular</a:t>
            </a:r>
          </a:p>
          <a:p>
            <a:endParaRPr lang="en-US" dirty="0"/>
          </a:p>
          <a:p>
            <a:r>
              <a:rPr lang="en-US" dirty="0"/>
              <a:t>Don’t be a doormat by accepting whatever the other person or students wish by being passive </a:t>
            </a:r>
          </a:p>
          <a:p>
            <a:endParaRPr lang="en-US" dirty="0"/>
          </a:p>
          <a:p>
            <a:r>
              <a:rPr lang="en-US" dirty="0"/>
              <a:t>Best is assertive type of communication – it is two way exchange and helpful for both, listen appreciate exchange, find out shortcomings from conversation and suggest for appropriate action.</a:t>
            </a:r>
            <a:endParaRPr lang="en-IN" dirty="0"/>
          </a:p>
        </p:txBody>
      </p:sp>
      <p:sp>
        <p:nvSpPr>
          <p:cNvPr id="4" name="Slide Number Placeholder 3"/>
          <p:cNvSpPr>
            <a:spLocks noGrp="1"/>
          </p:cNvSpPr>
          <p:nvPr>
            <p:ph type="sldNum" sz="quarter" idx="5"/>
          </p:nvPr>
        </p:nvSpPr>
        <p:spPr/>
        <p:txBody>
          <a:bodyPr/>
          <a:lstStyle/>
          <a:p>
            <a:fld id="{A002548B-0C57-49C9-97E6-3063DB62B5B1}" type="slidenum">
              <a:rPr lang="en-IN" smtClean="0"/>
              <a:t>17</a:t>
            </a:fld>
            <a:endParaRPr lang="en-IN"/>
          </a:p>
        </p:txBody>
      </p:sp>
    </p:spTree>
    <p:extLst>
      <p:ext uri="{BB962C8B-B14F-4D97-AF65-F5344CB8AC3E}">
        <p14:creationId xmlns:p14="http://schemas.microsoft.com/office/powerpoint/2010/main" val="108729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become an adorable person in a teenager’s heart, what a faculty or a person in power like a teacher can do?</a:t>
            </a:r>
          </a:p>
          <a:p>
            <a:pPr marL="171450" indent="-171450">
              <a:buFontTx/>
              <a:buChar char="-"/>
            </a:pPr>
            <a:r>
              <a:rPr lang="en-US" dirty="0"/>
              <a:t>Show respect by using words like ‘we’ instead of you </a:t>
            </a:r>
          </a:p>
          <a:p>
            <a:pPr marL="171450" indent="-171450">
              <a:buFontTx/>
              <a:buChar char="-"/>
            </a:pPr>
            <a:r>
              <a:rPr lang="en-IN" dirty="0"/>
              <a:t>Start with democratic rule setting</a:t>
            </a:r>
          </a:p>
          <a:p>
            <a:pPr marL="171450" indent="-171450">
              <a:buFontTx/>
              <a:buChar char="-"/>
            </a:pPr>
            <a:r>
              <a:rPr lang="en-IN" dirty="0"/>
              <a:t>On this earth, all human beings are equal</a:t>
            </a:r>
          </a:p>
          <a:p>
            <a:pPr marL="171450" indent="-171450">
              <a:buFontTx/>
              <a:buChar char="-"/>
            </a:pPr>
            <a:r>
              <a:rPr lang="en-IN" dirty="0"/>
              <a:t>All of us have right to express</a:t>
            </a:r>
          </a:p>
          <a:p>
            <a:pPr marL="171450" indent="-171450">
              <a:buFontTx/>
              <a:buChar char="-"/>
            </a:pPr>
            <a:r>
              <a:rPr lang="en-IN" dirty="0"/>
              <a:t>Give example of Olympic rings</a:t>
            </a:r>
          </a:p>
          <a:p>
            <a:pPr marL="171450" indent="-171450">
              <a:buFontTx/>
              <a:buChar char="-"/>
            </a:pPr>
            <a:r>
              <a:rPr lang="en-IN" dirty="0"/>
              <a:t>Ask how many rings are there? Let them answer</a:t>
            </a:r>
          </a:p>
          <a:p>
            <a:pPr marL="171450" indent="-171450">
              <a:buFontTx/>
              <a:buChar char="-"/>
            </a:pPr>
            <a:r>
              <a:rPr lang="en-IN" dirty="0"/>
              <a:t>Different colours, all of equal size and inter-linked with each other, like our personalities – ( body and mind ) though different are inter-linked and if one breaks, other four will be affected and cannot function as one unit.</a:t>
            </a:r>
          </a:p>
          <a:p>
            <a:pPr marL="171450" indent="-171450">
              <a:buFontTx/>
              <a:buChar char="-"/>
            </a:pPr>
            <a:r>
              <a:rPr lang="en-IN" dirty="0"/>
              <a:t>Next example of democracy in school – Lokmanya tilak in his childhood – I did not eat those peanuts, I will not clean the husks</a:t>
            </a:r>
          </a:p>
          <a:p>
            <a:pPr marL="171450" indent="-171450">
              <a:buFontTx/>
              <a:buChar char="-"/>
            </a:pPr>
            <a:r>
              <a:rPr lang="en-IN" dirty="0"/>
              <a:t>Teacher is firm on the rules like giving time bound tasks and kind to give extra attention to weak students and create an inclusive environment.</a:t>
            </a:r>
          </a:p>
          <a:p>
            <a:pPr marL="171450" indent="-171450">
              <a:buFontTx/>
              <a:buChar char="-"/>
            </a:pPr>
            <a:r>
              <a:rPr lang="en-IN" dirty="0"/>
              <a:t>You have seen one has to be strict on mischiefs and giving punishments like writing extra lessons or stay back for cleaning the mess, which will bring awareness about the wrong deeds. This will set boundaries and clearly convey the message of consequences of breaking rules to rest of the class.</a:t>
            </a:r>
          </a:p>
          <a:p>
            <a:pPr marL="171450" indent="-171450">
              <a:buFontTx/>
              <a:buChar char="-"/>
            </a:pPr>
            <a:r>
              <a:rPr lang="en-IN" dirty="0"/>
              <a:t>Ask parents for the type of behaviour in home and is it same in school or different – convince them that it is a shared responsibility for the benefit of child development and not the blame game</a:t>
            </a:r>
          </a:p>
        </p:txBody>
      </p:sp>
      <p:sp>
        <p:nvSpPr>
          <p:cNvPr id="4" name="Slide Number Placeholder 3"/>
          <p:cNvSpPr>
            <a:spLocks noGrp="1"/>
          </p:cNvSpPr>
          <p:nvPr>
            <p:ph type="sldNum" sz="quarter" idx="5"/>
          </p:nvPr>
        </p:nvSpPr>
        <p:spPr/>
        <p:txBody>
          <a:bodyPr/>
          <a:lstStyle/>
          <a:p>
            <a:fld id="{A002548B-0C57-49C9-97E6-3063DB62B5B1}" type="slidenum">
              <a:rPr lang="en-IN" smtClean="0"/>
              <a:t>18</a:t>
            </a:fld>
            <a:endParaRPr lang="en-IN"/>
          </a:p>
        </p:txBody>
      </p:sp>
    </p:spTree>
    <p:extLst>
      <p:ext uri="{BB962C8B-B14F-4D97-AF65-F5344CB8AC3E}">
        <p14:creationId xmlns:p14="http://schemas.microsoft.com/office/powerpoint/2010/main" val="394264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4AA8-C24A-BB98-CE4A-1077EBA5F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71A1C86-CF69-056D-8116-4CA665FBD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7" name="Footer Placeholder 4">
            <a:extLst>
              <a:ext uri="{FF2B5EF4-FFF2-40B4-BE49-F238E27FC236}">
                <a16:creationId xmlns:a16="http://schemas.microsoft.com/office/drawing/2014/main" id="{BA307BFC-FEBA-31D4-C976-1804388F3946}"/>
              </a:ext>
            </a:extLst>
          </p:cNvPr>
          <p:cNvSpPr txBox="1">
            <a:spLocks/>
          </p:cNvSpPr>
          <p:nvPr userDrawn="1"/>
        </p:nvSpPr>
        <p:spPr>
          <a:xfrm>
            <a:off x="0" y="6492875"/>
            <a:ext cx="121920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endParaRPr>
          </a:p>
          <a:p>
            <a:r>
              <a:rPr lang="en-US">
                <a:solidFill>
                  <a:schemeClr val="bg1">
                    <a:lumMod val="50000"/>
                  </a:schemeClr>
                </a:solidFill>
              </a:rPr>
              <a:t>IAP-Adolescent Health Academy: T-TEACH MODULE</a:t>
            </a:r>
          </a:p>
          <a:p>
            <a:endParaRPr lang="en-IN" sz="2000" dirty="0"/>
          </a:p>
        </p:txBody>
      </p:sp>
    </p:spTree>
    <p:extLst>
      <p:ext uri="{BB962C8B-B14F-4D97-AF65-F5344CB8AC3E}">
        <p14:creationId xmlns:p14="http://schemas.microsoft.com/office/powerpoint/2010/main" val="233562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9B69-AE4C-C871-10D7-0EB55023ED6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3137E18-BA17-BAD7-B18B-6E8C60D30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9D54A7-3AA2-E677-95B7-420879445FC2}"/>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5" name="Footer Placeholder 4">
            <a:extLst>
              <a:ext uri="{FF2B5EF4-FFF2-40B4-BE49-F238E27FC236}">
                <a16:creationId xmlns:a16="http://schemas.microsoft.com/office/drawing/2014/main" id="{0F36EC0D-808B-5D78-89A2-2B541A1971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ED43C2-1773-89E5-F5FE-F69CEFCF0634}"/>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338088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645DC-0D42-F4C1-0922-8729C7E256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3B8F353-7D81-970F-F208-2D08F5B486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00D6BC-ADE0-D581-25DE-4A31260FC092}"/>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5" name="Footer Placeholder 4">
            <a:extLst>
              <a:ext uri="{FF2B5EF4-FFF2-40B4-BE49-F238E27FC236}">
                <a16:creationId xmlns:a16="http://schemas.microsoft.com/office/drawing/2014/main" id="{43096D03-7F03-C507-5400-1FB2390F1A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89E9A1-6ADC-9680-0FAD-6081F539454F}"/>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3683923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EAD3-2573-0194-6C7B-2A0A357A4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E8B0B98-474A-1953-FB87-5F4E87925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6B02262-A015-092A-12F5-9D12B450236F}"/>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5" name="Footer Placeholder 4">
            <a:extLst>
              <a:ext uri="{FF2B5EF4-FFF2-40B4-BE49-F238E27FC236}">
                <a16:creationId xmlns:a16="http://schemas.microsoft.com/office/drawing/2014/main" id="{95B5F864-9F96-07ED-2688-638913101C0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EA1915-768F-9DE5-A055-611382DD1751}"/>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23177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AECD-C8AC-4753-0860-823B9F41DC6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28AAFBE-4561-64B5-C7C3-8BD94C285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CF3184-497A-1AB6-AD69-6AF8F8C1E46D}"/>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5" name="Footer Placeholder 4">
            <a:extLst>
              <a:ext uri="{FF2B5EF4-FFF2-40B4-BE49-F238E27FC236}">
                <a16:creationId xmlns:a16="http://schemas.microsoft.com/office/drawing/2014/main" id="{3FD3EDAD-29FF-654F-B495-3C01773ED0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4A66A6-D249-D7F4-7D4F-06AFB8798013}"/>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109985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B255-459F-E165-763F-AD5B78872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FE96B5-9E4B-9393-1B93-18FC4B6232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14D7CB-75D2-C4C0-89FB-D371BA1285BD}"/>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5" name="Footer Placeholder 4">
            <a:extLst>
              <a:ext uri="{FF2B5EF4-FFF2-40B4-BE49-F238E27FC236}">
                <a16:creationId xmlns:a16="http://schemas.microsoft.com/office/drawing/2014/main" id="{F4EBC926-A84F-F6E7-6CD9-EAB49CFAB4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AEF2DB-AC9B-0E86-4A79-B17F7EA38705}"/>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302446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E75E-827A-774F-1F17-3786D491E1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638E815-8350-9C5E-7A27-D5015D5BF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E4DDDA8-7336-1862-0F68-E899C6C3D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4EA54E8-9E54-C1DB-141E-1E7EF3D0BACB}"/>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6" name="Footer Placeholder 5">
            <a:extLst>
              <a:ext uri="{FF2B5EF4-FFF2-40B4-BE49-F238E27FC236}">
                <a16:creationId xmlns:a16="http://schemas.microsoft.com/office/drawing/2014/main" id="{9136BDA9-58DB-3168-4AFD-B598C574FC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0DF3D33-F0A9-BD46-CDE8-96D54FDD5299}"/>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2729629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8AF3-EACE-F2E9-BDF7-BD0EEF658B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C99E50C-7D63-E14B-98EC-9FA2EE7F1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89DBD-F0F2-BB8F-2103-B972C2631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BAF8FAF-883D-063E-4D15-DB5640A63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5AEBB3-9157-C10F-9CCB-9E5D1FB942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5FE6F7C-E284-C14F-CA9E-306B6CC7BC94}"/>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8" name="Footer Placeholder 7">
            <a:extLst>
              <a:ext uri="{FF2B5EF4-FFF2-40B4-BE49-F238E27FC236}">
                <a16:creationId xmlns:a16="http://schemas.microsoft.com/office/drawing/2014/main" id="{FDAE80E7-A0E1-8D21-166E-B079ADFEC78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D097CFE-C0AD-F294-846C-43FEB9110CC3}"/>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359746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DF8C-469C-6FFE-F9E4-8F7D7E775D9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298F299-88B7-4965-6B3B-7744BA2465E7}"/>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4" name="Footer Placeholder 3">
            <a:extLst>
              <a:ext uri="{FF2B5EF4-FFF2-40B4-BE49-F238E27FC236}">
                <a16:creationId xmlns:a16="http://schemas.microsoft.com/office/drawing/2014/main" id="{DA6517E2-F069-2677-BD85-28A640FDB0F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F074132-9326-131A-5AB4-43406752C7E3}"/>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815960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FB30C-3753-FDCE-BE54-549DF56DEBDC}"/>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3" name="Footer Placeholder 2">
            <a:extLst>
              <a:ext uri="{FF2B5EF4-FFF2-40B4-BE49-F238E27FC236}">
                <a16:creationId xmlns:a16="http://schemas.microsoft.com/office/drawing/2014/main" id="{5185DB72-EBE6-6B51-BCAD-90FEE3B70DA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6ABB907-C6D2-328B-2DD2-695EC8D261E8}"/>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3839022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8A25-21CA-72ED-8761-3F469C4EF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B3700C9-2857-A927-EC8A-8ABC6148F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86A489C-D04A-1F63-13D8-2A3012D4C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A7440-7C63-EEDB-C105-31797B933B20}"/>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6" name="Footer Placeholder 5">
            <a:extLst>
              <a:ext uri="{FF2B5EF4-FFF2-40B4-BE49-F238E27FC236}">
                <a16:creationId xmlns:a16="http://schemas.microsoft.com/office/drawing/2014/main" id="{706BC4FA-A58F-0D24-15E9-2AC092FF512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AC73E65-DFED-6F62-83BF-A679660108E1}"/>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211917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3FBB-73F2-978E-DA04-8695374020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9E9572E-457A-61E7-32B5-C6A7B1C0F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Footer Placeholder 4">
            <a:extLst>
              <a:ext uri="{FF2B5EF4-FFF2-40B4-BE49-F238E27FC236}">
                <a16:creationId xmlns:a16="http://schemas.microsoft.com/office/drawing/2014/main" id="{C900B0E9-C1EB-5C9C-18AA-CB3B2FADA092}"/>
              </a:ext>
            </a:extLst>
          </p:cNvPr>
          <p:cNvSpPr txBox="1">
            <a:spLocks/>
          </p:cNvSpPr>
          <p:nvPr userDrawn="1"/>
        </p:nvSpPr>
        <p:spPr>
          <a:xfrm>
            <a:off x="13860" y="6479022"/>
            <a:ext cx="121920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endParaRPr>
          </a:p>
          <a:p>
            <a:r>
              <a:rPr lang="en-US">
                <a:solidFill>
                  <a:schemeClr val="bg1">
                    <a:lumMod val="50000"/>
                  </a:schemeClr>
                </a:solidFill>
              </a:rPr>
              <a:t>IAP-Adolescent Health Academy: T-TEACH MODULE</a:t>
            </a:r>
          </a:p>
          <a:p>
            <a:endParaRPr lang="en-IN" sz="2000" dirty="0"/>
          </a:p>
        </p:txBody>
      </p:sp>
    </p:spTree>
    <p:extLst>
      <p:ext uri="{BB962C8B-B14F-4D97-AF65-F5344CB8AC3E}">
        <p14:creationId xmlns:p14="http://schemas.microsoft.com/office/powerpoint/2010/main" val="194747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50B5-E7AE-024E-C0AF-4421480FA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1D95AC6-E0DF-C5BE-FAE0-B829A0BAB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66AA80A-418A-9543-6387-92A1A824C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993F1-272D-660A-5A90-EF9371898C55}"/>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6" name="Footer Placeholder 5">
            <a:extLst>
              <a:ext uri="{FF2B5EF4-FFF2-40B4-BE49-F238E27FC236}">
                <a16:creationId xmlns:a16="http://schemas.microsoft.com/office/drawing/2014/main" id="{2F958FE0-3951-A349-DFE5-A553882A5F2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9136A32-8169-9E15-0905-962CF075A3C8}"/>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7702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C53C-4D39-752E-848D-0563787C875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C195D30-8FC5-251E-C87A-230BF3C1E7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02EC0EA-08FD-B076-A841-304523D14F36}"/>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5" name="Footer Placeholder 4">
            <a:extLst>
              <a:ext uri="{FF2B5EF4-FFF2-40B4-BE49-F238E27FC236}">
                <a16:creationId xmlns:a16="http://schemas.microsoft.com/office/drawing/2014/main" id="{0DBE0BC7-5C9C-3125-84F1-97AF5356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28E09A-5E58-A0BD-B195-8788859CBB5B}"/>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532604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66808-17F9-C790-7B39-A79477BE9C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3C9953F-9FF4-DF19-44F0-8E117D54A1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578864-A5E4-159D-0313-0812F2E590D2}"/>
              </a:ext>
            </a:extLst>
          </p:cNvPr>
          <p:cNvSpPr>
            <a:spLocks noGrp="1"/>
          </p:cNvSpPr>
          <p:nvPr>
            <p:ph type="dt" sz="half" idx="10"/>
          </p:nvPr>
        </p:nvSpPr>
        <p:spPr/>
        <p:txBody>
          <a:bodyPr/>
          <a:lstStyle/>
          <a:p>
            <a:fld id="{F9673FD4-0A8D-40B8-87EA-4B00F248503F}" type="datetimeFigureOut">
              <a:rPr lang="en-IN" smtClean="0"/>
              <a:t>19-01-2025</a:t>
            </a:fld>
            <a:endParaRPr lang="en-IN"/>
          </a:p>
        </p:txBody>
      </p:sp>
      <p:sp>
        <p:nvSpPr>
          <p:cNvPr id="5" name="Footer Placeholder 4">
            <a:extLst>
              <a:ext uri="{FF2B5EF4-FFF2-40B4-BE49-F238E27FC236}">
                <a16:creationId xmlns:a16="http://schemas.microsoft.com/office/drawing/2014/main" id="{83ED431E-62F8-F786-8F5A-D72995405CB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090BE7-1179-8381-19B4-018FAAEFDB32}"/>
              </a:ext>
            </a:extLst>
          </p:cNvPr>
          <p:cNvSpPr>
            <a:spLocks noGrp="1"/>
          </p:cNvSpPr>
          <p:nvPr>
            <p:ph type="sldNum" sz="quarter" idx="12"/>
          </p:nvPr>
        </p:nvSpPr>
        <p:spPr/>
        <p:txBody>
          <a:bodyPr/>
          <a:lstStyle/>
          <a:p>
            <a:fld id="{150234B7-FDBF-4028-9B0F-D00D1FB368E5}" type="slidenum">
              <a:rPr lang="en-IN" smtClean="0"/>
              <a:t>‹#›</a:t>
            </a:fld>
            <a:endParaRPr lang="en-IN"/>
          </a:p>
        </p:txBody>
      </p:sp>
    </p:spTree>
    <p:extLst>
      <p:ext uri="{BB962C8B-B14F-4D97-AF65-F5344CB8AC3E}">
        <p14:creationId xmlns:p14="http://schemas.microsoft.com/office/powerpoint/2010/main" val="342295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B2B1-6CEA-99D9-A423-B4E5E8FE21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48074DD-2D42-E9B4-1566-CA76E3FDA3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1592DE-39D8-984D-9743-4DA535DEC916}"/>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5" name="Footer Placeholder 4">
            <a:extLst>
              <a:ext uri="{FF2B5EF4-FFF2-40B4-BE49-F238E27FC236}">
                <a16:creationId xmlns:a16="http://schemas.microsoft.com/office/drawing/2014/main" id="{662917CA-FEEA-3B9A-502C-7880B4CB0E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4FD15A-3CF2-AA97-3EAE-4D2794B1182F}"/>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132821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D024-07DC-0B8E-52D5-2570A68250F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3963197-39A7-4DD4-416E-AE5F806FD8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04BB122-20CF-0015-6BF5-3390231938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E137162-994E-8541-B258-A6AE7C26A778}"/>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6" name="Footer Placeholder 5">
            <a:extLst>
              <a:ext uri="{FF2B5EF4-FFF2-40B4-BE49-F238E27FC236}">
                <a16:creationId xmlns:a16="http://schemas.microsoft.com/office/drawing/2014/main" id="{E3384C6B-7464-EB32-1D78-D2FEBD9127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EC53CA-CC7A-133F-8205-BB391592D6F7}"/>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41174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F4DB-4BBC-DED7-22F9-9F446946D0B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C6A46E2-BD92-7893-23A6-0641D9D57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B6B95-E4BC-5DF1-4E78-545846A44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970A7D5-B29D-63DE-E74B-3E3625DF3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EDBDDA-6E42-F0BB-C955-E73EA517D7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E716B31-EC8B-C522-8207-9319F49D6055}"/>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8" name="Footer Placeholder 7">
            <a:extLst>
              <a:ext uri="{FF2B5EF4-FFF2-40B4-BE49-F238E27FC236}">
                <a16:creationId xmlns:a16="http://schemas.microsoft.com/office/drawing/2014/main" id="{5523433E-BC9A-A8D9-F5BF-265DD6E7E83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A612482-E625-8F72-EC0A-FF4557396E0C}"/>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104863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37BF-0E61-E838-DDFF-784973CC3AF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4D0FC32-EBDB-65F9-A3CA-40F162FF9EC4}"/>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4" name="Footer Placeholder 3">
            <a:extLst>
              <a:ext uri="{FF2B5EF4-FFF2-40B4-BE49-F238E27FC236}">
                <a16:creationId xmlns:a16="http://schemas.microsoft.com/office/drawing/2014/main" id="{BE6B56AE-F79B-C750-F4DF-08F931E7213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7066E10-34D5-00AF-3BE0-CB68E4F32DCA}"/>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407766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5FE4E-6972-C1CF-1081-25DEBC6D3AC4}"/>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3" name="Footer Placeholder 2">
            <a:extLst>
              <a:ext uri="{FF2B5EF4-FFF2-40B4-BE49-F238E27FC236}">
                <a16:creationId xmlns:a16="http://schemas.microsoft.com/office/drawing/2014/main" id="{760F973B-4372-1412-1B4D-210628DFD44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8159256-4A1F-7621-4A3D-549B08DECFE8}"/>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159023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5BB6-A182-3C3C-C7B0-5F0221A35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8C53A10-BBC9-834F-8658-8AC3A849C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E774B2D-A628-6172-4BB8-98C0DBBB7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3A94C-D668-B23A-0205-EEF3FF1E41FF}"/>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6" name="Footer Placeholder 5">
            <a:extLst>
              <a:ext uri="{FF2B5EF4-FFF2-40B4-BE49-F238E27FC236}">
                <a16:creationId xmlns:a16="http://schemas.microsoft.com/office/drawing/2014/main" id="{885518E9-752A-FD77-58A5-DB6AFC0828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1CD355-D8F6-0273-EAB6-DDE18EB2B72E}"/>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16790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CD6E-1B57-1012-193E-BFB8603F5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508B9C-98EE-7471-A63A-7B65A92FB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C48C9E1-B1FF-17F5-AB9C-1C3BBC4BE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7905D-37AC-4B4A-4402-23B9592F1FA8}"/>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a:p>
        </p:txBody>
      </p:sp>
      <p:sp>
        <p:nvSpPr>
          <p:cNvPr id="6" name="Footer Placeholder 5">
            <a:extLst>
              <a:ext uri="{FF2B5EF4-FFF2-40B4-BE49-F238E27FC236}">
                <a16:creationId xmlns:a16="http://schemas.microsoft.com/office/drawing/2014/main" id="{3B1DB6A6-0683-7093-2DD0-CE658FF4D7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775185-D794-85F9-5075-7B44AD51FA0C}"/>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a:p>
        </p:txBody>
      </p:sp>
    </p:spTree>
    <p:extLst>
      <p:ext uri="{BB962C8B-B14F-4D97-AF65-F5344CB8AC3E}">
        <p14:creationId xmlns:p14="http://schemas.microsoft.com/office/powerpoint/2010/main" val="277627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A2B75-F482-EA85-5AAF-094EB20D2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FE49AB0-89EC-4A07-E294-75970A51D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06274BBE-5CFE-CF8D-A34F-1349723F6283}"/>
              </a:ext>
            </a:extLst>
          </p:cNvPr>
          <p:cNvSpPr>
            <a:spLocks noGrp="1"/>
          </p:cNvSpPr>
          <p:nvPr>
            <p:ph type="ftr" sz="quarter" idx="3"/>
          </p:nvPr>
        </p:nvSpPr>
        <p:spPr>
          <a:xfrm>
            <a:off x="0" y="6492875"/>
            <a:ext cx="12192000" cy="365125"/>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dirty="0">
              <a:solidFill>
                <a:schemeClr val="bg1">
                  <a:lumMod val="50000"/>
                </a:schemeClr>
              </a:solidFill>
            </a:endParaRPr>
          </a:p>
          <a:p>
            <a:r>
              <a:rPr lang="en-US" dirty="0">
                <a:solidFill>
                  <a:schemeClr val="bg1">
                    <a:lumMod val="50000"/>
                  </a:schemeClr>
                </a:solidFill>
              </a:rPr>
              <a:t>IAP-Adolescent Health Academy: T-TEACH MODULE</a:t>
            </a:r>
          </a:p>
          <a:p>
            <a:endParaRPr lang="en-IN" sz="2000" dirty="0"/>
          </a:p>
        </p:txBody>
      </p:sp>
    </p:spTree>
    <p:extLst>
      <p:ext uri="{BB962C8B-B14F-4D97-AF65-F5344CB8AC3E}">
        <p14:creationId xmlns:p14="http://schemas.microsoft.com/office/powerpoint/2010/main" val="118175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CD821-E7BD-0DC7-1C70-B3D6D197E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2889CB-5D64-2580-09A7-7A9442F10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D895D9-5CA6-A916-97FE-AE2BCBD02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673FD4-0A8D-40B8-87EA-4B00F248503F}" type="datetimeFigureOut">
              <a:rPr lang="en-IN" smtClean="0"/>
              <a:t>19-01-2025</a:t>
            </a:fld>
            <a:endParaRPr lang="en-IN"/>
          </a:p>
        </p:txBody>
      </p:sp>
      <p:sp>
        <p:nvSpPr>
          <p:cNvPr id="5" name="Footer Placeholder 4">
            <a:extLst>
              <a:ext uri="{FF2B5EF4-FFF2-40B4-BE49-F238E27FC236}">
                <a16:creationId xmlns:a16="http://schemas.microsoft.com/office/drawing/2014/main" id="{B243621A-7A95-155D-7CFD-9EEAAAFFA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2D2C5A9C-D0B6-FED0-BC94-3BEC30F14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0234B7-FDBF-4028-9B0F-D00D1FB368E5}" type="slidenum">
              <a:rPr lang="en-IN" smtClean="0"/>
              <a:t>‹#›</a:t>
            </a:fld>
            <a:endParaRPr lang="en-IN"/>
          </a:p>
        </p:txBody>
      </p:sp>
    </p:spTree>
    <p:extLst>
      <p:ext uri="{BB962C8B-B14F-4D97-AF65-F5344CB8AC3E}">
        <p14:creationId xmlns:p14="http://schemas.microsoft.com/office/powerpoint/2010/main" val="3133870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gif"/><Relationship Id="rId5" Type="http://schemas.openxmlformats.org/officeDocument/2006/relationships/chart" Target="../charts/char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5CAE48-FDBB-763B-870D-81143C70F96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5D3028C-56CB-CA29-AC5F-12E5B933B9E9}"/>
              </a:ext>
            </a:extLst>
          </p:cNvPr>
          <p:cNvSpPr>
            <a:spLocks noGrp="1"/>
          </p:cNvSpPr>
          <p:nvPr/>
        </p:nvSpPr>
        <p:spPr>
          <a:xfrm>
            <a:off x="831850" y="1431299"/>
            <a:ext cx="10515600" cy="2852737"/>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8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T –Teach Module</a:t>
            </a:r>
          </a:p>
        </p:txBody>
      </p:sp>
      <p:sp useBgFill="1">
        <p:nvSpPr>
          <p:cNvPr id="10" name="Rectangle 9">
            <a:extLst>
              <a:ext uri="{FF2B5EF4-FFF2-40B4-BE49-F238E27FC236}">
                <a16:creationId xmlns:a16="http://schemas.microsoft.com/office/drawing/2014/main" id="{854948EE-09E3-D17C-9641-113BCD199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A18360C0-08D5-A47B-47E9-25FA3B0C7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FB9D9DE-674E-3B54-28CB-A353444D7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9A6E2AA9-A243-D3C8-8277-A3BC4069DA36}"/>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0">
            <a:extLst>
              <a:ext uri="{FF2B5EF4-FFF2-40B4-BE49-F238E27FC236}">
                <a16:creationId xmlns:a16="http://schemas.microsoft.com/office/drawing/2014/main" id="{DFB4C98A-CA8E-97D7-5E2C-E9CB66F3610B}"/>
              </a:ext>
            </a:extLst>
          </p:cNvPr>
          <p:cNvSpPr>
            <a:spLocks noGrp="1"/>
          </p:cNvSpPr>
          <p:nvPr>
            <p:ph type="ctrTitle"/>
          </p:nvPr>
        </p:nvSpPr>
        <p:spPr/>
        <p:txBody>
          <a:bodyPr>
            <a:normAutofit/>
          </a:bodyPr>
          <a:lstStyle/>
          <a:p>
            <a:r>
              <a:rPr lang="en-IN" sz="8000" b="1" dirty="0">
                <a:latin typeface="Times New Roman" panose="02020603050405020304" pitchFamily="18" charset="0"/>
                <a:cs typeface="Times New Roman" panose="02020603050405020304" pitchFamily="18" charset="0"/>
              </a:rPr>
              <a:t>T –Teach Module</a:t>
            </a:r>
            <a:endParaRPr lang="en-IN" sz="8000" dirty="0"/>
          </a:p>
        </p:txBody>
      </p:sp>
      <p:sp>
        <p:nvSpPr>
          <p:cNvPr id="15" name="Subtitle 14">
            <a:extLst>
              <a:ext uri="{FF2B5EF4-FFF2-40B4-BE49-F238E27FC236}">
                <a16:creationId xmlns:a16="http://schemas.microsoft.com/office/drawing/2014/main" id="{516B5F39-9679-6BA1-DABA-6EC8B0ED0BAA}"/>
              </a:ext>
            </a:extLst>
          </p:cNvPr>
          <p:cNvSpPr>
            <a:spLocks noGrp="1"/>
          </p:cNvSpPr>
          <p:nvPr>
            <p:ph type="subTitle" idx="1"/>
          </p:nvPr>
        </p:nvSpPr>
        <p:spPr>
          <a:xfrm>
            <a:off x="1004047" y="3602038"/>
            <a:ext cx="10267577" cy="1655762"/>
          </a:xfrm>
        </p:spPr>
        <p:txBody>
          <a:bodyPr/>
          <a:lstStyle/>
          <a:p>
            <a:pPr algn="l"/>
            <a:r>
              <a:rPr lang="en-US" b="1" dirty="0"/>
              <a:t> (Teachers’ Training and Empowerment in Adolescent Care and Health) </a:t>
            </a:r>
          </a:p>
          <a:p>
            <a:pPr algn="l"/>
            <a:r>
              <a:rPr lang="en-US" sz="3200" b="1" dirty="0">
                <a:solidFill>
                  <a:srgbClr val="7030A0"/>
                </a:solidFill>
              </a:rPr>
              <a:t>             IAP -AHA’s -Training Module for Teachers</a:t>
            </a:r>
            <a:endParaRPr lang="en-IN" dirty="0"/>
          </a:p>
        </p:txBody>
      </p:sp>
      <p:pic>
        <p:nvPicPr>
          <p:cNvPr id="16" name="Picture 15"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519414" y="700200"/>
            <a:ext cx="900000" cy="900000"/>
          </a:xfrm>
          <a:prstGeom prst="rect">
            <a:avLst/>
          </a:prstGeom>
        </p:spPr>
      </p:pic>
    </p:spTree>
    <p:extLst>
      <p:ext uri="{BB962C8B-B14F-4D97-AF65-F5344CB8AC3E}">
        <p14:creationId xmlns:p14="http://schemas.microsoft.com/office/powerpoint/2010/main" val="400722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16167"/>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Learning objectives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1564372" y="4480801"/>
            <a:ext cx="9142040" cy="1898658"/>
          </a:xfrm>
        </p:spPr>
        <p:txBody>
          <a:bodyPr anchor="ctr">
            <a:normAutofit lnSpcReduction="10000"/>
          </a:bodyPr>
          <a:lstStyle/>
          <a:p>
            <a:pPr marL="0" indent="0">
              <a:buNone/>
            </a:pPr>
            <a:r>
              <a:rPr lang="en-IN" dirty="0">
                <a:latin typeface="Times New Roman" panose="02020603050405020304" pitchFamily="18" charset="0"/>
                <a:cs typeface="Times New Roman" panose="02020603050405020304" pitchFamily="18" charset="0"/>
              </a:rPr>
              <a:t>Aims -</a:t>
            </a:r>
          </a:p>
          <a:p>
            <a:r>
              <a:rPr lang="en-IN" dirty="0">
                <a:latin typeface="Times New Roman" panose="02020603050405020304" pitchFamily="18" charset="0"/>
                <a:cs typeface="Times New Roman" panose="02020603050405020304" pitchFamily="18" charset="0"/>
              </a:rPr>
              <a:t>To discuss process and way of communication, </a:t>
            </a:r>
          </a:p>
          <a:p>
            <a:r>
              <a:rPr lang="en-IN" dirty="0">
                <a:latin typeface="Times New Roman" panose="02020603050405020304" pitchFamily="18" charset="0"/>
                <a:cs typeface="Times New Roman" panose="02020603050405020304" pitchFamily="18" charset="0"/>
              </a:rPr>
              <a:t>To develop skills of communicating with adolescents</a:t>
            </a:r>
          </a:p>
          <a:p>
            <a:r>
              <a:rPr lang="en-IN" dirty="0">
                <a:latin typeface="Times New Roman" panose="02020603050405020304" pitchFamily="18" charset="0"/>
                <a:cs typeface="Times New Roman" panose="02020603050405020304" pitchFamily="18" charset="0"/>
              </a:rPr>
              <a:t>To identify stress of teaching and deal with it </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pic>
        <p:nvPicPr>
          <p:cNvPr id="1026" name="Picture 2">
            <a:extLst>
              <a:ext uri="{FF2B5EF4-FFF2-40B4-BE49-F238E27FC236}">
                <a16:creationId xmlns:a16="http://schemas.microsoft.com/office/drawing/2014/main" id="{96C23B00-2177-62E9-5EED-9150604A7E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4439" y="995750"/>
            <a:ext cx="5843121" cy="34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27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494192"/>
            <a:ext cx="9849751" cy="796696"/>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Are you listening?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950387" y="1785080"/>
            <a:ext cx="6564843" cy="4158003"/>
          </a:xfrm>
        </p:spPr>
        <p:txBody>
          <a:bodyPr anchor="ctr">
            <a:normAutofit/>
          </a:bodyPr>
          <a:lstStyle/>
          <a:p>
            <a:r>
              <a:rPr lang="en-IN" dirty="0">
                <a:latin typeface="Times New Roman" panose="02020603050405020304" pitchFamily="18" charset="0"/>
                <a:cs typeface="Times New Roman" panose="02020603050405020304" pitchFamily="18" charset="0"/>
              </a:rPr>
              <a:t>75% of students are attentive to what</a:t>
            </a:r>
          </a:p>
          <a:p>
            <a:pPr marL="0" indent="0">
              <a:buNone/>
            </a:pPr>
            <a:r>
              <a:rPr lang="en-IN" dirty="0">
                <a:latin typeface="Times New Roman" panose="02020603050405020304" pitchFamily="18" charset="0"/>
                <a:cs typeface="Times New Roman" panose="02020603050405020304" pitchFamily="18" charset="0"/>
              </a:rPr>
              <a:t>   teacher says </a:t>
            </a:r>
          </a:p>
          <a:p>
            <a:r>
              <a:rPr lang="en-IN" dirty="0">
                <a:latin typeface="Times New Roman" panose="02020603050405020304" pitchFamily="18" charset="0"/>
                <a:cs typeface="Times New Roman" panose="02020603050405020304" pitchFamily="18" charset="0"/>
              </a:rPr>
              <a:t>Only 30 attention is influenced by</a:t>
            </a:r>
          </a:p>
          <a:p>
            <a:pPr marL="0" indent="0">
              <a:buNone/>
            </a:pPr>
            <a:r>
              <a:rPr lang="en-IN" dirty="0">
                <a:latin typeface="Times New Roman" panose="02020603050405020304" pitchFamily="18" charset="0"/>
                <a:cs typeface="Times New Roman" panose="02020603050405020304" pitchFamily="18" charset="0"/>
              </a:rPr>
              <a:t>   factors other than teacher’s way of</a:t>
            </a:r>
          </a:p>
          <a:p>
            <a:pPr marL="0" indent="0">
              <a:buNone/>
            </a:pPr>
            <a:r>
              <a:rPr lang="en-IN" dirty="0">
                <a:latin typeface="Times New Roman" panose="02020603050405020304" pitchFamily="18" charset="0"/>
                <a:cs typeface="Times New Roman" panose="02020603050405020304" pitchFamily="18" charset="0"/>
              </a:rPr>
              <a:t>   communication (environment, biological</a:t>
            </a:r>
          </a:p>
          <a:p>
            <a:pPr marL="0" indent="0">
              <a:buNone/>
            </a:pPr>
            <a:r>
              <a:rPr lang="en-IN" dirty="0">
                <a:latin typeface="Times New Roman" panose="02020603050405020304" pitchFamily="18" charset="0"/>
                <a:cs typeface="Times New Roman" panose="02020603050405020304" pitchFamily="18" charset="0"/>
              </a:rPr>
              <a:t>   needs etc)</a:t>
            </a:r>
          </a:p>
          <a:p>
            <a:r>
              <a:rPr lang="en-IN" dirty="0">
                <a:latin typeface="Times New Roman" panose="02020603050405020304" pitchFamily="18" charset="0"/>
                <a:cs typeface="Times New Roman" panose="02020603050405020304" pitchFamily="18" charset="0"/>
              </a:rPr>
              <a:t>More likely to listen to teacher when</a:t>
            </a:r>
          </a:p>
          <a:p>
            <a:pPr marL="0" indent="0">
              <a:buNone/>
            </a:pPr>
            <a:r>
              <a:rPr lang="en-IN" dirty="0">
                <a:latin typeface="Times New Roman" panose="02020603050405020304" pitchFamily="18" charset="0"/>
                <a:cs typeface="Times New Roman" panose="02020603050405020304" pitchFamily="18" charset="0"/>
              </a:rPr>
              <a:t>  lessons are relevant to their lives</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pic>
        <p:nvPicPr>
          <p:cNvPr id="9" name="Picture 8" descr="A teacher standing in front of a group of students&#10;&#10;Description automatically generated">
            <a:extLst>
              <a:ext uri="{FF2B5EF4-FFF2-40B4-BE49-F238E27FC236}">
                <a16:creationId xmlns:a16="http://schemas.microsoft.com/office/drawing/2014/main" id="{48326A68-0E4A-FDF2-9064-CF907C9C63CB}"/>
              </a:ext>
            </a:extLst>
          </p:cNvPr>
          <p:cNvPicPr>
            <a:picLocks noChangeAspect="1"/>
          </p:cNvPicPr>
          <p:nvPr/>
        </p:nvPicPr>
        <p:blipFill>
          <a:blip r:embed="rId5"/>
          <a:stretch>
            <a:fillRect/>
          </a:stretch>
        </p:blipFill>
        <p:spPr>
          <a:xfrm>
            <a:off x="7868783" y="2462058"/>
            <a:ext cx="3468921" cy="2382973"/>
          </a:xfrm>
          <a:prstGeom prst="rect">
            <a:avLst/>
          </a:prstGeom>
        </p:spPr>
      </p:pic>
    </p:spTree>
    <p:extLst>
      <p:ext uri="{BB962C8B-B14F-4D97-AF65-F5344CB8AC3E}">
        <p14:creationId xmlns:p14="http://schemas.microsoft.com/office/powerpoint/2010/main" val="354984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107971" y="587131"/>
            <a:ext cx="9849751" cy="900000"/>
          </a:xfrm>
          <a:solidFill>
            <a:srgbClr val="00B0F0"/>
          </a:solidFill>
        </p:spPr>
        <p:txBody>
          <a:bodyPr anchor="b">
            <a:noAutofit/>
          </a:bodyPr>
          <a:lstStyle/>
          <a:p>
            <a:pPr algn="ctr"/>
            <a:r>
              <a:rPr lang="en-IN" sz="3600" b="1" dirty="0">
                <a:latin typeface="Times New Roman" panose="02020603050405020304" pitchFamily="18" charset="0"/>
                <a:cs typeface="Times New Roman" panose="02020603050405020304" pitchFamily="18" charset="0"/>
              </a:rPr>
              <a:t>Communication: A skill to be learnt &amp; practised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1106600" y="1791483"/>
            <a:ext cx="6501562" cy="3826326"/>
          </a:xfrm>
        </p:spPr>
        <p:txBody>
          <a:bodyPr anchor="ctr">
            <a:normAutofit lnSpcReduction="10000"/>
          </a:bodyPr>
          <a:lstStyle/>
          <a:p>
            <a:endParaRPr lang="en-IN">
              <a:latin typeface="Times New Roman" panose="02020603050405020304" pitchFamily="18" charset="0"/>
              <a:cs typeface="Times New Roman" panose="02020603050405020304" pitchFamily="18" charset="0"/>
            </a:endParaRPr>
          </a:p>
          <a:p>
            <a:r>
              <a:rPr lang="en-IN">
                <a:latin typeface="Times New Roman" panose="02020603050405020304" pitchFamily="18" charset="0"/>
                <a:cs typeface="Times New Roman" panose="02020603050405020304" pitchFamily="18" charset="0"/>
              </a:rPr>
              <a:t>Efforts </a:t>
            </a:r>
            <a:r>
              <a:rPr lang="en-IN" dirty="0">
                <a:latin typeface="Times New Roman" panose="02020603050405020304" pitchFamily="18" charset="0"/>
                <a:cs typeface="Times New Roman" panose="02020603050405020304" pitchFamily="18" charset="0"/>
              </a:rPr>
              <a:t>required to inculcate </a:t>
            </a:r>
            <a:endParaRPr lang="en-IN" sz="3200"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Not to be taken for granted</a:t>
            </a:r>
          </a:p>
          <a:p>
            <a:pPr marL="0" indent="0">
              <a:buNone/>
            </a:pPr>
            <a:r>
              <a:rPr lang="en-IN" dirty="0">
                <a:latin typeface="Times New Roman" panose="02020603050405020304" pitchFamily="18" charset="0"/>
                <a:cs typeface="Times New Roman" panose="02020603050405020304" pitchFamily="18" charset="0"/>
              </a:rPr>
              <a:t>Results in -</a:t>
            </a:r>
          </a:p>
          <a:p>
            <a:pPr marL="0" indent="0">
              <a:buNone/>
              <a:defRPr/>
            </a:pPr>
            <a:r>
              <a:rPr lang="en-IN" dirty="0">
                <a:latin typeface="Times New Roman" panose="02020603050405020304" pitchFamily="18" charset="0"/>
                <a:cs typeface="Times New Roman" panose="02020603050405020304" pitchFamily="18" charset="0"/>
              </a:rPr>
              <a:t>      1. Happier teen and better relation / </a:t>
            </a:r>
          </a:p>
          <a:p>
            <a:pPr marL="0" indent="0">
              <a:buNone/>
              <a:defRPr/>
            </a:pPr>
            <a:r>
              <a:rPr lang="en-IN" dirty="0">
                <a:latin typeface="Times New Roman" panose="02020603050405020304" pitchFamily="18" charset="0"/>
                <a:cs typeface="Times New Roman" panose="02020603050405020304" pitchFamily="18" charset="0"/>
              </a:rPr>
              <a:t>       bonding</a:t>
            </a:r>
          </a:p>
          <a:p>
            <a:pPr marL="0" indent="0">
              <a:buNone/>
              <a:defRPr/>
            </a:pPr>
            <a:r>
              <a:rPr lang="en-IN" dirty="0">
                <a:latin typeface="Times New Roman" panose="02020603050405020304" pitchFamily="18" charset="0"/>
                <a:cs typeface="Times New Roman" panose="02020603050405020304" pitchFamily="18" charset="0"/>
              </a:rPr>
              <a:t>      2. Better academic returns for both –</a:t>
            </a:r>
          </a:p>
          <a:p>
            <a:pPr marL="0" indent="0">
              <a:buNone/>
              <a:defRPr/>
            </a:pPr>
            <a:r>
              <a:rPr lang="en-IN" dirty="0">
                <a:latin typeface="Times New Roman" panose="02020603050405020304" pitchFamily="18" charset="0"/>
                <a:cs typeface="Times New Roman" panose="02020603050405020304" pitchFamily="18" charset="0"/>
              </a:rPr>
              <a:t>      students &amp; teachers </a:t>
            </a:r>
          </a:p>
          <a:p>
            <a:endParaRPr lang="en-IN"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pic>
        <p:nvPicPr>
          <p:cNvPr id="12" name="Picture 11" descr="A group of women standing around each other&#10;&#10;Description automatically generated">
            <a:extLst>
              <a:ext uri="{FF2B5EF4-FFF2-40B4-BE49-F238E27FC236}">
                <a16:creationId xmlns:a16="http://schemas.microsoft.com/office/drawing/2014/main" id="{ACDA3773-0DB5-08D2-47A1-A4827A5A253C}"/>
              </a:ext>
            </a:extLst>
          </p:cNvPr>
          <p:cNvPicPr>
            <a:picLocks noChangeAspect="1"/>
          </p:cNvPicPr>
          <p:nvPr/>
        </p:nvPicPr>
        <p:blipFill>
          <a:blip r:embed="rId5"/>
          <a:stretch>
            <a:fillRect/>
          </a:stretch>
        </p:blipFill>
        <p:spPr>
          <a:xfrm>
            <a:off x="7608161" y="2410037"/>
            <a:ext cx="3982529" cy="2346374"/>
          </a:xfrm>
          <a:prstGeom prst="rect">
            <a:avLst/>
          </a:prstGeom>
        </p:spPr>
      </p:pic>
    </p:spTree>
    <p:extLst>
      <p:ext uri="{BB962C8B-B14F-4D97-AF65-F5344CB8AC3E}">
        <p14:creationId xmlns:p14="http://schemas.microsoft.com/office/powerpoint/2010/main" val="388427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16167"/>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Effective communication</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graphicFrame>
        <p:nvGraphicFramePr>
          <p:cNvPr id="9" name="Chart 8">
            <a:extLst>
              <a:ext uri="{FF2B5EF4-FFF2-40B4-BE49-F238E27FC236}">
                <a16:creationId xmlns:a16="http://schemas.microsoft.com/office/drawing/2014/main" id="{06456986-11AC-A1ED-9A79-8E6581DE0E17}"/>
              </a:ext>
            </a:extLst>
          </p:cNvPr>
          <p:cNvGraphicFramePr>
            <a:graphicFrameLocks/>
          </p:cNvGraphicFramePr>
          <p:nvPr>
            <p:extLst>
              <p:ext uri="{D42A27DB-BD31-4B8C-83A1-F6EECF244321}">
                <p14:modId xmlns:p14="http://schemas.microsoft.com/office/powerpoint/2010/main" val="1517701101"/>
              </p:ext>
            </p:extLst>
          </p:nvPr>
        </p:nvGraphicFramePr>
        <p:xfrm>
          <a:off x="5258728" y="1351388"/>
          <a:ext cx="7156392" cy="4293835"/>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descr="A cartoon of a person holding a paper&#10;&#10;Description automatically generated">
            <a:extLst>
              <a:ext uri="{FF2B5EF4-FFF2-40B4-BE49-F238E27FC236}">
                <a16:creationId xmlns:a16="http://schemas.microsoft.com/office/drawing/2014/main" id="{21F5686C-98A7-1FED-0B9C-1731BFB53F34}"/>
              </a:ext>
            </a:extLst>
          </p:cNvPr>
          <p:cNvPicPr>
            <a:picLocks noChangeAspect="1"/>
          </p:cNvPicPr>
          <p:nvPr/>
        </p:nvPicPr>
        <p:blipFill>
          <a:blip r:embed="rId6"/>
          <a:stretch>
            <a:fillRect/>
          </a:stretch>
        </p:blipFill>
        <p:spPr>
          <a:xfrm>
            <a:off x="1168410" y="1204351"/>
            <a:ext cx="4371975" cy="4800600"/>
          </a:xfrm>
          <a:prstGeom prst="rect">
            <a:avLst/>
          </a:prstGeom>
        </p:spPr>
      </p:pic>
    </p:spTree>
    <p:extLst>
      <p:ext uri="{BB962C8B-B14F-4D97-AF65-F5344CB8AC3E}">
        <p14:creationId xmlns:p14="http://schemas.microsoft.com/office/powerpoint/2010/main" val="5434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47312" y="389136"/>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Non-verbal communication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1347312" y="1912598"/>
            <a:ext cx="9849751" cy="4179444"/>
          </a:xfrm>
        </p:spPr>
        <p:txBody>
          <a:bodyPr anchor="ctr">
            <a:normAutofit/>
          </a:bodyPr>
          <a:lstStyle/>
          <a:p>
            <a:r>
              <a:rPr lang="en-IN" dirty="0">
                <a:latin typeface="Times New Roman" panose="02020603050405020304" pitchFamily="18" charset="0"/>
                <a:cs typeface="Times New Roman" panose="02020603050405020304" pitchFamily="18" charset="0"/>
              </a:rPr>
              <a:t>More important</a:t>
            </a:r>
          </a:p>
          <a:p>
            <a:r>
              <a:rPr lang="en-IN" dirty="0">
                <a:latin typeface="Times New Roman" panose="02020603050405020304" pitchFamily="18" charset="0"/>
                <a:cs typeface="Times New Roman" panose="02020603050405020304" pitchFamily="18" charset="0"/>
              </a:rPr>
              <a:t>Distance, stance &amp; attitude </a:t>
            </a:r>
          </a:p>
          <a:p>
            <a:pPr>
              <a:lnSpc>
                <a:spcPct val="100000"/>
              </a:lnSpc>
            </a:pPr>
            <a:r>
              <a:rPr lang="en-IN" dirty="0">
                <a:latin typeface="Times New Roman" panose="02020603050405020304" pitchFamily="18" charset="0"/>
                <a:cs typeface="Times New Roman" panose="02020603050405020304" pitchFamily="18" charset="0"/>
              </a:rPr>
              <a:t>Eye contact</a:t>
            </a:r>
            <a:endParaRPr lang="en-IN" sz="1400"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Movement of arms, gestures </a:t>
            </a:r>
          </a:p>
          <a:p>
            <a:r>
              <a:rPr lang="en-IN" dirty="0">
                <a:latin typeface="Times New Roman" panose="02020603050405020304" pitchFamily="18" charset="0"/>
                <a:cs typeface="Times New Roman" panose="02020603050405020304" pitchFamily="18" charset="0"/>
              </a:rPr>
              <a:t>Facial expressions</a:t>
            </a:r>
          </a:p>
          <a:p>
            <a:r>
              <a:rPr lang="en-IN" dirty="0">
                <a:latin typeface="Times New Roman" panose="02020603050405020304" pitchFamily="18" charset="0"/>
                <a:cs typeface="Times New Roman" panose="02020603050405020304" pitchFamily="18" charset="0"/>
              </a:rPr>
              <a:t>Active listening</a:t>
            </a:r>
          </a:p>
          <a:p>
            <a:endParaRPr lang="en-IN"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pic>
        <p:nvPicPr>
          <p:cNvPr id="8" name="Picture 7" descr="A group of people standing in different poses&#10;&#10;Description automatically generated">
            <a:extLst>
              <a:ext uri="{FF2B5EF4-FFF2-40B4-BE49-F238E27FC236}">
                <a16:creationId xmlns:a16="http://schemas.microsoft.com/office/drawing/2014/main" id="{23144EF3-B1F8-E91A-E226-7971E9F49F7B}"/>
              </a:ext>
            </a:extLst>
          </p:cNvPr>
          <p:cNvPicPr>
            <a:picLocks noChangeAspect="1"/>
          </p:cNvPicPr>
          <p:nvPr/>
        </p:nvPicPr>
        <p:blipFill>
          <a:blip r:embed="rId5"/>
          <a:stretch>
            <a:fillRect/>
          </a:stretch>
        </p:blipFill>
        <p:spPr>
          <a:xfrm>
            <a:off x="7724048" y="1960958"/>
            <a:ext cx="3455743" cy="3452616"/>
          </a:xfrm>
          <a:prstGeom prst="rect">
            <a:avLst/>
          </a:prstGeom>
        </p:spPr>
      </p:pic>
    </p:spTree>
    <p:extLst>
      <p:ext uri="{BB962C8B-B14F-4D97-AF65-F5344CB8AC3E}">
        <p14:creationId xmlns:p14="http://schemas.microsoft.com/office/powerpoint/2010/main" val="369017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16167"/>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Verbal Communication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1347312" y="1636825"/>
            <a:ext cx="6820234" cy="4403017"/>
          </a:xfrm>
        </p:spPr>
        <p:txBody>
          <a:bodyPr anchor="ctr">
            <a:noAutofit/>
          </a:bodyPr>
          <a:lstStyle/>
          <a:p>
            <a:r>
              <a:rPr lang="en-IN" dirty="0">
                <a:latin typeface="Times New Roman" panose="02020603050405020304" pitchFamily="18" charset="0"/>
                <a:cs typeface="Times New Roman" panose="02020603050405020304" pitchFamily="18" charset="0"/>
              </a:rPr>
              <a:t>Tone and Diction</a:t>
            </a:r>
          </a:p>
          <a:p>
            <a:r>
              <a:rPr lang="en-IN" dirty="0">
                <a:latin typeface="Times New Roman" panose="02020603050405020304" pitchFamily="18" charset="0"/>
                <a:cs typeface="Times New Roman" panose="02020603050405020304" pitchFamily="18" charset="0"/>
              </a:rPr>
              <a:t>Choice of words </a:t>
            </a:r>
          </a:p>
          <a:p>
            <a:r>
              <a:rPr lang="en-IN" dirty="0">
                <a:latin typeface="Times New Roman" panose="02020603050405020304" pitchFamily="18" charset="0"/>
                <a:cs typeface="Times New Roman" panose="02020603050405020304" pitchFamily="18" charset="0"/>
              </a:rPr>
              <a:t>Contents  of message</a:t>
            </a:r>
          </a:p>
          <a:p>
            <a:r>
              <a:rPr lang="en-IN" dirty="0">
                <a:latin typeface="Times New Roman" panose="02020603050405020304" pitchFamily="18" charset="0"/>
                <a:cs typeface="Times New Roman" panose="02020603050405020304" pitchFamily="18" charset="0"/>
              </a:rPr>
              <a:t>Depends on situation/ place </a:t>
            </a:r>
          </a:p>
          <a:p>
            <a:r>
              <a:rPr lang="en-IN" dirty="0">
                <a:latin typeface="Times New Roman" panose="02020603050405020304" pitchFamily="18" charset="0"/>
                <a:cs typeface="Times New Roman" panose="02020603050405020304" pitchFamily="18" charset="0"/>
              </a:rPr>
              <a:t>Classroom/ staff room/ play ground</a:t>
            </a:r>
          </a:p>
          <a:p>
            <a:r>
              <a:rPr lang="en-IN" dirty="0">
                <a:latin typeface="Times New Roman" panose="02020603050405020304" pitchFamily="18" charset="0"/>
                <a:cs typeface="Times New Roman" panose="02020603050405020304" pitchFamily="18" charset="0"/>
              </a:rPr>
              <a:t>Group/one to one </a:t>
            </a:r>
          </a:p>
          <a:p>
            <a:r>
              <a:rPr lang="en-IN" dirty="0">
                <a:latin typeface="Times New Roman" panose="02020603050405020304" pitchFamily="18" charset="0"/>
                <a:cs typeface="Times New Roman" panose="02020603050405020304" pitchFamily="18" charset="0"/>
              </a:rPr>
              <a:t>Presence of other teachers/ family members/ peers</a:t>
            </a:r>
          </a:p>
          <a:p>
            <a:endParaRPr lang="en-IN"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pic>
        <p:nvPicPr>
          <p:cNvPr id="9" name="Picture 8" descr="A young person and person writing on a chalkboard&#10;&#10;Description automatically generated">
            <a:extLst>
              <a:ext uri="{FF2B5EF4-FFF2-40B4-BE49-F238E27FC236}">
                <a16:creationId xmlns:a16="http://schemas.microsoft.com/office/drawing/2014/main" id="{167ED8DF-73DF-D43A-5D00-7273B94C0FD7}"/>
              </a:ext>
            </a:extLst>
          </p:cNvPr>
          <p:cNvPicPr>
            <a:picLocks noChangeAspect="1"/>
          </p:cNvPicPr>
          <p:nvPr/>
        </p:nvPicPr>
        <p:blipFill>
          <a:blip r:embed="rId5"/>
          <a:stretch>
            <a:fillRect/>
          </a:stretch>
        </p:blipFill>
        <p:spPr>
          <a:xfrm>
            <a:off x="7185162" y="1245962"/>
            <a:ext cx="4099472" cy="3278777"/>
          </a:xfrm>
          <a:prstGeom prst="rect">
            <a:avLst/>
          </a:prstGeom>
        </p:spPr>
      </p:pic>
    </p:spTree>
    <p:extLst>
      <p:ext uri="{BB962C8B-B14F-4D97-AF65-F5344CB8AC3E}">
        <p14:creationId xmlns:p14="http://schemas.microsoft.com/office/powerpoint/2010/main" val="283826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47311" y="146746"/>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Effective conversation</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1347311" y="1912598"/>
            <a:ext cx="10265161" cy="3295506"/>
          </a:xfrm>
        </p:spPr>
        <p:txBody>
          <a:bodyPr anchor="ctr">
            <a:noAutofit/>
          </a:bodyPr>
          <a:lstStyle/>
          <a:p>
            <a:r>
              <a:rPr lang="en-IN" dirty="0">
                <a:latin typeface="Times New Roman" panose="02020603050405020304" pitchFamily="18" charset="0"/>
                <a:cs typeface="Times New Roman" panose="02020603050405020304" pitchFamily="18" charset="0"/>
              </a:rPr>
              <a:t>Active listening skills : </a:t>
            </a:r>
          </a:p>
          <a:p>
            <a:r>
              <a:rPr lang="en-IN" dirty="0">
                <a:latin typeface="Times New Roman" panose="02020603050405020304" pitchFamily="18" charset="0"/>
                <a:cs typeface="Times New Roman" panose="02020603050405020304" pitchFamily="18" charset="0"/>
              </a:rPr>
              <a:t>Appropriate physical Distance, Eye contact, Facial expressions</a:t>
            </a:r>
          </a:p>
          <a:p>
            <a:r>
              <a:rPr lang="en-IN" dirty="0">
                <a:latin typeface="Times New Roman" panose="02020603050405020304" pitchFamily="18" charset="0"/>
                <a:cs typeface="Times New Roman" panose="02020603050405020304" pitchFamily="18" charset="0"/>
              </a:rPr>
              <a:t>Avoiding distractions (using mobile phone)</a:t>
            </a:r>
          </a:p>
          <a:p>
            <a:r>
              <a:rPr lang="en-IN" dirty="0">
                <a:latin typeface="Times New Roman" panose="02020603050405020304" pitchFamily="18" charset="0"/>
                <a:cs typeface="Times New Roman" panose="02020603050405020304" pitchFamily="18" charset="0"/>
              </a:rPr>
              <a:t>Gesture: head nodding  </a:t>
            </a:r>
          </a:p>
          <a:p>
            <a:r>
              <a:rPr lang="en-IN" dirty="0">
                <a:latin typeface="Times New Roman" panose="02020603050405020304" pitchFamily="18" charset="0"/>
                <a:cs typeface="Times New Roman" panose="02020603050405020304" pitchFamily="18" charset="0"/>
              </a:rPr>
              <a:t>Short response in between </a:t>
            </a:r>
          </a:p>
          <a:p>
            <a:r>
              <a:rPr lang="en-IN" dirty="0">
                <a:latin typeface="Times New Roman" panose="02020603050405020304" pitchFamily="18" charset="0"/>
                <a:cs typeface="Times New Roman" panose="02020603050405020304" pitchFamily="18" charset="0"/>
              </a:rPr>
              <a:t>affirmations like yes, right, okay, </a:t>
            </a:r>
            <a:r>
              <a:rPr lang="en-IN" dirty="0" err="1">
                <a:latin typeface="Times New Roman" panose="02020603050405020304" pitchFamily="18" charset="0"/>
                <a:cs typeface="Times New Roman" panose="02020603050405020304" pitchFamily="18" charset="0"/>
              </a:rPr>
              <a:t>achchha</a:t>
            </a:r>
            <a:r>
              <a:rPr lang="en-IN" dirty="0">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 Empathising : I understand </a:t>
            </a:r>
          </a:p>
          <a:p>
            <a:r>
              <a:rPr lang="en-IN" dirty="0">
                <a:latin typeface="Times New Roman" panose="02020603050405020304" pitchFamily="18" charset="0"/>
                <a:cs typeface="Times New Roman" panose="02020603050405020304" pitchFamily="18" charset="0"/>
              </a:rPr>
              <a:t>Encouraging, Leading questions to open up</a:t>
            </a:r>
          </a:p>
          <a:p>
            <a:r>
              <a:rPr lang="en-IN" dirty="0">
                <a:latin typeface="Times New Roman" panose="02020603050405020304" pitchFamily="18" charset="0"/>
                <a:cs typeface="Times New Roman" panose="02020603050405020304" pitchFamily="18" charset="0"/>
              </a:rPr>
              <a:t>Allowing Pauses, Bringing back to point of discussion </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160" y="2270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pic>
        <p:nvPicPr>
          <p:cNvPr id="8" name="Picture 7" descr="A person talking to a child&#10;&#10;Description automatically generated">
            <a:extLst>
              <a:ext uri="{FF2B5EF4-FFF2-40B4-BE49-F238E27FC236}">
                <a16:creationId xmlns:a16="http://schemas.microsoft.com/office/drawing/2014/main" id="{67C8ABF7-0069-4A98-5A19-977415F81E7C}"/>
              </a:ext>
            </a:extLst>
          </p:cNvPr>
          <p:cNvPicPr>
            <a:picLocks noChangeAspect="1"/>
          </p:cNvPicPr>
          <p:nvPr/>
        </p:nvPicPr>
        <p:blipFill>
          <a:blip r:embed="rId5"/>
          <a:stretch>
            <a:fillRect/>
          </a:stretch>
        </p:blipFill>
        <p:spPr>
          <a:xfrm>
            <a:off x="8224452" y="2650663"/>
            <a:ext cx="3164899" cy="2221783"/>
          </a:xfrm>
          <a:prstGeom prst="rect">
            <a:avLst/>
          </a:prstGeom>
        </p:spPr>
      </p:pic>
    </p:spTree>
    <p:extLst>
      <p:ext uri="{BB962C8B-B14F-4D97-AF65-F5344CB8AC3E}">
        <p14:creationId xmlns:p14="http://schemas.microsoft.com/office/powerpoint/2010/main" val="361600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73264" y="293573"/>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Types of communication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853120" y="1732820"/>
            <a:ext cx="6830380" cy="4127244"/>
          </a:xfrm>
        </p:spPr>
        <p:txBody>
          <a:bodyPr anchor="ctr">
            <a:noAutofit/>
          </a:bodyPr>
          <a:lstStyle/>
          <a:p>
            <a:r>
              <a:rPr lang="en-IN" dirty="0">
                <a:latin typeface="Times New Roman" panose="02020603050405020304" pitchFamily="18" charset="0"/>
                <a:cs typeface="Times New Roman" panose="02020603050405020304" pitchFamily="18" charset="0"/>
              </a:rPr>
              <a:t>Passive – May change according to others opinion or wish/ doormat attitude</a:t>
            </a:r>
          </a:p>
          <a:p>
            <a:r>
              <a:rPr lang="en-IN" dirty="0">
                <a:latin typeface="Times New Roman" panose="02020603050405020304" pitchFamily="18" charset="0"/>
                <a:cs typeface="Times New Roman" panose="02020603050405020304" pitchFamily="18" charset="0"/>
              </a:rPr>
              <a:t>Passive aggressive – Resentful, Tense, actions don’t match words</a:t>
            </a:r>
          </a:p>
          <a:p>
            <a:r>
              <a:rPr lang="en-IN" dirty="0">
                <a:latin typeface="Times New Roman" panose="02020603050405020304" pitchFamily="18" charset="0"/>
                <a:cs typeface="Times New Roman" panose="02020603050405020304" pitchFamily="18" charset="0"/>
              </a:rPr>
              <a:t>Aggressive – Forceful, Loud, Threatening, listen-to-me-or-else…. </a:t>
            </a:r>
          </a:p>
          <a:p>
            <a:r>
              <a:rPr lang="en-IN" dirty="0">
                <a:latin typeface="Times New Roman" panose="02020603050405020304" pitchFamily="18" charset="0"/>
                <a:cs typeface="Times New Roman" panose="02020603050405020304" pitchFamily="18" charset="0"/>
              </a:rPr>
              <a:t>Assertive – Cooperative, confident, to-the-point, firm, win-win </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pic>
        <p:nvPicPr>
          <p:cNvPr id="8" name="Picture 7" descr="A group of cartoon characters with words&#10;&#10;Description automatically generated">
            <a:extLst>
              <a:ext uri="{FF2B5EF4-FFF2-40B4-BE49-F238E27FC236}">
                <a16:creationId xmlns:a16="http://schemas.microsoft.com/office/drawing/2014/main" id="{51C26750-69D5-58C6-E5A1-61C1DBC15576}"/>
              </a:ext>
            </a:extLst>
          </p:cNvPr>
          <p:cNvPicPr>
            <a:picLocks noChangeAspect="1"/>
          </p:cNvPicPr>
          <p:nvPr/>
        </p:nvPicPr>
        <p:blipFill rotWithShape="1">
          <a:blip r:embed="rId5"/>
          <a:srcRect t="18906" r="34336"/>
          <a:stretch/>
        </p:blipFill>
        <p:spPr>
          <a:xfrm>
            <a:off x="7918478" y="2084112"/>
            <a:ext cx="3664759" cy="3524900"/>
          </a:xfrm>
          <a:prstGeom prst="rect">
            <a:avLst/>
          </a:prstGeom>
        </p:spPr>
      </p:pic>
    </p:spTree>
    <p:extLst>
      <p:ext uri="{BB962C8B-B14F-4D97-AF65-F5344CB8AC3E}">
        <p14:creationId xmlns:p14="http://schemas.microsoft.com/office/powerpoint/2010/main" val="105406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47313" y="648500"/>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Positive discipline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647195" y="1544558"/>
            <a:ext cx="6453575" cy="4390523"/>
          </a:xfrm>
        </p:spPr>
        <p:txBody>
          <a:bodyPr anchor="ctr">
            <a:noAutofit/>
          </a:bodyPr>
          <a:lstStyle/>
          <a:p>
            <a:pPr marL="0" indent="0">
              <a:buNone/>
            </a:pP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Mutual respect</a:t>
            </a:r>
          </a:p>
          <a:p>
            <a:r>
              <a:rPr lang="en-IN" dirty="0">
                <a:latin typeface="Times New Roman" panose="02020603050405020304" pitchFamily="18" charset="0"/>
                <a:cs typeface="Times New Roman" panose="02020603050405020304" pitchFamily="18" charset="0"/>
              </a:rPr>
              <a:t>Sensitive to students’ needs</a:t>
            </a:r>
          </a:p>
          <a:p>
            <a:r>
              <a:rPr lang="en-IN" dirty="0">
                <a:latin typeface="Times New Roman" panose="02020603050405020304" pitchFamily="18" charset="0"/>
                <a:cs typeface="Times New Roman" panose="02020603050405020304" pitchFamily="18" charset="0"/>
              </a:rPr>
              <a:t>Democratic rule setting </a:t>
            </a:r>
          </a:p>
          <a:p>
            <a:r>
              <a:rPr lang="en-IN" dirty="0">
                <a:latin typeface="Times New Roman" panose="02020603050405020304" pitchFamily="18" charset="0"/>
                <a:cs typeface="Times New Roman" panose="02020603050405020304" pitchFamily="18" charset="0"/>
              </a:rPr>
              <a:t>Set boundaries and clarify consequences </a:t>
            </a:r>
          </a:p>
          <a:p>
            <a:r>
              <a:rPr lang="en-IN" dirty="0">
                <a:latin typeface="Times New Roman" panose="02020603050405020304" pitchFamily="18" charset="0"/>
                <a:cs typeface="Times New Roman" panose="02020603050405020304" pitchFamily="18" charset="0"/>
              </a:rPr>
              <a:t>Teacher- Kind, firm, assertive </a:t>
            </a:r>
          </a:p>
          <a:p>
            <a:r>
              <a:rPr lang="en-IN" dirty="0">
                <a:latin typeface="Times New Roman" panose="02020603050405020304" pitchFamily="18" charset="0"/>
                <a:cs typeface="Times New Roman" panose="02020603050405020304" pitchFamily="18" charset="0"/>
              </a:rPr>
              <a:t>Partnering with parents</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pic>
        <p:nvPicPr>
          <p:cNvPr id="10" name="Picture 9" descr="A child in a blue shirt and tie standing next to a person in a classroom&#10;&#10;Description automatically generated">
            <a:extLst>
              <a:ext uri="{FF2B5EF4-FFF2-40B4-BE49-F238E27FC236}">
                <a16:creationId xmlns:a16="http://schemas.microsoft.com/office/drawing/2014/main" id="{711E1F1F-397D-940F-F9D4-046E9F65B260}"/>
              </a:ext>
            </a:extLst>
          </p:cNvPr>
          <p:cNvPicPr>
            <a:picLocks noChangeAspect="1"/>
          </p:cNvPicPr>
          <p:nvPr/>
        </p:nvPicPr>
        <p:blipFill>
          <a:blip r:embed="rId5"/>
          <a:stretch>
            <a:fillRect/>
          </a:stretch>
        </p:blipFill>
        <p:spPr>
          <a:xfrm>
            <a:off x="7601512" y="2717800"/>
            <a:ext cx="3337840" cy="2226965"/>
          </a:xfrm>
          <a:prstGeom prst="rect">
            <a:avLst/>
          </a:prstGeom>
        </p:spPr>
      </p:pic>
    </p:spTree>
    <p:extLst>
      <p:ext uri="{BB962C8B-B14F-4D97-AF65-F5344CB8AC3E}">
        <p14:creationId xmlns:p14="http://schemas.microsoft.com/office/powerpoint/2010/main" val="125183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39" y="337118"/>
            <a:ext cx="9849751" cy="1011917"/>
          </a:xfrm>
          <a:solidFill>
            <a:srgbClr val="00B0F0"/>
          </a:solidFill>
        </p:spPr>
        <p:txBody>
          <a:bodyPr anchor="b">
            <a:normAutofit/>
          </a:bodyPr>
          <a:lstStyle/>
          <a:p>
            <a:pPr algn="ctr"/>
            <a:r>
              <a:rPr lang="en-IN" sz="4000" b="1" dirty="0">
                <a:latin typeface="Times New Roman" panose="02020603050405020304" pitchFamily="18" charset="0"/>
                <a:cs typeface="Times New Roman" panose="02020603050405020304" pitchFamily="18" charset="0"/>
              </a:rPr>
              <a:t>How to communicate with Problem teens</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802647" y="1204351"/>
            <a:ext cx="10377143" cy="5045039"/>
          </a:xfrm>
        </p:spPr>
        <p:txBody>
          <a:bodyPr anchor="ctr">
            <a:noAutofit/>
          </a:bodyPr>
          <a:lstStyle/>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Misbehaviour- “I have a story to tell – Are you listening?”</a:t>
            </a:r>
          </a:p>
          <a:p>
            <a:r>
              <a:rPr lang="en-IN" dirty="0">
                <a:latin typeface="Times New Roman" panose="02020603050405020304" pitchFamily="18" charset="0"/>
                <a:cs typeface="Times New Roman" panose="02020603050405020304" pitchFamily="18" charset="0"/>
              </a:rPr>
              <a:t>Troublemaker – Allot responsibility </a:t>
            </a:r>
          </a:p>
          <a:p>
            <a:r>
              <a:rPr lang="en-IN" dirty="0">
                <a:latin typeface="Times New Roman" panose="02020603050405020304" pitchFamily="18" charset="0"/>
                <a:cs typeface="Times New Roman" panose="02020603050405020304" pitchFamily="18" charset="0"/>
              </a:rPr>
              <a:t>Clear language – consequences of breaking the rule</a:t>
            </a:r>
          </a:p>
          <a:p>
            <a:r>
              <a:rPr lang="en-IN" dirty="0">
                <a:latin typeface="Times New Roman" panose="02020603050405020304" pitchFamily="18" charset="0"/>
                <a:cs typeface="Times New Roman" panose="02020603050405020304" pitchFamily="18" charset="0"/>
              </a:rPr>
              <a:t>Be open for communication</a:t>
            </a:r>
          </a:p>
          <a:p>
            <a:r>
              <a:rPr lang="en-IN" dirty="0">
                <a:latin typeface="Times New Roman" panose="02020603050405020304" pitchFamily="18" charset="0"/>
                <a:cs typeface="Times New Roman" panose="02020603050405020304" pitchFamily="18" charset="0"/>
              </a:rPr>
              <a:t>Appreciate smallest positive behaviour/deeds </a:t>
            </a:r>
          </a:p>
          <a:p>
            <a:r>
              <a:rPr lang="en-IN" dirty="0">
                <a:latin typeface="Times New Roman" panose="02020603050405020304" pitchFamily="18" charset="0"/>
                <a:cs typeface="Times New Roman" panose="02020603050405020304" pitchFamily="18" charset="0"/>
              </a:rPr>
              <a:t>Praise them to nourish their self-worth</a:t>
            </a:r>
          </a:p>
          <a:p>
            <a:r>
              <a:rPr lang="en-IN" dirty="0">
                <a:latin typeface="Times New Roman" panose="02020603050405020304" pitchFamily="18" charset="0"/>
                <a:cs typeface="Times New Roman" panose="02020603050405020304" pitchFamily="18" charset="0"/>
              </a:rPr>
              <a:t>Criticize the act, not the child</a:t>
            </a:r>
          </a:p>
          <a:p>
            <a:r>
              <a:rPr lang="en-IN" dirty="0">
                <a:latin typeface="Times New Roman" panose="02020603050405020304" pitchFamily="18" charset="0"/>
                <a:cs typeface="Times New Roman" panose="02020603050405020304" pitchFamily="18" charset="0"/>
              </a:rPr>
              <a:t>No labelling/ no judgement </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spTree>
    <p:extLst>
      <p:ext uri="{BB962C8B-B14F-4D97-AF65-F5344CB8AC3E}">
        <p14:creationId xmlns:p14="http://schemas.microsoft.com/office/powerpoint/2010/main" val="280053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93" y="673307"/>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386326" y="767934"/>
            <a:ext cx="900000" cy="900000"/>
          </a:xfrm>
          <a:prstGeom prst="rect">
            <a:avLst/>
          </a:prstGeom>
        </p:spPr>
      </p:pic>
      <p:sp>
        <p:nvSpPr>
          <p:cNvPr id="6" name="Process 4">
            <a:extLst>
              <a:ext uri="{FF2B5EF4-FFF2-40B4-BE49-F238E27FC236}">
                <a16:creationId xmlns:a16="http://schemas.microsoft.com/office/drawing/2014/main" id="{C5C96C07-0AD7-51DB-F83D-5C2228E003F3}"/>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2" name="Picture 1" descr="page1image1292286560">
            <a:extLst>
              <a:ext uri="{FF2B5EF4-FFF2-40B4-BE49-F238E27FC236}">
                <a16:creationId xmlns:a16="http://schemas.microsoft.com/office/drawing/2014/main" id="{319BDF79-8635-583B-6F34-E9247E3A8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232" y="1217934"/>
            <a:ext cx="8567408" cy="472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6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533590"/>
            <a:ext cx="9849751" cy="1011917"/>
          </a:xfrm>
          <a:solidFill>
            <a:srgbClr val="00B0F0"/>
          </a:solidFill>
        </p:spPr>
        <p:txBody>
          <a:bodyPr anchor="b">
            <a:normAutofit fontScale="90000"/>
          </a:bodyPr>
          <a:lstStyle/>
          <a:p>
            <a:pPr algn="ctr"/>
            <a:r>
              <a:rPr lang="en-US" sz="3600" b="1" dirty="0">
                <a:latin typeface="Times New Roman" panose="02020603050405020304" pitchFamily="18" charset="0"/>
                <a:cs typeface="Times New Roman" panose="02020603050405020304" pitchFamily="18" charset="0"/>
              </a:rPr>
              <a:t>What adolescents want from teachers while talking ? </a:t>
            </a:r>
            <a:endParaRPr lang="en-IN" sz="3600" b="1"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sp>
        <p:nvSpPr>
          <p:cNvPr id="9" name="Content Placeholder 2">
            <a:extLst>
              <a:ext uri="{FF2B5EF4-FFF2-40B4-BE49-F238E27FC236}">
                <a16:creationId xmlns:a16="http://schemas.microsoft.com/office/drawing/2014/main" id="{8F2D317A-79D0-B656-09B5-A1B27CE09D00}"/>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Adult like dealing , not like to be treated as children</a:t>
            </a:r>
          </a:p>
          <a:p>
            <a:r>
              <a:rPr lang="en-US" dirty="0">
                <a:latin typeface="Times New Roman" panose="02020603050405020304" pitchFamily="18" charset="0"/>
                <a:cs typeface="Times New Roman" panose="02020603050405020304" pitchFamily="18" charset="0"/>
              </a:rPr>
              <a:t>Respect</a:t>
            </a:r>
          </a:p>
          <a:p>
            <a:r>
              <a:rPr lang="en-US" dirty="0">
                <a:latin typeface="Times New Roman" panose="02020603050405020304" pitchFamily="18" charset="0"/>
                <a:cs typeface="Times New Roman" panose="02020603050405020304" pitchFamily="18" charset="0"/>
              </a:rPr>
              <a:t>High on emotions.. Get easily upset: use words carefully </a:t>
            </a:r>
          </a:p>
          <a:p>
            <a:r>
              <a:rPr lang="en-US" dirty="0">
                <a:latin typeface="Times New Roman" panose="02020603050405020304" pitchFamily="18" charset="0"/>
                <a:cs typeface="Times New Roman" panose="02020603050405020304" pitchFamily="18" charset="0"/>
              </a:rPr>
              <a:t>Easily distracted </a:t>
            </a:r>
          </a:p>
          <a:p>
            <a:r>
              <a:rPr lang="en-US" dirty="0">
                <a:latin typeface="Times New Roman" panose="02020603050405020304" pitchFamily="18" charset="0"/>
                <a:cs typeface="Times New Roman" panose="02020603050405020304" pitchFamily="18" charset="0"/>
              </a:rPr>
              <a:t>High ego and feel insulted easily</a:t>
            </a:r>
          </a:p>
          <a:p>
            <a:r>
              <a:rPr lang="en-US" dirty="0">
                <a:latin typeface="Times New Roman" panose="02020603050405020304" pitchFamily="18" charset="0"/>
                <a:cs typeface="Times New Roman" panose="02020603050405020304" pitchFamily="18" charset="0"/>
              </a:rPr>
              <a:t>Be non-judgmental</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30876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47313" y="437025"/>
            <a:ext cx="9849751" cy="1011917"/>
          </a:xfrm>
          <a:solidFill>
            <a:srgbClr val="00B0F0"/>
          </a:solidFill>
        </p:spPr>
        <p:txBody>
          <a:bodyPr anchor="b">
            <a:normAutofit/>
          </a:bodyPr>
          <a:lstStyle/>
          <a:p>
            <a:pPr algn="ctr"/>
            <a:r>
              <a:rPr lang="en-US" b="1" dirty="0">
                <a:latin typeface="Times New Roman" panose="02020603050405020304" pitchFamily="18" charset="0"/>
                <a:cs typeface="Times New Roman" panose="02020603050405020304" pitchFamily="18" charset="0"/>
              </a:rPr>
              <a:t>Learning the art of communication </a:t>
            </a:r>
            <a:endParaRPr lang="en-IN" b="1"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sp>
        <p:nvSpPr>
          <p:cNvPr id="12" name="Text Placeholder 7">
            <a:extLst>
              <a:ext uri="{FF2B5EF4-FFF2-40B4-BE49-F238E27FC236}">
                <a16:creationId xmlns:a16="http://schemas.microsoft.com/office/drawing/2014/main" id="{0B2586C3-269D-69DF-BFDB-8B5D50A39371}"/>
              </a:ext>
            </a:extLst>
          </p:cNvPr>
          <p:cNvSpPr txBox="1">
            <a:spLocks/>
          </p:cNvSpPr>
          <p:nvPr/>
        </p:nvSpPr>
        <p:spPr>
          <a:xfrm>
            <a:off x="839789" y="1681163"/>
            <a:ext cx="4252912" cy="744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Wrong way </a:t>
            </a:r>
          </a:p>
        </p:txBody>
      </p:sp>
      <p:sp>
        <p:nvSpPr>
          <p:cNvPr id="3" name="Text Placeholder 9">
            <a:extLst>
              <a:ext uri="{FF2B5EF4-FFF2-40B4-BE49-F238E27FC236}">
                <a16:creationId xmlns:a16="http://schemas.microsoft.com/office/drawing/2014/main" id="{6963B2A1-FF82-8A23-EC04-0CFC1C69777B}"/>
              </a:ext>
            </a:extLst>
          </p:cNvPr>
          <p:cNvSpPr txBox="1">
            <a:spLocks/>
          </p:cNvSpPr>
          <p:nvPr/>
        </p:nvSpPr>
        <p:spPr>
          <a:xfrm>
            <a:off x="6350000" y="1681163"/>
            <a:ext cx="50053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Right way </a:t>
            </a:r>
          </a:p>
        </p:txBody>
      </p:sp>
      <p:sp>
        <p:nvSpPr>
          <p:cNvPr id="7" name="Content Placeholder 8">
            <a:extLst>
              <a:ext uri="{FF2B5EF4-FFF2-40B4-BE49-F238E27FC236}">
                <a16:creationId xmlns:a16="http://schemas.microsoft.com/office/drawing/2014/main" id="{1F7115DB-258F-DDC6-E7EB-932044A8DF93}"/>
              </a:ext>
            </a:extLst>
          </p:cNvPr>
          <p:cNvSpPr txBox="1">
            <a:spLocks/>
          </p:cNvSpPr>
          <p:nvPr/>
        </p:nvSpPr>
        <p:spPr>
          <a:xfrm>
            <a:off x="839788" y="2505075"/>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You are a fool</a:t>
            </a:r>
          </a:p>
          <a:p>
            <a:r>
              <a:rPr lang="en-US">
                <a:latin typeface="Times New Roman" panose="02020603050405020304" pitchFamily="18" charset="0"/>
                <a:cs typeface="Times New Roman" panose="02020603050405020304" pitchFamily="18" charset="0"/>
              </a:rPr>
              <a:t>You are a failure</a:t>
            </a:r>
          </a:p>
          <a:p>
            <a:r>
              <a:rPr lang="en-US">
                <a:latin typeface="Times New Roman" panose="02020603050405020304" pitchFamily="18" charset="0"/>
                <a:cs typeface="Times New Roman" panose="02020603050405020304" pitchFamily="18" charset="0"/>
              </a:rPr>
              <a:t>You are always disturbing the class</a:t>
            </a:r>
          </a:p>
          <a:p>
            <a:r>
              <a:rPr lang="en-US">
                <a:latin typeface="Times New Roman" panose="02020603050405020304" pitchFamily="18" charset="0"/>
                <a:cs typeface="Times New Roman" panose="02020603050405020304" pitchFamily="18" charset="0"/>
              </a:rPr>
              <a:t>You will be a rickshaw puller </a:t>
            </a:r>
            <a:endParaRPr lang="en-US" dirty="0">
              <a:latin typeface="Times New Roman" panose="02020603050405020304" pitchFamily="18" charset="0"/>
              <a:cs typeface="Times New Roman" panose="02020603050405020304" pitchFamily="18" charset="0"/>
            </a:endParaRPr>
          </a:p>
        </p:txBody>
      </p:sp>
      <p:sp>
        <p:nvSpPr>
          <p:cNvPr id="8" name="Content Placeholder 10">
            <a:extLst>
              <a:ext uri="{FF2B5EF4-FFF2-40B4-BE49-F238E27FC236}">
                <a16:creationId xmlns:a16="http://schemas.microsoft.com/office/drawing/2014/main" id="{A83B4FC8-8FC0-0AD9-BA62-6C6B092710F2}"/>
              </a:ext>
            </a:extLst>
          </p:cNvPr>
          <p:cNvSpPr txBox="1">
            <a:spLocks/>
          </p:cNvSpPr>
          <p:nvPr/>
        </p:nvSpPr>
        <p:spPr>
          <a:xfrm>
            <a:off x="6194427" y="2403475"/>
            <a:ext cx="5183188"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I do not like this behavior</a:t>
            </a:r>
          </a:p>
          <a:p>
            <a:r>
              <a:rPr lang="en-US">
                <a:latin typeface="Times New Roman" panose="02020603050405020304" pitchFamily="18" charset="0"/>
                <a:cs typeface="Times New Roman" panose="02020603050405020304" pitchFamily="18" charset="0"/>
              </a:rPr>
              <a:t>Let us see why you could not do good this time</a:t>
            </a:r>
          </a:p>
          <a:p>
            <a:r>
              <a:rPr lang="en-US">
                <a:latin typeface="Times New Roman" panose="02020603050405020304" pitchFamily="18" charset="0"/>
                <a:cs typeface="Times New Roman" panose="02020603050405020304" pitchFamily="18" charset="0"/>
              </a:rPr>
              <a:t>Let us finish class and then we can talk</a:t>
            </a:r>
          </a:p>
          <a:p>
            <a:r>
              <a:rPr lang="en-US">
                <a:latin typeface="Times New Roman" panose="02020603050405020304" pitchFamily="18" charset="0"/>
                <a:cs typeface="Times New Roman" panose="02020603050405020304" pitchFamily="18" charset="0"/>
              </a:rPr>
              <a:t>I am  concerned about your future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799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293573"/>
            <a:ext cx="9849751" cy="1011917"/>
          </a:xfrm>
          <a:solidFill>
            <a:srgbClr val="00B0F0"/>
          </a:solidFill>
        </p:spPr>
        <p:txBody>
          <a:bodyPr anchor="b">
            <a:normAutofit/>
          </a:bodyPr>
          <a:lstStyle/>
          <a:p>
            <a:pPr algn="ctr"/>
            <a:r>
              <a:rPr lang="en-US" b="1" dirty="0">
                <a:latin typeface="Times New Roman" panose="02020603050405020304" pitchFamily="18" charset="0"/>
                <a:cs typeface="Times New Roman" panose="02020603050405020304" pitchFamily="18" charset="0"/>
              </a:rPr>
              <a:t>Motivation – Case #1</a:t>
            </a:r>
            <a:endParaRPr lang="en-IN" b="1"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sp>
        <p:nvSpPr>
          <p:cNvPr id="9" name="Content Placeholder 2">
            <a:extLst>
              <a:ext uri="{FF2B5EF4-FFF2-40B4-BE49-F238E27FC236}">
                <a16:creationId xmlns:a16="http://schemas.microsoft.com/office/drawing/2014/main" id="{026E73C6-A2BC-5A84-29B4-E842B2863AF2}"/>
              </a:ext>
            </a:extLst>
          </p:cNvPr>
          <p:cNvSpPr>
            <a:spLocks noGrp="1"/>
          </p:cNvSpPr>
          <p:nvPr>
            <p:ph idx="1"/>
          </p:nvPr>
        </p:nvSpPr>
        <p:spPr>
          <a:xfrm>
            <a:off x="1330041" y="1243833"/>
            <a:ext cx="9849750" cy="5220179"/>
          </a:xfrm>
        </p:spPr>
        <p:txBody>
          <a:bodyPr anchor="ctr">
            <a:normAutofit lnSpcReduction="10000"/>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t>
            </a:r>
            <a:r>
              <a:rPr lang="en-IN" dirty="0">
                <a:latin typeface="Times New Roman" panose="02020603050405020304" pitchFamily="18" charset="0"/>
                <a:cs typeface="Times New Roman" panose="02020603050405020304" pitchFamily="18" charset="0"/>
              </a:rPr>
              <a:t>ow performance</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Appreciate small deeds, offer personal</a:t>
            </a:r>
          </a:p>
          <a:p>
            <a:pPr marL="0" indent="0">
              <a:buNone/>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academic support</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Troublemaker</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Can you take the lead for new task?, Make class</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monitor</a:t>
            </a:r>
          </a:p>
          <a:p>
            <a:endParaRPr lang="en-US" dirty="0">
              <a:solidFill>
                <a:prstClr val="black"/>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Place and time</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r>
              <a:rPr lang="en-US" dirty="0">
                <a:solidFill>
                  <a:prstClr val="black"/>
                </a:solidFill>
                <a:latin typeface="Times New Roman" panose="02020603050405020304" pitchFamily="18" charset="0"/>
                <a:cs typeface="Times New Roman" panose="02020603050405020304" pitchFamily="18" charset="0"/>
              </a:rPr>
              <a:t>SWOT analysis of the student</a:t>
            </a:r>
          </a:p>
          <a:p>
            <a:r>
              <a:rPr lang="en-US" dirty="0">
                <a:solidFill>
                  <a:prstClr val="black"/>
                </a:solidFill>
                <a:latin typeface="Times New Roman" panose="02020603050405020304" pitchFamily="18" charset="0"/>
                <a:cs typeface="Times New Roman" panose="02020603050405020304" pitchFamily="18" charset="0"/>
              </a:rPr>
              <a:t>Helping to generate options</a:t>
            </a:r>
          </a:p>
          <a:p>
            <a:r>
              <a:rPr lang="en-US" dirty="0">
                <a:solidFill>
                  <a:prstClr val="black"/>
                </a:solidFill>
                <a:latin typeface="Times New Roman" panose="02020603050405020304" pitchFamily="18" charset="0"/>
                <a:cs typeface="Times New Roman" panose="02020603050405020304" pitchFamily="18" charset="0"/>
              </a:rPr>
              <a:t>Personal Academic support /Study skills</a:t>
            </a:r>
          </a:p>
          <a:p>
            <a:r>
              <a:rPr lang="en-US" dirty="0">
                <a:solidFill>
                  <a:prstClr val="black"/>
                </a:solidFill>
                <a:latin typeface="Times New Roman" panose="02020603050405020304" pitchFamily="18" charset="0"/>
                <a:cs typeface="Times New Roman" panose="02020603050405020304" pitchFamily="18" charset="0"/>
              </a:rPr>
              <a:t>Encouragement /Motivation</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52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490380"/>
            <a:ext cx="9849751" cy="1011917"/>
          </a:xfrm>
          <a:solidFill>
            <a:srgbClr val="00B0F0"/>
          </a:solidFill>
        </p:spPr>
        <p:txBody>
          <a:bodyPr anchor="b">
            <a:normAutofit/>
          </a:bodyPr>
          <a:lstStyle/>
          <a:p>
            <a:pPr algn="ctr"/>
            <a:r>
              <a:rPr lang="en-US" b="1" dirty="0">
                <a:latin typeface="Times New Roman" panose="02020603050405020304" pitchFamily="18" charset="0"/>
                <a:cs typeface="Times New Roman" panose="02020603050405020304" pitchFamily="18" charset="0"/>
              </a:rPr>
              <a:t>Parent – teacher meeting – Case #2</a:t>
            </a:r>
            <a:endParaRPr lang="en-IN" b="1"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pic>
        <p:nvPicPr>
          <p:cNvPr id="8" name="Content Placeholder 7" descr="A group of people standing together&#10;&#10;Description automatically generated">
            <a:extLst>
              <a:ext uri="{FF2B5EF4-FFF2-40B4-BE49-F238E27FC236}">
                <a16:creationId xmlns:a16="http://schemas.microsoft.com/office/drawing/2014/main" id="{4AF17513-8BDD-A966-9488-1C3359CDE338}"/>
              </a:ext>
            </a:extLst>
          </p:cNvPr>
          <p:cNvPicPr>
            <a:picLocks noGrp="1" noChangeAspect="1"/>
          </p:cNvPicPr>
          <p:nvPr>
            <p:ph idx="1"/>
          </p:nvPr>
        </p:nvPicPr>
        <p:blipFill rotWithShape="1">
          <a:blip r:embed="rId5"/>
          <a:srcRect l="1" r="873" b="12980"/>
          <a:stretch/>
        </p:blipFill>
        <p:spPr>
          <a:xfrm>
            <a:off x="3683000" y="1566270"/>
            <a:ext cx="4548488" cy="2091330"/>
          </a:xfrm>
          <a:prstGeom prst="rect">
            <a:avLst/>
          </a:prstGeom>
        </p:spPr>
      </p:pic>
      <p:sp>
        <p:nvSpPr>
          <p:cNvPr id="10" name="Content Placeholder 2">
            <a:extLst>
              <a:ext uri="{FF2B5EF4-FFF2-40B4-BE49-F238E27FC236}">
                <a16:creationId xmlns:a16="http://schemas.microsoft.com/office/drawing/2014/main" id="{150A2504-CEB2-3936-1E33-5F359ACBEAA5}"/>
              </a:ext>
            </a:extLst>
          </p:cNvPr>
          <p:cNvSpPr txBox="1">
            <a:spLocks/>
          </p:cNvSpPr>
          <p:nvPr/>
        </p:nvSpPr>
        <p:spPr>
          <a:xfrm>
            <a:off x="802648" y="3882029"/>
            <a:ext cx="11033752" cy="23232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Parents come with complaint.</a:t>
            </a:r>
          </a:p>
          <a:p>
            <a:r>
              <a:rPr lang="en-US">
                <a:latin typeface="Times New Roman" panose="02020603050405020304" pitchFamily="18" charset="0"/>
                <a:cs typeface="Times New Roman" panose="02020603050405020304" pitchFamily="18" charset="0"/>
              </a:rPr>
              <a:t>Less marks</a:t>
            </a:r>
          </a:p>
          <a:p>
            <a:r>
              <a:rPr lang="en-US">
                <a:latin typeface="Times New Roman" panose="02020603050405020304" pitchFamily="18" charset="0"/>
                <a:cs typeface="Times New Roman" panose="02020603050405020304" pitchFamily="18" charset="0"/>
              </a:rPr>
              <a:t>Punishment </a:t>
            </a:r>
            <a:endParaRPr lang="en-IN" sz="1400"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8F4C1ABE-6997-4D10-C178-FD56621970F9}"/>
              </a:ext>
            </a:extLst>
          </p:cNvPr>
          <p:cNvSpPr txBox="1">
            <a:spLocks/>
          </p:cNvSpPr>
          <p:nvPr/>
        </p:nvSpPr>
        <p:spPr>
          <a:xfrm>
            <a:off x="7068057" y="3867496"/>
            <a:ext cx="5002023" cy="241993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Approach, mannerism matters </a:t>
            </a:r>
          </a:p>
          <a:p>
            <a:r>
              <a:rPr lang="en-US" dirty="0">
                <a:latin typeface="Times New Roman" panose="02020603050405020304" pitchFamily="18" charset="0"/>
                <a:cs typeface="Times New Roman" panose="02020603050405020304" pitchFamily="18" charset="0"/>
              </a:rPr>
              <a:t>Empathetic, Ask, Accepting</a:t>
            </a:r>
          </a:p>
          <a:p>
            <a:r>
              <a:rPr lang="en-US" dirty="0">
                <a:latin typeface="Times New Roman" panose="02020603050405020304" pitchFamily="18" charset="0"/>
                <a:cs typeface="Times New Roman" panose="02020603050405020304" pitchFamily="18" charset="0"/>
              </a:rPr>
              <a:t>Analyzing, Options</a:t>
            </a:r>
          </a:p>
          <a:p>
            <a:r>
              <a:rPr lang="en-US" dirty="0">
                <a:latin typeface="Times New Roman" panose="02020603050405020304" pitchFamily="18" charset="0"/>
                <a:cs typeface="Times New Roman" panose="02020603050405020304" pitchFamily="18" charset="0"/>
              </a:rPr>
              <a:t>Choice, Pros and Cons </a:t>
            </a:r>
          </a:p>
          <a:p>
            <a:r>
              <a:rPr lang="en-US" dirty="0">
                <a:latin typeface="Times New Roman" panose="02020603050405020304" pitchFamily="18" charset="0"/>
                <a:cs typeface="Times New Roman" panose="02020603050405020304" pitchFamily="18" charset="0"/>
              </a:rPr>
              <a:t>Avoid blame game  </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10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47313" y="495498"/>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What is stress?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802648" y="1894686"/>
            <a:ext cx="5689113" cy="3032168"/>
          </a:xfrm>
        </p:spPr>
        <p:txBody>
          <a:bodyPr anchor="ctr">
            <a:noAutofit/>
          </a:bodyPr>
          <a:lstStyle/>
          <a:p>
            <a:r>
              <a:rPr lang="en-IN" dirty="0">
                <a:latin typeface="Times New Roman" panose="02020603050405020304" pitchFamily="18" charset="0"/>
                <a:cs typeface="Times New Roman" panose="02020603050405020304" pitchFamily="18" charset="0"/>
              </a:rPr>
              <a:t>When coping skills are not</a:t>
            </a:r>
          </a:p>
          <a:p>
            <a:pPr marL="0" indent="0">
              <a:buNone/>
            </a:pPr>
            <a:r>
              <a:rPr lang="en-IN" dirty="0">
                <a:latin typeface="Times New Roman" panose="02020603050405020304" pitchFamily="18" charset="0"/>
                <a:cs typeface="Times New Roman" panose="02020603050405020304" pitchFamily="18" charset="0"/>
              </a:rPr>
              <a:t>  enough to handle the situation</a:t>
            </a:r>
          </a:p>
          <a:p>
            <a:r>
              <a:rPr lang="en-IN" dirty="0">
                <a:latin typeface="Times New Roman" panose="02020603050405020304" pitchFamily="18" charset="0"/>
                <a:cs typeface="Times New Roman" panose="02020603050405020304" pitchFamily="18" charset="0"/>
              </a:rPr>
              <a:t>Stressors : students, parents or self.</a:t>
            </a:r>
          </a:p>
          <a:p>
            <a:r>
              <a:rPr lang="en-IN" dirty="0">
                <a:latin typeface="Times New Roman" panose="02020603050405020304" pitchFamily="18" charset="0"/>
                <a:cs typeface="Times New Roman" panose="02020603050405020304" pitchFamily="18" charset="0"/>
              </a:rPr>
              <a:t>Take Self-care and learn destressing</a:t>
            </a:r>
          </a:p>
          <a:p>
            <a:pPr marL="0" indent="0">
              <a:buNone/>
            </a:pPr>
            <a:r>
              <a:rPr lang="en-IN" dirty="0">
                <a:latin typeface="Times New Roman" panose="02020603050405020304" pitchFamily="18" charset="0"/>
                <a:cs typeface="Times New Roman" panose="02020603050405020304" pitchFamily="18" charset="0"/>
              </a:rPr>
              <a:t>   techniques while with adolescents</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pic>
        <p:nvPicPr>
          <p:cNvPr id="9" name="Picture 8" descr="A hand holding a needle to a balloon&#10;&#10;Description automatically generated">
            <a:extLst>
              <a:ext uri="{FF2B5EF4-FFF2-40B4-BE49-F238E27FC236}">
                <a16:creationId xmlns:a16="http://schemas.microsoft.com/office/drawing/2014/main" id="{D2AB9DF3-67F1-7BAE-7CAF-97180C34E1EF}"/>
              </a:ext>
            </a:extLst>
          </p:cNvPr>
          <p:cNvPicPr>
            <a:picLocks noChangeAspect="1"/>
          </p:cNvPicPr>
          <p:nvPr/>
        </p:nvPicPr>
        <p:blipFill>
          <a:blip r:embed="rId5"/>
          <a:stretch>
            <a:fillRect/>
          </a:stretch>
        </p:blipFill>
        <p:spPr>
          <a:xfrm>
            <a:off x="6975636" y="1918656"/>
            <a:ext cx="4547936" cy="3215533"/>
          </a:xfrm>
          <a:prstGeom prst="rect">
            <a:avLst/>
          </a:prstGeom>
        </p:spPr>
      </p:pic>
    </p:spTree>
    <p:extLst>
      <p:ext uri="{BB962C8B-B14F-4D97-AF65-F5344CB8AC3E}">
        <p14:creationId xmlns:p14="http://schemas.microsoft.com/office/powerpoint/2010/main" val="348517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47313" y="377040"/>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Teachers are stressed: Why? </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1106599" y="1418075"/>
            <a:ext cx="10073191" cy="4566641"/>
          </a:xfrm>
        </p:spPr>
        <p:txBody>
          <a:bodyPr anchor="ctr">
            <a:noAutofit/>
          </a:bodyPr>
          <a:lstStyle/>
          <a:p>
            <a:r>
              <a:rPr lang="en-IN" dirty="0">
                <a:latin typeface="Times New Roman" panose="02020603050405020304" pitchFamily="18" charset="0"/>
                <a:cs typeface="Times New Roman" panose="02020603050405020304" pitchFamily="18" charset="0"/>
              </a:rPr>
              <a:t>Increased speed of life </a:t>
            </a:r>
          </a:p>
          <a:p>
            <a:r>
              <a:rPr lang="en-IN" dirty="0">
                <a:latin typeface="Times New Roman" panose="02020603050405020304" pitchFamily="18" charset="0"/>
                <a:cs typeface="Times New Roman" panose="02020603050405020304" pitchFamily="18" charset="0"/>
              </a:rPr>
              <a:t>Too many responsibilities </a:t>
            </a:r>
          </a:p>
          <a:p>
            <a:r>
              <a:rPr lang="en-IN" dirty="0">
                <a:latin typeface="Times New Roman" panose="02020603050405020304" pitchFamily="18" charset="0"/>
                <a:cs typeface="Times New Roman" panose="02020603050405020304" pitchFamily="18" charset="0"/>
              </a:rPr>
              <a:t>Work pressure </a:t>
            </a:r>
          </a:p>
          <a:p>
            <a:r>
              <a:rPr lang="en-IN" dirty="0">
                <a:latin typeface="Times New Roman" panose="02020603050405020304" pitchFamily="18" charset="0"/>
                <a:cs typeface="Times New Roman" panose="02020603050405020304" pitchFamily="18" charset="0"/>
              </a:rPr>
              <a:t>Constant dealing with developing (yet to mature) minds </a:t>
            </a:r>
          </a:p>
          <a:p>
            <a:r>
              <a:rPr lang="en-IN" dirty="0">
                <a:latin typeface="Times New Roman" panose="02020603050405020304" pitchFamily="18" charset="0"/>
                <a:cs typeface="Times New Roman" panose="02020603050405020304" pitchFamily="18" charset="0"/>
              </a:rPr>
              <a:t>Keeping pace with frequent changes in educational systems </a:t>
            </a:r>
          </a:p>
          <a:p>
            <a:r>
              <a:rPr lang="en-IN" dirty="0">
                <a:latin typeface="Times New Roman" panose="02020603050405020304" pitchFamily="18" charset="0"/>
                <a:cs typeface="Times New Roman" panose="02020603050405020304" pitchFamily="18" charset="0"/>
              </a:rPr>
              <a:t>Handling latest technologies </a:t>
            </a:r>
          </a:p>
          <a:p>
            <a:r>
              <a:rPr lang="en-IN" dirty="0">
                <a:latin typeface="Times New Roman" panose="02020603050405020304" pitchFamily="18" charset="0"/>
                <a:cs typeface="Times New Roman" panose="02020603050405020304" pitchFamily="18" charset="0"/>
              </a:rPr>
              <a:t>No time for rest and recreation</a:t>
            </a:r>
          </a:p>
          <a:p>
            <a:r>
              <a:rPr lang="en-IN" dirty="0">
                <a:latin typeface="Times New Roman" panose="02020603050405020304" pitchFamily="18" charset="0"/>
                <a:cs typeface="Times New Roman" panose="02020603050405020304" pitchFamily="18" charset="0"/>
              </a:rPr>
              <a:t>Burden of expectations from school authorities, parents, family, society </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spTree>
    <p:extLst>
      <p:ext uri="{BB962C8B-B14F-4D97-AF65-F5344CB8AC3E}">
        <p14:creationId xmlns:p14="http://schemas.microsoft.com/office/powerpoint/2010/main" val="309963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11892" y="317226"/>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Identify your stress </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graphicFrame>
        <p:nvGraphicFramePr>
          <p:cNvPr id="7" name="Table 6">
            <a:extLst>
              <a:ext uri="{FF2B5EF4-FFF2-40B4-BE49-F238E27FC236}">
                <a16:creationId xmlns:a16="http://schemas.microsoft.com/office/drawing/2014/main" id="{C29E81E3-82B8-AF08-522D-3300CF5DACC2}"/>
              </a:ext>
            </a:extLst>
          </p:cNvPr>
          <p:cNvGraphicFramePr>
            <a:graphicFrameLocks noGrp="1"/>
          </p:cNvGraphicFramePr>
          <p:nvPr>
            <p:extLst>
              <p:ext uri="{D42A27DB-BD31-4B8C-83A1-F6EECF244321}">
                <p14:modId xmlns:p14="http://schemas.microsoft.com/office/powerpoint/2010/main" val="4122919008"/>
              </p:ext>
            </p:extLst>
          </p:nvPr>
        </p:nvGraphicFramePr>
        <p:xfrm>
          <a:off x="853120" y="468561"/>
          <a:ext cx="10308523" cy="5821680"/>
        </p:xfrm>
        <a:graphic>
          <a:graphicData uri="http://schemas.openxmlformats.org/drawingml/2006/table">
            <a:tbl>
              <a:tblPr firstRow="1" bandRow="1">
                <a:tableStyleId>{2D5ABB26-0587-4C30-8999-92F81FD0307C}</a:tableStyleId>
              </a:tblPr>
              <a:tblGrid>
                <a:gridCol w="6141556">
                  <a:extLst>
                    <a:ext uri="{9D8B030D-6E8A-4147-A177-3AD203B41FA5}">
                      <a16:colId xmlns:a16="http://schemas.microsoft.com/office/drawing/2014/main" val="3584274680"/>
                    </a:ext>
                  </a:extLst>
                </a:gridCol>
                <a:gridCol w="4166967">
                  <a:extLst>
                    <a:ext uri="{9D8B030D-6E8A-4147-A177-3AD203B41FA5}">
                      <a16:colId xmlns:a16="http://schemas.microsoft.com/office/drawing/2014/main" val="337496671"/>
                    </a:ext>
                  </a:extLst>
                </a:gridCol>
              </a:tblGrid>
              <a:tr h="670786">
                <a:tc>
                  <a:txBody>
                    <a:bodyPr/>
                    <a:lstStyle/>
                    <a:p>
                      <a:endParaRPr lang="en-IN" sz="2800" b="1" dirty="0">
                        <a:latin typeface="Times New Roman" panose="02020603050405020304" pitchFamily="18" charset="0"/>
                        <a:cs typeface="Times New Roman" panose="02020603050405020304" pitchFamily="18" charset="0"/>
                      </a:endParaRPr>
                    </a:p>
                    <a:p>
                      <a:endParaRPr lang="en-IN" sz="2800" b="1" dirty="0">
                        <a:latin typeface="Times New Roman" panose="02020603050405020304" pitchFamily="18" charset="0"/>
                        <a:cs typeface="Times New Roman" panose="02020603050405020304" pitchFamily="18" charset="0"/>
                      </a:endParaRPr>
                    </a:p>
                    <a:p>
                      <a:r>
                        <a:rPr lang="en-IN" sz="2800" b="1" dirty="0">
                          <a:latin typeface="Times New Roman" panose="02020603050405020304" pitchFamily="18" charset="0"/>
                          <a:cs typeface="Times New Roman" panose="02020603050405020304" pitchFamily="18" charset="0"/>
                        </a:rPr>
                        <a:t>Physical</a:t>
                      </a:r>
                    </a:p>
                    <a:p>
                      <a:r>
                        <a:rPr lang="en-IN" sz="2800" dirty="0">
                          <a:latin typeface="Times New Roman" panose="02020603050405020304" pitchFamily="18" charset="0"/>
                          <a:cs typeface="Times New Roman" panose="02020603050405020304" pitchFamily="18" charset="0"/>
                        </a:rPr>
                        <a:t>Feeling weak and tired </a:t>
                      </a:r>
                    </a:p>
                    <a:p>
                      <a:r>
                        <a:rPr lang="en-IN" sz="2800" b="1" dirty="0">
                          <a:latin typeface="Times New Roman" panose="02020603050405020304" pitchFamily="18" charset="0"/>
                          <a:cs typeface="Times New Roman" panose="02020603050405020304" pitchFamily="18" charset="0"/>
                        </a:rPr>
                        <a:t>Aches and pains</a:t>
                      </a:r>
                    </a:p>
                  </a:txBody>
                  <a:tcPr/>
                </a:tc>
                <a:tc>
                  <a:txBody>
                    <a:bodyPr/>
                    <a:lstStyle/>
                    <a:p>
                      <a:endParaRPr lang="en-IN" sz="2800" b="1" dirty="0">
                        <a:latin typeface="Times New Roman" panose="02020603050405020304" pitchFamily="18" charset="0"/>
                        <a:cs typeface="Times New Roman" panose="02020603050405020304" pitchFamily="18" charset="0"/>
                      </a:endParaRPr>
                    </a:p>
                    <a:p>
                      <a:endParaRPr lang="en-IN" sz="2800" b="1" dirty="0">
                        <a:latin typeface="Times New Roman" panose="02020603050405020304" pitchFamily="18" charset="0"/>
                        <a:cs typeface="Times New Roman" panose="02020603050405020304" pitchFamily="18" charset="0"/>
                      </a:endParaRPr>
                    </a:p>
                    <a:p>
                      <a:r>
                        <a:rPr lang="en-IN" sz="2800" b="1" dirty="0">
                          <a:latin typeface="Times New Roman" panose="02020603050405020304" pitchFamily="18" charset="0"/>
                          <a:cs typeface="Times New Roman" panose="02020603050405020304" pitchFamily="18" charset="0"/>
                        </a:rPr>
                        <a:t>Mental</a:t>
                      </a:r>
                    </a:p>
                  </a:txBody>
                  <a:tcPr/>
                </a:tc>
                <a:extLst>
                  <a:ext uri="{0D108BD9-81ED-4DB2-BD59-A6C34878D82A}">
                    <a16:rowId xmlns:a16="http://schemas.microsoft.com/office/drawing/2014/main" val="304786822"/>
                  </a:ext>
                </a:extLst>
              </a:tr>
              <a:tr h="156210">
                <a:tc>
                  <a:txBody>
                    <a:bodyPr/>
                    <a:lstStyle/>
                    <a:p>
                      <a:r>
                        <a:rPr lang="en-IN" sz="2800" dirty="0">
                          <a:latin typeface="Times New Roman" panose="02020603050405020304" pitchFamily="18" charset="0"/>
                          <a:cs typeface="Times New Roman" panose="02020603050405020304" pitchFamily="18" charset="0"/>
                        </a:rPr>
                        <a:t>Headache </a:t>
                      </a:r>
                    </a:p>
                  </a:txBody>
                  <a:tcPr/>
                </a:tc>
                <a:tc>
                  <a:txBody>
                    <a:bodyPr/>
                    <a:lstStyle/>
                    <a:p>
                      <a:r>
                        <a:rPr lang="en-IN" sz="2800" dirty="0">
                          <a:latin typeface="Times New Roman" panose="02020603050405020304" pitchFamily="18" charset="0"/>
                          <a:cs typeface="Times New Roman" panose="02020603050405020304" pitchFamily="18" charset="0"/>
                        </a:rPr>
                        <a:t>Restlessness</a:t>
                      </a:r>
                    </a:p>
                  </a:txBody>
                  <a:tcPr/>
                </a:tc>
                <a:extLst>
                  <a:ext uri="{0D108BD9-81ED-4DB2-BD59-A6C34878D82A}">
                    <a16:rowId xmlns:a16="http://schemas.microsoft.com/office/drawing/2014/main" val="3410235137"/>
                  </a:ext>
                </a:extLst>
              </a:tr>
              <a:tr h="928074">
                <a:tc>
                  <a:txBody>
                    <a:bodyPr/>
                    <a:lstStyle/>
                    <a:p>
                      <a:r>
                        <a:rPr lang="en-IN" sz="2800" dirty="0">
                          <a:latin typeface="Times New Roman" panose="02020603050405020304" pitchFamily="18" charset="0"/>
                          <a:cs typeface="Times New Roman" panose="02020603050405020304" pitchFamily="18" charset="0"/>
                        </a:rPr>
                        <a:t>Palpitation/ dryness of mouth</a:t>
                      </a:r>
                    </a:p>
                    <a:p>
                      <a:r>
                        <a:rPr lang="en-IN" sz="2800" dirty="0">
                          <a:latin typeface="Times New Roman" panose="02020603050405020304" pitchFamily="18" charset="0"/>
                          <a:cs typeface="Times New Roman" panose="02020603050405020304" pitchFamily="18" charset="0"/>
                        </a:rPr>
                        <a:t>Tremors</a:t>
                      </a:r>
                    </a:p>
                    <a:p>
                      <a:r>
                        <a:rPr lang="en-IN" sz="2800" dirty="0">
                          <a:latin typeface="Times New Roman" panose="02020603050405020304" pitchFamily="18" charset="0"/>
                          <a:cs typeface="Times New Roman" panose="02020603050405020304" pitchFamily="18" charset="0"/>
                        </a:rPr>
                        <a:t>Sweating</a:t>
                      </a:r>
                    </a:p>
                    <a:p>
                      <a:r>
                        <a:rPr lang="en-IN" sz="2800" dirty="0">
                          <a:latin typeface="Times New Roman" panose="02020603050405020304" pitchFamily="18" charset="0"/>
                          <a:cs typeface="Times New Roman" panose="02020603050405020304" pitchFamily="18" charset="0"/>
                        </a:rPr>
                        <a:t>Altered sleep/appetite</a:t>
                      </a:r>
                    </a:p>
                  </a:txBody>
                  <a:tcPr/>
                </a:tc>
                <a:tc>
                  <a:txBody>
                    <a:bodyPr/>
                    <a:lstStyle/>
                    <a:p>
                      <a:r>
                        <a:rPr lang="en-IN" sz="2800" dirty="0">
                          <a:latin typeface="Times New Roman" panose="02020603050405020304" pitchFamily="18" charset="0"/>
                          <a:cs typeface="Times New Roman" panose="02020603050405020304" pitchFamily="18" charset="0"/>
                        </a:rPr>
                        <a:t>Sadness</a:t>
                      </a:r>
                    </a:p>
                    <a:p>
                      <a:r>
                        <a:rPr lang="en-IN" sz="2800" dirty="0">
                          <a:latin typeface="Times New Roman" panose="02020603050405020304" pitchFamily="18" charset="0"/>
                          <a:cs typeface="Times New Roman" panose="02020603050405020304" pitchFamily="18" charset="0"/>
                        </a:rPr>
                        <a:t>Poor concentration</a:t>
                      </a:r>
                    </a:p>
                    <a:p>
                      <a:r>
                        <a:rPr lang="en-IN" sz="2800" dirty="0">
                          <a:latin typeface="Times New Roman" panose="02020603050405020304" pitchFamily="18" charset="0"/>
                          <a:cs typeface="Times New Roman" panose="02020603050405020304" pitchFamily="18" charset="0"/>
                        </a:rPr>
                        <a:t>Irritability/anger </a:t>
                      </a:r>
                    </a:p>
                    <a:p>
                      <a:r>
                        <a:rPr lang="en-IN" sz="2800" dirty="0">
                          <a:latin typeface="Times New Roman" panose="02020603050405020304" pitchFamily="18" charset="0"/>
                          <a:cs typeface="Times New Roman" panose="02020603050405020304" pitchFamily="18" charset="0"/>
                        </a:rPr>
                        <a:t>Constant worrying</a:t>
                      </a:r>
                    </a:p>
                    <a:p>
                      <a:r>
                        <a:rPr lang="en-IN" sz="2800" dirty="0">
                          <a:latin typeface="Times New Roman" panose="02020603050405020304" pitchFamily="18" charset="0"/>
                          <a:cs typeface="Times New Roman" panose="02020603050405020304" pitchFamily="18" charset="0"/>
                        </a:rPr>
                        <a:t>Frustration</a:t>
                      </a:r>
                    </a:p>
                    <a:p>
                      <a:r>
                        <a:rPr lang="en-IN" sz="2800" dirty="0">
                          <a:latin typeface="Times New Roman" panose="02020603050405020304" pitchFamily="18" charset="0"/>
                          <a:cs typeface="Times New Roman" panose="02020603050405020304" pitchFamily="18" charset="0"/>
                        </a:rPr>
                        <a:t>Feeling on the edge</a:t>
                      </a:r>
                    </a:p>
                    <a:p>
                      <a:endParaRPr lang="en-I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7969071"/>
                  </a:ext>
                </a:extLst>
              </a:tr>
            </a:tbl>
          </a:graphicData>
        </a:graphic>
      </p:graphicFrame>
    </p:spTree>
    <p:extLst>
      <p:ext uri="{BB962C8B-B14F-4D97-AF65-F5344CB8AC3E}">
        <p14:creationId xmlns:p14="http://schemas.microsoft.com/office/powerpoint/2010/main" val="2401581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585955"/>
            <a:ext cx="9849751" cy="1011917"/>
          </a:xfrm>
          <a:solidFill>
            <a:srgbClr val="00B0F0"/>
          </a:solidFill>
        </p:spPr>
        <p:txBody>
          <a:bodyPr anchor="b">
            <a:normAutofit/>
          </a:bodyPr>
          <a:lstStyle/>
          <a:p>
            <a:pPr algn="ctr"/>
            <a:r>
              <a:rPr lang="en-US" b="1" dirty="0">
                <a:latin typeface="Times New Roman" panose="02020603050405020304" pitchFamily="18" charset="0"/>
                <a:cs typeface="Times New Roman" panose="02020603050405020304" pitchFamily="18" charset="0"/>
              </a:rPr>
              <a:t>Stress management</a:t>
            </a:r>
            <a:endParaRPr lang="en-IN" b="1"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IAP-Adolescent Health Academy: T-TEACH MODULE</a:t>
            </a:r>
          </a:p>
        </p:txBody>
      </p:sp>
      <p:graphicFrame>
        <p:nvGraphicFramePr>
          <p:cNvPr id="8" name="Content Placeholder 3">
            <a:extLst>
              <a:ext uri="{FF2B5EF4-FFF2-40B4-BE49-F238E27FC236}">
                <a16:creationId xmlns:a16="http://schemas.microsoft.com/office/drawing/2014/main" id="{F988CC2B-0B11-2CDC-E138-F6D33BFC2CC3}"/>
              </a:ext>
            </a:extLst>
          </p:cNvPr>
          <p:cNvGraphicFramePr>
            <a:graphicFrameLocks noGrp="1"/>
          </p:cNvGraphicFramePr>
          <p:nvPr>
            <p:ph idx="1"/>
            <p:extLst>
              <p:ext uri="{D42A27DB-BD31-4B8C-83A1-F6EECF244321}">
                <p14:modId xmlns:p14="http://schemas.microsoft.com/office/powerpoint/2010/main" val="3074459700"/>
              </p:ext>
            </p:extLst>
          </p:nvPr>
        </p:nvGraphicFramePr>
        <p:xfrm>
          <a:off x="-274982" y="1690688"/>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02643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81343" y="225819"/>
            <a:ext cx="9849751" cy="1011917"/>
          </a:xfrm>
          <a:solidFill>
            <a:srgbClr val="00B0F0"/>
          </a:solidFill>
        </p:spPr>
        <p:txBody>
          <a:bodyPr anchor="b">
            <a:normAutofit/>
          </a:bodyPr>
          <a:lstStyle/>
          <a:p>
            <a:pPr algn="ctr"/>
            <a:r>
              <a:rPr lang="en-IN" b="1" dirty="0">
                <a:latin typeface="Times New Roman" panose="02020603050405020304" pitchFamily="18" charset="0"/>
                <a:cs typeface="Times New Roman" panose="02020603050405020304" pitchFamily="18" charset="0"/>
              </a:rPr>
              <a:t>Take Home Message</a:t>
            </a:r>
          </a:p>
        </p:txBody>
      </p:sp>
      <p:sp>
        <p:nvSpPr>
          <p:cNvPr id="3" name="Content Placeholder 2">
            <a:extLst>
              <a:ext uri="{FF2B5EF4-FFF2-40B4-BE49-F238E27FC236}">
                <a16:creationId xmlns:a16="http://schemas.microsoft.com/office/drawing/2014/main" id="{5853727E-EE16-BCBF-06A0-4E68BEBDD0C1}"/>
              </a:ext>
            </a:extLst>
          </p:cNvPr>
          <p:cNvSpPr>
            <a:spLocks noGrp="1"/>
          </p:cNvSpPr>
          <p:nvPr>
            <p:ph idx="1"/>
          </p:nvPr>
        </p:nvSpPr>
        <p:spPr>
          <a:xfrm>
            <a:off x="1432648" y="1375589"/>
            <a:ext cx="9747143" cy="4809311"/>
          </a:xfrm>
        </p:spPr>
        <p:txBody>
          <a:bodyPr anchor="ctr">
            <a:normAutofit/>
          </a:bodyPr>
          <a:lstStyle/>
          <a:p>
            <a:r>
              <a:rPr lang="en-US" dirty="0">
                <a:latin typeface="Times New Roman" panose="02020603050405020304" pitchFamily="18" charset="0"/>
                <a:cs typeface="Times New Roman" panose="02020603050405020304" pitchFamily="18" charset="0"/>
              </a:rPr>
              <a:t>Communication is an Art and Skill </a:t>
            </a:r>
          </a:p>
          <a:p>
            <a:r>
              <a:rPr lang="en-US" dirty="0">
                <a:latin typeface="Times New Roman" panose="02020603050405020304" pitchFamily="18" charset="0"/>
                <a:cs typeface="Times New Roman" panose="02020603050405020304" pitchFamily="18" charset="0"/>
              </a:rPr>
              <a:t>Effective communication needs to be learnt &amp; practiced</a:t>
            </a:r>
          </a:p>
          <a:p>
            <a:pPr marL="0" indent="0">
              <a:buNone/>
            </a:pPr>
            <a:r>
              <a:rPr lang="en-US" dirty="0">
                <a:latin typeface="Times New Roman" panose="02020603050405020304" pitchFamily="18" charset="0"/>
                <a:cs typeface="Times New Roman" panose="02020603050405020304" pitchFamily="18" charset="0"/>
              </a:rPr>
              <a:t>    thoughtfully </a:t>
            </a:r>
          </a:p>
          <a:p>
            <a:r>
              <a:rPr lang="en-US" dirty="0">
                <a:latin typeface="Times New Roman" panose="02020603050405020304" pitchFamily="18" charset="0"/>
                <a:cs typeface="Times New Roman" panose="02020603050405020304" pitchFamily="18" charset="0"/>
              </a:rPr>
              <a:t>Active listening is a key to communication with adolescents</a:t>
            </a:r>
          </a:p>
          <a:p>
            <a:r>
              <a:rPr lang="en-US" dirty="0">
                <a:latin typeface="Times New Roman" panose="02020603050405020304" pitchFamily="18" charset="0"/>
                <a:cs typeface="Times New Roman" panose="02020603050405020304" pitchFamily="18" charset="0"/>
              </a:rPr>
              <a:t>Non-judgmental respectful &amp; empathetic approach </a:t>
            </a:r>
          </a:p>
          <a:p>
            <a:r>
              <a:rPr lang="en-US" dirty="0">
                <a:latin typeface="Times New Roman" panose="02020603050405020304" pitchFamily="18" charset="0"/>
                <a:cs typeface="Times New Roman" panose="02020603050405020304" pitchFamily="18" charset="0"/>
              </a:rPr>
              <a:t>Plan situational communication</a:t>
            </a:r>
          </a:p>
          <a:p>
            <a:r>
              <a:rPr lang="en-US" dirty="0">
                <a:latin typeface="Times New Roman" panose="02020603050405020304" pitchFamily="18" charset="0"/>
                <a:cs typeface="Times New Roman" panose="02020603050405020304" pitchFamily="18" charset="0"/>
              </a:rPr>
              <a:t>Teachers should  address their stress </a:t>
            </a:r>
          </a:p>
          <a:p>
            <a:r>
              <a:rPr lang="en-US" dirty="0">
                <a:latin typeface="Times New Roman" panose="02020603050405020304" pitchFamily="18" charset="0"/>
                <a:cs typeface="Times New Roman" panose="02020603050405020304" pitchFamily="18" charset="0"/>
              </a:rPr>
              <a:t>You have the right to be happy</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spTree>
    <p:extLst>
      <p:ext uri="{BB962C8B-B14F-4D97-AF65-F5344CB8AC3E}">
        <p14:creationId xmlns:p14="http://schemas.microsoft.com/office/powerpoint/2010/main" val="90562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3028C-56CB-CA29-AC5F-12E5B933B9E9}"/>
              </a:ext>
            </a:extLst>
          </p:cNvPr>
          <p:cNvSpPr>
            <a:spLocks noGrp="1"/>
          </p:cNvSpPr>
          <p:nvPr>
            <p:ph type="ctrTitle"/>
          </p:nvPr>
        </p:nvSpPr>
        <p:spPr>
          <a:xfrm>
            <a:off x="1285241" y="1189881"/>
            <a:ext cx="9231410" cy="2592247"/>
          </a:xfrm>
        </p:spPr>
        <p:txBody>
          <a:bodyPr anchor="b">
            <a:normAutofit/>
          </a:bodyPr>
          <a:lstStyle/>
          <a:p>
            <a:pPr algn="l"/>
            <a:r>
              <a:rPr lang="en-IN" sz="8000" dirty="0"/>
              <a:t>THANK YOU</a:t>
            </a:r>
          </a:p>
        </p:txBody>
      </p:sp>
      <p:pic>
        <p:nvPicPr>
          <p:cNvPr id="4" name="Picture 2"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41" y="727782"/>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386326" y="767934"/>
            <a:ext cx="900000" cy="900000"/>
          </a:xfrm>
          <a:prstGeom prst="rect">
            <a:avLst/>
          </a:prstGeom>
        </p:spPr>
      </p:pic>
      <p:sp>
        <p:nvSpPr>
          <p:cNvPr id="6" name="Process 4">
            <a:extLst>
              <a:ext uri="{FF2B5EF4-FFF2-40B4-BE49-F238E27FC236}">
                <a16:creationId xmlns:a16="http://schemas.microsoft.com/office/drawing/2014/main" id="{C5C96C07-0AD7-51DB-F83D-5C2228E003F3}"/>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spTree>
    <p:extLst>
      <p:ext uri="{BB962C8B-B14F-4D97-AF65-F5344CB8AC3E}">
        <p14:creationId xmlns:p14="http://schemas.microsoft.com/office/powerpoint/2010/main" val="361101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8E3625-42E1-EEA7-4FAB-4FBD9E10F1A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C3A358-77CB-DF66-6B25-D05FE915A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CBDC986D-E4FE-22FF-8762-C01BC150E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ED37B71-3298-2741-77E3-6ED487E35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AEF47EBF-3CC6-8514-714B-084744965318}"/>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0">
            <a:extLst>
              <a:ext uri="{FF2B5EF4-FFF2-40B4-BE49-F238E27FC236}">
                <a16:creationId xmlns:a16="http://schemas.microsoft.com/office/drawing/2014/main" id="{B0C78E81-AB28-8E04-0316-DE3C602C489C}"/>
              </a:ext>
            </a:extLst>
          </p:cNvPr>
          <p:cNvSpPr>
            <a:spLocks noGrp="1"/>
          </p:cNvSpPr>
          <p:nvPr>
            <p:ph type="ctrTitle"/>
          </p:nvPr>
        </p:nvSpPr>
        <p:spPr>
          <a:xfrm>
            <a:off x="1524000" y="1122363"/>
            <a:ext cx="9144000" cy="831813"/>
          </a:xfrm>
        </p:spPr>
        <p:txBody>
          <a:bodyPr>
            <a:normAutofit fontScale="90000"/>
          </a:bodyPr>
          <a:lstStyle/>
          <a:p>
            <a:r>
              <a:rPr lang="en-US" b="1" dirty="0">
                <a:latin typeface="Times New Roman" panose="02020603050405020304" pitchFamily="18" charset="0"/>
                <a:cs typeface="Times New Roman" panose="02020603050405020304" pitchFamily="18" charset="0"/>
              </a:rPr>
              <a:t>Concept</a:t>
            </a:r>
            <a:endParaRPr lang="en-IN" dirty="0"/>
          </a:p>
        </p:txBody>
      </p:sp>
      <p:sp>
        <p:nvSpPr>
          <p:cNvPr id="15" name="Subtitle 14">
            <a:extLst>
              <a:ext uri="{FF2B5EF4-FFF2-40B4-BE49-F238E27FC236}">
                <a16:creationId xmlns:a16="http://schemas.microsoft.com/office/drawing/2014/main" id="{D8D93E0B-E54F-E7D4-2A85-C196FC60DBEF}"/>
              </a:ext>
            </a:extLst>
          </p:cNvPr>
          <p:cNvSpPr>
            <a:spLocks noGrp="1"/>
          </p:cNvSpPr>
          <p:nvPr>
            <p:ph type="subTitle" idx="1"/>
          </p:nvPr>
        </p:nvSpPr>
        <p:spPr>
          <a:xfrm>
            <a:off x="1075765" y="1999703"/>
            <a:ext cx="9813363" cy="4090363"/>
          </a:xfrm>
        </p:spPr>
        <p:txBody>
          <a:bodyPr>
            <a:normAutofit/>
          </a:bodyPr>
          <a:lstStyle/>
          <a:p>
            <a:pPr algn="just">
              <a:lnSpc>
                <a:spcPct val="100000"/>
              </a:lnSpc>
              <a:buNone/>
            </a:pPr>
            <a:r>
              <a:rPr lang="en-US" sz="2000" b="1" dirty="0">
                <a:latin typeface="Times New Roman" panose="02020603050405020304" pitchFamily="18" charset="0"/>
                <a:cs typeface="Times New Roman" panose="02020603050405020304" pitchFamily="18" charset="0"/>
              </a:rPr>
              <a:t>Adolescence is a crucial stage in an individual's life marked by physical, social, emotional, and cognitive changes. During this period, adolescents require guidance and support from various sources, including teachers.</a:t>
            </a:r>
          </a:p>
          <a:p>
            <a:pPr algn="just">
              <a:lnSpc>
                <a:spcPct val="100000"/>
              </a:lnSpc>
              <a:buNone/>
            </a:pPr>
            <a:endParaRPr lang="en-US" sz="2000" b="1" dirty="0">
              <a:latin typeface="Times New Roman" panose="02020603050405020304" pitchFamily="18" charset="0"/>
              <a:cs typeface="Times New Roman" panose="02020603050405020304" pitchFamily="18" charset="0"/>
            </a:endParaRPr>
          </a:p>
          <a:p>
            <a:pPr algn="just">
              <a:lnSpc>
                <a:spcPct val="100000"/>
              </a:lnSpc>
              <a:buNone/>
            </a:pPr>
            <a:r>
              <a:rPr lang="en-US" sz="2000" b="1" dirty="0">
                <a:latin typeface="Times New Roman" panose="02020603050405020304" pitchFamily="18" charset="0"/>
                <a:cs typeface="Times New Roman" panose="02020603050405020304" pitchFamily="18" charset="0"/>
              </a:rPr>
              <a:t>Teachers, as important stakeholders, play a significant role in the overall development of adolescents and their well being, as they spend a considerable amount of time with them in school settings.</a:t>
            </a:r>
          </a:p>
          <a:p>
            <a:pPr marL="0" indent="0" algn="l">
              <a:lnSpc>
                <a:spcPct val="100000"/>
              </a:lnSpc>
              <a:buNone/>
            </a:pPr>
            <a:endParaRPr lang="en-US" sz="2000" b="1" dirty="0">
              <a:solidFill>
                <a:srgbClr val="00B0F0"/>
              </a:solidFill>
              <a:latin typeface="Times New Roman" panose="02020603050405020304" pitchFamily="18" charset="0"/>
              <a:cs typeface="Times New Roman" panose="02020603050405020304" pitchFamily="18" charset="0"/>
            </a:endParaRPr>
          </a:p>
          <a:p>
            <a:pPr marL="0" indent="0" algn="l">
              <a:lnSpc>
                <a:spcPct val="100000"/>
              </a:lnSpc>
              <a:buNone/>
            </a:pPr>
            <a:r>
              <a:rPr lang="en-US" sz="2000" b="1" dirty="0">
                <a:solidFill>
                  <a:srgbClr val="00B0F0"/>
                </a:solidFill>
                <a:latin typeface="Times New Roman" panose="02020603050405020304" pitchFamily="18" charset="0"/>
                <a:cs typeface="Times New Roman" panose="02020603050405020304" pitchFamily="18" charset="0"/>
              </a:rPr>
              <a:t>Therefore, it is essential to equip teachers with the necessary skills and</a:t>
            </a:r>
          </a:p>
          <a:p>
            <a:pPr marL="0" indent="0" algn="l">
              <a:lnSpc>
                <a:spcPct val="100000"/>
              </a:lnSpc>
              <a:buNone/>
            </a:pPr>
            <a:r>
              <a:rPr lang="en-US" sz="2000" b="1" dirty="0">
                <a:solidFill>
                  <a:srgbClr val="00B0F0"/>
                </a:solidFill>
                <a:latin typeface="Times New Roman" panose="02020603050405020304" pitchFamily="18" charset="0"/>
                <a:cs typeface="Times New Roman" panose="02020603050405020304" pitchFamily="18" charset="0"/>
              </a:rPr>
              <a:t>knowledge to effectively support and care for adolescents.</a:t>
            </a:r>
            <a:endParaRPr lang="en-IN" sz="2000" b="1" dirty="0">
              <a:solidFill>
                <a:srgbClr val="00B0F0"/>
              </a:solidFill>
              <a:latin typeface="Times New Roman" panose="02020603050405020304" pitchFamily="18" charset="0"/>
              <a:cs typeface="Times New Roman" panose="02020603050405020304" pitchFamily="18" charset="0"/>
            </a:endParaRPr>
          </a:p>
          <a:p>
            <a:pPr algn="l">
              <a:lnSpc>
                <a:spcPct val="100000"/>
              </a:lnSpc>
            </a:pPr>
            <a:endParaRPr lang="en-IN" sz="2000" b="1" dirty="0">
              <a:latin typeface="Times New Roman" panose="02020603050405020304" pitchFamily="18" charset="0"/>
              <a:cs typeface="Times New Roman" panose="02020603050405020304" pitchFamily="18" charset="0"/>
            </a:endParaRPr>
          </a:p>
        </p:txBody>
      </p:sp>
      <p:pic>
        <p:nvPicPr>
          <p:cNvPr id="22" name="Picture 21" descr="Pedicriticon Pune 2023">
            <a:extLst>
              <a:ext uri="{FF2B5EF4-FFF2-40B4-BE49-F238E27FC236}">
                <a16:creationId xmlns:a16="http://schemas.microsoft.com/office/drawing/2014/main" id="{924442C3-21D2-491D-7E38-70339ECBB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87" y="57774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logo with hands reaching out to a child&#10;&#10;Description automatically generated">
            <a:extLst>
              <a:ext uri="{FF2B5EF4-FFF2-40B4-BE49-F238E27FC236}">
                <a16:creationId xmlns:a16="http://schemas.microsoft.com/office/drawing/2014/main" id="{099512AA-A6CA-4FBA-30A6-A71CB730B2C1}"/>
              </a:ext>
            </a:extLst>
          </p:cNvPr>
          <p:cNvPicPr>
            <a:picLocks noChangeAspect="1"/>
          </p:cNvPicPr>
          <p:nvPr/>
        </p:nvPicPr>
        <p:blipFill>
          <a:blip r:embed="rId3"/>
          <a:stretch>
            <a:fillRect/>
          </a:stretch>
        </p:blipFill>
        <p:spPr>
          <a:xfrm>
            <a:off x="10478186" y="767934"/>
            <a:ext cx="900000" cy="900000"/>
          </a:xfrm>
          <a:prstGeom prst="rect">
            <a:avLst/>
          </a:prstGeom>
        </p:spPr>
      </p:pic>
    </p:spTree>
    <p:extLst>
      <p:ext uri="{BB962C8B-B14F-4D97-AF65-F5344CB8AC3E}">
        <p14:creationId xmlns:p14="http://schemas.microsoft.com/office/powerpoint/2010/main" val="205834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93" y="673307"/>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386326" y="767934"/>
            <a:ext cx="900000" cy="900000"/>
          </a:xfrm>
          <a:prstGeom prst="rect">
            <a:avLst/>
          </a:prstGeom>
        </p:spPr>
      </p:pic>
      <p:sp>
        <p:nvSpPr>
          <p:cNvPr id="6" name="Process 4">
            <a:extLst>
              <a:ext uri="{FF2B5EF4-FFF2-40B4-BE49-F238E27FC236}">
                <a16:creationId xmlns:a16="http://schemas.microsoft.com/office/drawing/2014/main" id="{C5C96C07-0AD7-51DB-F83D-5C2228E003F3}"/>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13" name="Picture 12">
            <a:extLst>
              <a:ext uri="{FF2B5EF4-FFF2-40B4-BE49-F238E27FC236}">
                <a16:creationId xmlns:a16="http://schemas.microsoft.com/office/drawing/2014/main" id="{B7882089-1305-FE9D-0B35-E35BF0A2D803}"/>
              </a:ext>
            </a:extLst>
          </p:cNvPr>
          <p:cNvPicPr>
            <a:picLocks noChangeAspect="1"/>
          </p:cNvPicPr>
          <p:nvPr/>
        </p:nvPicPr>
        <p:blipFill>
          <a:blip r:embed="rId4"/>
          <a:stretch>
            <a:fillRect/>
          </a:stretch>
        </p:blipFill>
        <p:spPr>
          <a:xfrm>
            <a:off x="1672389" y="1104036"/>
            <a:ext cx="8713937" cy="4726647"/>
          </a:xfrm>
          <a:prstGeom prst="rect">
            <a:avLst/>
          </a:prstGeom>
        </p:spPr>
      </p:pic>
    </p:spTree>
    <p:extLst>
      <p:ext uri="{BB962C8B-B14F-4D97-AF65-F5344CB8AC3E}">
        <p14:creationId xmlns:p14="http://schemas.microsoft.com/office/powerpoint/2010/main" val="150513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09BFFA-1462-A159-11C1-495366972D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6C0DE-F693-D94A-95D7-43ACC49C1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4B803C6B-ADA1-E216-400E-2FA884C51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BDDBCAD-76C0-69F3-9A8A-367113878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280C7116-2E84-C7DB-46DB-1DC94D0430C8}"/>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0">
            <a:extLst>
              <a:ext uri="{FF2B5EF4-FFF2-40B4-BE49-F238E27FC236}">
                <a16:creationId xmlns:a16="http://schemas.microsoft.com/office/drawing/2014/main" id="{CE12BBAE-7D4F-2E2E-8EFB-D2720B928E2A}"/>
              </a:ext>
            </a:extLst>
          </p:cNvPr>
          <p:cNvSpPr>
            <a:spLocks noGrp="1"/>
          </p:cNvSpPr>
          <p:nvPr>
            <p:ph type="ctrTitle"/>
          </p:nvPr>
        </p:nvSpPr>
        <p:spPr/>
        <p:txBody>
          <a:bodyPr>
            <a:normAutofit/>
          </a:bodyPr>
          <a:lstStyle/>
          <a:p>
            <a:r>
              <a:rPr lang="en-IN" sz="8000" b="1" dirty="0">
                <a:latin typeface="Times New Roman" panose="02020603050405020304" pitchFamily="18" charset="0"/>
                <a:cs typeface="Times New Roman" panose="02020603050405020304" pitchFamily="18" charset="0"/>
              </a:rPr>
              <a:t>T –Teach Module</a:t>
            </a:r>
            <a:endParaRPr lang="en-IN" sz="8000" dirty="0"/>
          </a:p>
        </p:txBody>
      </p:sp>
      <p:sp>
        <p:nvSpPr>
          <p:cNvPr id="15" name="Subtitle 14">
            <a:extLst>
              <a:ext uri="{FF2B5EF4-FFF2-40B4-BE49-F238E27FC236}">
                <a16:creationId xmlns:a16="http://schemas.microsoft.com/office/drawing/2014/main" id="{6E9E7F5A-7C82-34B1-D35A-A222E21C6A1E}"/>
              </a:ext>
            </a:extLst>
          </p:cNvPr>
          <p:cNvSpPr>
            <a:spLocks noGrp="1"/>
          </p:cNvSpPr>
          <p:nvPr>
            <p:ph type="subTitle" idx="1"/>
          </p:nvPr>
        </p:nvSpPr>
        <p:spPr/>
        <p:txBody>
          <a:bodyPr/>
          <a:lstStyle/>
          <a:p>
            <a:pPr algn="l"/>
            <a:r>
              <a:rPr lang="en-IN" sz="2400" b="1" dirty="0">
                <a:latin typeface="Times New Roman" panose="02020603050405020304" pitchFamily="18" charset="0"/>
                <a:cs typeface="Times New Roman" panose="02020603050405020304" pitchFamily="18" charset="0"/>
              </a:rPr>
              <a:t>Dr Shubhada </a:t>
            </a:r>
            <a:r>
              <a:rPr lang="en-IN" sz="2400" b="1" dirty="0" err="1">
                <a:latin typeface="Times New Roman" panose="02020603050405020304" pitchFamily="18" charset="0"/>
                <a:cs typeface="Times New Roman" panose="02020603050405020304" pitchFamily="18" charset="0"/>
              </a:rPr>
              <a:t>Khirwadkar</a:t>
            </a:r>
            <a:r>
              <a:rPr lang="en-IN" sz="2400" b="1" dirty="0">
                <a:latin typeface="Times New Roman" panose="02020603050405020304" pitchFamily="18" charset="0"/>
                <a:cs typeface="Times New Roman" panose="02020603050405020304" pitchFamily="18" charset="0"/>
              </a:rPr>
              <a:t>  (National Convenor)</a:t>
            </a:r>
          </a:p>
          <a:p>
            <a:pPr algn="l"/>
            <a:r>
              <a:rPr lang="en-IN" sz="2400" b="1" dirty="0">
                <a:latin typeface="Times New Roman" panose="02020603050405020304" pitchFamily="18" charset="0"/>
                <a:cs typeface="Times New Roman" panose="02020603050405020304" pitchFamily="18" charset="0"/>
              </a:rPr>
              <a:t>Dr Swati Ghate (Academic editor)</a:t>
            </a:r>
          </a:p>
          <a:p>
            <a:pPr algn="l"/>
            <a:r>
              <a:rPr lang="en-IN" sz="2400" b="1" dirty="0">
                <a:latin typeface="Times New Roman" panose="02020603050405020304" pitchFamily="18" charset="0"/>
                <a:cs typeface="Times New Roman" panose="02020603050405020304" pitchFamily="18" charset="0"/>
              </a:rPr>
              <a:t>Dr Nishikant Kotwal  (National Co-ordinator)</a:t>
            </a:r>
          </a:p>
          <a:p>
            <a:endParaRPr lang="en-IN" dirty="0"/>
          </a:p>
        </p:txBody>
      </p:sp>
      <p:pic>
        <p:nvPicPr>
          <p:cNvPr id="2" name="Picture 1" descr="Pedicriticon Pune 2023">
            <a:extLst>
              <a:ext uri="{FF2B5EF4-FFF2-40B4-BE49-F238E27FC236}">
                <a16:creationId xmlns:a16="http://schemas.microsoft.com/office/drawing/2014/main" id="{0DBA4ED1-E8DB-AE94-61F2-DF7FF0B30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hands reaching out to a child&#10;&#10;Description automatically generated">
            <a:extLst>
              <a:ext uri="{FF2B5EF4-FFF2-40B4-BE49-F238E27FC236}">
                <a16:creationId xmlns:a16="http://schemas.microsoft.com/office/drawing/2014/main" id="{E0B696C8-B72A-1280-2DC1-9AEBBEB60849}"/>
              </a:ext>
            </a:extLst>
          </p:cNvPr>
          <p:cNvPicPr>
            <a:picLocks noChangeAspect="1"/>
          </p:cNvPicPr>
          <p:nvPr/>
        </p:nvPicPr>
        <p:blipFill>
          <a:blip r:embed="rId3"/>
          <a:stretch>
            <a:fillRect/>
          </a:stretch>
        </p:blipFill>
        <p:spPr>
          <a:xfrm>
            <a:off x="10519414" y="700200"/>
            <a:ext cx="900000" cy="900000"/>
          </a:xfrm>
          <a:prstGeom prst="rect">
            <a:avLst/>
          </a:prstGeom>
        </p:spPr>
      </p:pic>
    </p:spTree>
    <p:extLst>
      <p:ext uri="{BB962C8B-B14F-4D97-AF65-F5344CB8AC3E}">
        <p14:creationId xmlns:p14="http://schemas.microsoft.com/office/powerpoint/2010/main" val="266951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3706E0-DBDF-D6FC-B234-AB34C76D02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3913A3A-FD3E-FF0F-7F17-5F662CB8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91E326B6-F38E-06FE-36E1-4ABC678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151C1F6E-F97E-19A3-0483-014C4C05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5112A62D-F1C6-85DE-350A-CA2566EE7A06}"/>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2" name="Picture 1" descr="Pedicriticon Pune 2023">
            <a:extLst>
              <a:ext uri="{FF2B5EF4-FFF2-40B4-BE49-F238E27FC236}">
                <a16:creationId xmlns:a16="http://schemas.microsoft.com/office/drawing/2014/main" id="{BFDBC12A-EC27-5772-16F2-DC98B9049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hands reaching out to a child&#10;&#10;Description automatically generated">
            <a:extLst>
              <a:ext uri="{FF2B5EF4-FFF2-40B4-BE49-F238E27FC236}">
                <a16:creationId xmlns:a16="http://schemas.microsoft.com/office/drawing/2014/main" id="{6520FED7-992F-1456-C169-D5ECF5421120}"/>
              </a:ext>
            </a:extLst>
          </p:cNvPr>
          <p:cNvPicPr>
            <a:picLocks noChangeAspect="1"/>
          </p:cNvPicPr>
          <p:nvPr/>
        </p:nvPicPr>
        <p:blipFill>
          <a:blip r:embed="rId3"/>
          <a:stretch>
            <a:fillRect/>
          </a:stretch>
        </p:blipFill>
        <p:spPr>
          <a:xfrm>
            <a:off x="10519414" y="700200"/>
            <a:ext cx="900000" cy="900000"/>
          </a:xfrm>
          <a:prstGeom prst="rect">
            <a:avLst/>
          </a:prstGeom>
        </p:spPr>
      </p:pic>
      <p:sp>
        <p:nvSpPr>
          <p:cNvPr id="5" name="Title 4">
            <a:extLst>
              <a:ext uri="{FF2B5EF4-FFF2-40B4-BE49-F238E27FC236}">
                <a16:creationId xmlns:a16="http://schemas.microsoft.com/office/drawing/2014/main" id="{BAFAD4CA-F2C6-B596-6CF5-B10E1593D401}"/>
              </a:ext>
            </a:extLst>
          </p:cNvPr>
          <p:cNvSpPr>
            <a:spLocks noGrp="1"/>
          </p:cNvSpPr>
          <p:nvPr>
            <p:ph type="ctrTitle"/>
          </p:nvPr>
        </p:nvSpPr>
        <p:spPr>
          <a:xfrm>
            <a:off x="1522300" y="608092"/>
            <a:ext cx="9144000" cy="992107"/>
          </a:xfrm>
        </p:spPr>
        <p:txBody>
          <a:bodyPr>
            <a:normAutofit/>
          </a:bodyPr>
          <a:lstStyle/>
          <a:p>
            <a:r>
              <a:rPr lang="en-US"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Topics &amp;Contributors</a:t>
            </a:r>
            <a:endParaRPr lang="en-IN" sz="4400" dirty="0"/>
          </a:p>
        </p:txBody>
      </p:sp>
      <p:sp>
        <p:nvSpPr>
          <p:cNvPr id="8" name="Subtitle 7">
            <a:extLst>
              <a:ext uri="{FF2B5EF4-FFF2-40B4-BE49-F238E27FC236}">
                <a16:creationId xmlns:a16="http://schemas.microsoft.com/office/drawing/2014/main" id="{876F584A-2043-6BDF-D1B4-C8B42FFFFE00}"/>
              </a:ext>
            </a:extLst>
          </p:cNvPr>
          <p:cNvSpPr>
            <a:spLocks noGrp="1"/>
          </p:cNvSpPr>
          <p:nvPr>
            <p:ph type="subTitle" idx="1"/>
          </p:nvPr>
        </p:nvSpPr>
        <p:spPr>
          <a:xfrm>
            <a:off x="1016001" y="1898457"/>
            <a:ext cx="10255624" cy="4243823"/>
          </a:xfrm>
        </p:spPr>
        <p:txBody>
          <a:bodyPr>
            <a:noAutofit/>
          </a:bodyPr>
          <a:lstStyle/>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Understanding Adolescent Behaviour: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Swati Ghate, Dr Poonam Bhatia</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Handling Teens with  problematic behaviour: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Sushma Desai, Dr </a:t>
            </a:r>
            <a:r>
              <a:rPr kumimoji="0" lang="en-IN"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Ashim</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Ghosh</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Dealing with silently suffering Teens(Mental Health Concerns):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Sunita Manchanda, Dr Geeta Bansal</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Dealing with disorders of Learning: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Newton Luiz, Dr Chitra Sankar</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good and the bad about  Media: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Geeta Patil, Dr Prashant </a:t>
            </a:r>
            <a:r>
              <a:rPr kumimoji="0" lang="en-IN"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Karia</a:t>
            </a:r>
            <a:endPar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1184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CBB67F-CA9F-2260-7E3F-3D23B418242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12CAEB-CA66-8D6B-F41A-51F32A758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333AFE30-5D2B-C2FB-BFB3-43E2BD2E5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D74BF12E-DB0F-D132-030C-6F11E189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5FB2D1D2-6762-80B6-5198-1A3792FD998F}"/>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2" name="Picture 1" descr="Pedicriticon Pune 2023">
            <a:extLst>
              <a:ext uri="{FF2B5EF4-FFF2-40B4-BE49-F238E27FC236}">
                <a16:creationId xmlns:a16="http://schemas.microsoft.com/office/drawing/2014/main" id="{A764A439-6636-C8EB-45A6-31C0F9161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hands reaching out to a child&#10;&#10;Description automatically generated">
            <a:extLst>
              <a:ext uri="{FF2B5EF4-FFF2-40B4-BE49-F238E27FC236}">
                <a16:creationId xmlns:a16="http://schemas.microsoft.com/office/drawing/2014/main" id="{5B50ECB3-CE7C-3615-B22E-CA41E36B485A}"/>
              </a:ext>
            </a:extLst>
          </p:cNvPr>
          <p:cNvPicPr>
            <a:picLocks noChangeAspect="1"/>
          </p:cNvPicPr>
          <p:nvPr/>
        </p:nvPicPr>
        <p:blipFill>
          <a:blip r:embed="rId3"/>
          <a:stretch>
            <a:fillRect/>
          </a:stretch>
        </p:blipFill>
        <p:spPr>
          <a:xfrm>
            <a:off x="10519414" y="700200"/>
            <a:ext cx="900000" cy="900000"/>
          </a:xfrm>
          <a:prstGeom prst="rect">
            <a:avLst/>
          </a:prstGeom>
        </p:spPr>
      </p:pic>
      <p:sp>
        <p:nvSpPr>
          <p:cNvPr id="8" name="Subtitle 7">
            <a:extLst>
              <a:ext uri="{FF2B5EF4-FFF2-40B4-BE49-F238E27FC236}">
                <a16:creationId xmlns:a16="http://schemas.microsoft.com/office/drawing/2014/main" id="{CF15E11A-0640-0D1B-E5F9-A7C5A446DA5F}"/>
              </a:ext>
            </a:extLst>
          </p:cNvPr>
          <p:cNvSpPr>
            <a:spLocks noGrp="1"/>
          </p:cNvSpPr>
          <p:nvPr>
            <p:ph type="subTitle" idx="1"/>
          </p:nvPr>
        </p:nvSpPr>
        <p:spPr>
          <a:xfrm>
            <a:off x="1004047" y="1858954"/>
            <a:ext cx="9843248" cy="4363601"/>
          </a:xfrm>
        </p:spPr>
        <p:txBody>
          <a:bodyPr>
            <a:normAutofit/>
          </a:bodyPr>
          <a:lstStyle/>
          <a:p>
            <a:pPr marL="457200" marR="526415" lvl="0" indent="-457200" algn="l">
              <a:lnSpc>
                <a:spcPct val="150000"/>
              </a:lnSpc>
              <a:buSzPct val="100000"/>
              <a:buFont typeface="+mj-lt"/>
              <a:buAutoNum type="arabicPeriod" startAt="6"/>
              <a:tabLst>
                <a:tab pos="221615" algn="l"/>
              </a:tabLst>
            </a:pPr>
            <a:r>
              <a:rPr lang="en-US" sz="2000" b="1" spc="0" dirty="0">
                <a:effectLst/>
                <a:latin typeface="Times New Roman" panose="02020603050405020304" pitchFamily="18" charset="0"/>
                <a:ea typeface="Times New Roman" panose="02020603050405020304" pitchFamily="18" charset="0"/>
                <a:cs typeface="Times New Roman" panose="02020603050405020304" pitchFamily="18" charset="0"/>
              </a:rPr>
              <a:t>Substance</a:t>
            </a:r>
            <a:r>
              <a:rPr lang="en-US" sz="20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000" b="1" spc="0" dirty="0">
                <a:effectLst/>
                <a:latin typeface="Times New Roman" panose="02020603050405020304" pitchFamily="18" charset="0"/>
                <a:ea typeface="Times New Roman" panose="02020603050405020304" pitchFamily="18" charset="0"/>
                <a:cs typeface="Times New Roman" panose="02020603050405020304" pitchFamily="18" charset="0"/>
              </a:rPr>
              <a:t>buse - What teachers should know</a:t>
            </a:r>
            <a:r>
              <a:rPr lang="en-US" sz="2000" b="1"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spc="-2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Dr Chitra </a:t>
            </a:r>
            <a:r>
              <a:rPr lang="en-US" sz="2000" b="1" spc="-2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Dinakar</a:t>
            </a:r>
            <a:r>
              <a:rPr lang="en-US" sz="2000" b="1" spc="-2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Dr Shilpa C</a:t>
            </a:r>
          </a:p>
          <a:p>
            <a:pPr marL="457200" marR="526415" lvl="0" indent="-457200" algn="l">
              <a:lnSpc>
                <a:spcPct val="150000"/>
              </a:lnSpc>
              <a:buSzPct val="100000"/>
              <a:buFont typeface="+mj-lt"/>
              <a:buAutoNum type="arabicPeriod" startAt="6"/>
              <a:tabLst>
                <a:tab pos="221615" algn="l"/>
              </a:tabLst>
            </a:pPr>
            <a:r>
              <a:rPr lang="en-US" sz="2000" b="1" spc="0" dirty="0">
                <a:effectLst/>
                <a:latin typeface="Times New Roman" panose="02020603050405020304" pitchFamily="18" charset="0"/>
                <a:ea typeface="Times New Roman" panose="02020603050405020304" pitchFamily="18" charset="0"/>
                <a:cs typeface="Times New Roman" panose="02020603050405020304" pitchFamily="18" charset="0"/>
              </a:rPr>
              <a:t>Understanding Teen Sexuality: </a:t>
            </a:r>
            <a:r>
              <a:rPr lang="en-US" sz="2000" b="1" spc="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Dr </a:t>
            </a:r>
            <a:r>
              <a:rPr lang="en-US" sz="2000" b="1" spc="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Himabindu</a:t>
            </a:r>
            <a:r>
              <a:rPr lang="en-US" sz="2000" b="1" spc="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Singh, Dr Sushma </a:t>
            </a:r>
            <a:r>
              <a:rPr lang="en-US" sz="2000" b="1" spc="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Kirtani</a:t>
            </a:r>
            <a:endParaRPr lang="en-US"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526415" lvl="0" indent="-457200" algn="l">
              <a:lnSpc>
                <a:spcPct val="150000"/>
              </a:lnSpc>
              <a:buSzPct val="100000"/>
              <a:buFont typeface="+mj-lt"/>
              <a:buAutoNum type="arabicPeriod" startAt="6"/>
              <a:tabLst>
                <a:tab pos="221615" algn="l"/>
              </a:tabLst>
            </a:pPr>
            <a:r>
              <a:rPr lang="en-US" sz="2000" b="1" dirty="0">
                <a:latin typeface="Times New Roman" panose="02020603050405020304" pitchFamily="18" charset="0"/>
                <a:cs typeface="Times New Roman" panose="02020603050405020304" pitchFamily="18" charset="0"/>
              </a:rPr>
              <a:t>Positive discipline</a:t>
            </a:r>
            <a:r>
              <a:rPr lang="en-US" sz="2000" b="1" dirty="0">
                <a:solidFill>
                  <a:srgbClr val="7030A0"/>
                </a:solidFill>
                <a:latin typeface="Times New Roman" panose="02020603050405020304" pitchFamily="18" charset="0"/>
                <a:cs typeface="Times New Roman" panose="02020603050405020304" pitchFamily="18" charset="0"/>
              </a:rPr>
              <a:t>: Dr Shubhada </a:t>
            </a:r>
            <a:r>
              <a:rPr lang="en-US" sz="2000" b="1" dirty="0" err="1">
                <a:solidFill>
                  <a:srgbClr val="7030A0"/>
                </a:solidFill>
                <a:latin typeface="Times New Roman" panose="02020603050405020304" pitchFamily="18" charset="0"/>
                <a:cs typeface="Times New Roman" panose="02020603050405020304" pitchFamily="18" charset="0"/>
              </a:rPr>
              <a:t>Khirwadkar</a:t>
            </a:r>
            <a:r>
              <a:rPr lang="en-US" sz="2000" b="1" dirty="0">
                <a:solidFill>
                  <a:srgbClr val="7030A0"/>
                </a:solidFill>
                <a:latin typeface="Times New Roman" panose="02020603050405020304" pitchFamily="18" charset="0"/>
                <a:cs typeface="Times New Roman" panose="02020603050405020304" pitchFamily="18" charset="0"/>
              </a:rPr>
              <a:t>, Dr Kalyani Patra</a:t>
            </a:r>
          </a:p>
          <a:p>
            <a:pPr marL="457200" marR="526415" lvl="0" indent="-457200" algn="l">
              <a:lnSpc>
                <a:spcPct val="150000"/>
              </a:lnSpc>
              <a:buSzPct val="100000"/>
              <a:buFont typeface="+mj-lt"/>
              <a:buAutoNum type="arabicPeriod" startAt="6"/>
              <a:tabLst>
                <a:tab pos="221615" algn="l"/>
              </a:tabLst>
            </a:pPr>
            <a:r>
              <a:rPr lang="en-US" sz="2000" b="1" dirty="0">
                <a:latin typeface="Times New Roman" panose="02020603050405020304" pitchFamily="18" charset="0"/>
                <a:cs typeface="Times New Roman" panose="02020603050405020304" pitchFamily="18" charset="0"/>
              </a:rPr>
              <a:t>Promote Healthy Life Style: </a:t>
            </a:r>
            <a:r>
              <a:rPr lang="en-US" sz="2000" b="1" dirty="0">
                <a:solidFill>
                  <a:srgbClr val="7030A0"/>
                </a:solidFill>
                <a:latin typeface="Times New Roman" panose="02020603050405020304" pitchFamily="18" charset="0"/>
                <a:cs typeface="Times New Roman" panose="02020603050405020304" pitchFamily="18" charset="0"/>
              </a:rPr>
              <a:t>Dr </a:t>
            </a:r>
            <a:r>
              <a:rPr lang="en-US" sz="2000" b="1" dirty="0" err="1">
                <a:solidFill>
                  <a:srgbClr val="7030A0"/>
                </a:solidFill>
                <a:latin typeface="Times New Roman" panose="02020603050405020304" pitchFamily="18" charset="0"/>
                <a:cs typeface="Times New Roman" panose="02020603050405020304" pitchFamily="18" charset="0"/>
              </a:rPr>
              <a:t>Shamik</a:t>
            </a:r>
            <a:r>
              <a:rPr lang="en-US" sz="2000" b="1" dirty="0">
                <a:solidFill>
                  <a:srgbClr val="7030A0"/>
                </a:solidFill>
                <a:latin typeface="Times New Roman" panose="02020603050405020304" pitchFamily="18" charset="0"/>
                <a:cs typeface="Times New Roman" panose="02020603050405020304" pitchFamily="18" charset="0"/>
              </a:rPr>
              <a:t> Ghosh, Dr Shalini Bhasin</a:t>
            </a:r>
          </a:p>
          <a:p>
            <a:pPr marL="457200" marR="526415" lvl="0" indent="-457200" algn="l">
              <a:lnSpc>
                <a:spcPct val="150000"/>
              </a:lnSpc>
              <a:buSzPct val="100000"/>
              <a:buFont typeface="+mj-lt"/>
              <a:buAutoNum type="arabicPeriod" startAt="6"/>
              <a:tabLst>
                <a:tab pos="221615" algn="l"/>
              </a:tabLst>
            </a:pPr>
            <a:r>
              <a:rPr lang="en-US" sz="2000" b="1" dirty="0">
                <a:latin typeface="Times New Roman" panose="02020603050405020304" pitchFamily="18" charset="0"/>
                <a:cs typeface="Times New Roman" panose="02020603050405020304" pitchFamily="18" charset="0"/>
              </a:rPr>
              <a:t>Communication Skills and self help: </a:t>
            </a:r>
            <a:r>
              <a:rPr lang="en-US" sz="2000" b="1" dirty="0">
                <a:solidFill>
                  <a:srgbClr val="7030A0"/>
                </a:solidFill>
                <a:latin typeface="Times New Roman" panose="02020603050405020304" pitchFamily="18" charset="0"/>
                <a:cs typeface="Times New Roman" panose="02020603050405020304" pitchFamily="18" charset="0"/>
              </a:rPr>
              <a:t>Dr Nishikant Kotwal, Dr Chitra Kulkarni</a:t>
            </a:r>
          </a:p>
          <a:p>
            <a:pPr marL="457200" marR="526415" lvl="0" indent="-457200" algn="l">
              <a:lnSpc>
                <a:spcPct val="150000"/>
              </a:lnSpc>
              <a:buSzPct val="100000"/>
              <a:buFont typeface="+mj-lt"/>
              <a:buAutoNum type="arabicPeriod" startAt="6"/>
              <a:tabLst>
                <a:tab pos="221615" algn="l"/>
              </a:tabLst>
            </a:pPr>
            <a:r>
              <a:rPr lang="en-US" sz="2000" b="1" dirty="0">
                <a:latin typeface="Times New Roman" panose="02020603050405020304" pitchFamily="18" charset="0"/>
                <a:cs typeface="Times New Roman" panose="02020603050405020304" pitchFamily="18" charset="0"/>
              </a:rPr>
              <a:t>Prevent , Empower , Stand Strong (self defense): </a:t>
            </a:r>
            <a:r>
              <a:rPr lang="en-US" sz="2000" b="1" dirty="0">
                <a:solidFill>
                  <a:srgbClr val="7030A0"/>
                </a:solidFill>
                <a:latin typeface="Times New Roman" panose="02020603050405020304" pitchFamily="18" charset="0"/>
                <a:cs typeface="Times New Roman" panose="02020603050405020304" pitchFamily="18" charset="0"/>
              </a:rPr>
              <a:t>Dr. Jayashree Deshpande</a:t>
            </a:r>
          </a:p>
          <a:p>
            <a:pPr marL="457200" indent="-457200" algn="l">
              <a:buSzPct val="100000"/>
              <a:buFont typeface="+mj-lt"/>
              <a:buAutoNum type="arabicPeriod" startAt="6"/>
            </a:pPr>
            <a:endParaRPr lang="en-IN" sz="2000" dirty="0"/>
          </a:p>
        </p:txBody>
      </p:sp>
      <p:sp>
        <p:nvSpPr>
          <p:cNvPr id="9" name="Title 4">
            <a:extLst>
              <a:ext uri="{FF2B5EF4-FFF2-40B4-BE49-F238E27FC236}">
                <a16:creationId xmlns:a16="http://schemas.microsoft.com/office/drawing/2014/main" id="{3FD3D503-FB3C-44E0-571B-EBB7ADE476AF}"/>
              </a:ext>
            </a:extLst>
          </p:cNvPr>
          <p:cNvSpPr>
            <a:spLocks noGrp="1"/>
          </p:cNvSpPr>
          <p:nvPr>
            <p:ph type="ctrTitle"/>
          </p:nvPr>
        </p:nvSpPr>
        <p:spPr>
          <a:xfrm>
            <a:off x="1522300" y="608093"/>
            <a:ext cx="9144000" cy="1045556"/>
          </a:xfrm>
        </p:spPr>
        <p:txBody>
          <a:bodyPr>
            <a:normAutofit/>
          </a:bodyPr>
          <a:lstStyle/>
          <a:p>
            <a:r>
              <a:rPr lang="en-US"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Topics &amp;Contributors</a:t>
            </a:r>
            <a:endParaRPr lang="en-IN" sz="4400" dirty="0"/>
          </a:p>
        </p:txBody>
      </p:sp>
    </p:spTree>
    <p:extLst>
      <p:ext uri="{BB962C8B-B14F-4D97-AF65-F5344CB8AC3E}">
        <p14:creationId xmlns:p14="http://schemas.microsoft.com/office/powerpoint/2010/main" val="124891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EEE036-CB88-BE52-BB24-05A3BC5593B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BCDF8D-92C2-AAC7-2A01-567274887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EB430A28-2644-BE1F-A0D1-509D33C5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FE5D7A72-8B0B-6562-0831-43C03C045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56D95CA6-FCCD-B5A5-D897-746DB6CBF700}"/>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2" name="Picture 1" descr="Pedicriticon Pune 2023">
            <a:extLst>
              <a:ext uri="{FF2B5EF4-FFF2-40B4-BE49-F238E27FC236}">
                <a16:creationId xmlns:a16="http://schemas.microsoft.com/office/drawing/2014/main" id="{1694689A-CA23-7A37-25D0-E909763E2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hands reaching out to a child&#10;&#10;Description automatically generated">
            <a:extLst>
              <a:ext uri="{FF2B5EF4-FFF2-40B4-BE49-F238E27FC236}">
                <a16:creationId xmlns:a16="http://schemas.microsoft.com/office/drawing/2014/main" id="{191822DC-3DE3-8060-9285-472C4B1C0CD8}"/>
              </a:ext>
            </a:extLst>
          </p:cNvPr>
          <p:cNvPicPr>
            <a:picLocks noChangeAspect="1"/>
          </p:cNvPicPr>
          <p:nvPr/>
        </p:nvPicPr>
        <p:blipFill>
          <a:blip r:embed="rId3"/>
          <a:stretch>
            <a:fillRect/>
          </a:stretch>
        </p:blipFill>
        <p:spPr>
          <a:xfrm>
            <a:off x="10519414" y="700200"/>
            <a:ext cx="900000" cy="900000"/>
          </a:xfrm>
          <a:prstGeom prst="rect">
            <a:avLst/>
          </a:prstGeom>
        </p:spPr>
      </p:pic>
      <p:sp>
        <p:nvSpPr>
          <p:cNvPr id="17" name="Title 1">
            <a:extLst>
              <a:ext uri="{FF2B5EF4-FFF2-40B4-BE49-F238E27FC236}">
                <a16:creationId xmlns:a16="http://schemas.microsoft.com/office/drawing/2014/main" id="{2C3DE529-4745-FDB1-085D-4D13311A4E4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                            </a:t>
            </a:r>
            <a:r>
              <a:rPr kumimoji="0" lang="en-US" sz="44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Reviewers</a:t>
            </a:r>
            <a:endParaRPr kumimoji="0" lang="en-US" sz="4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p:txBody>
      </p:sp>
      <p:sp>
        <p:nvSpPr>
          <p:cNvPr id="18" name="Content Placeholder 4">
            <a:extLst>
              <a:ext uri="{FF2B5EF4-FFF2-40B4-BE49-F238E27FC236}">
                <a16:creationId xmlns:a16="http://schemas.microsoft.com/office/drawing/2014/main" id="{2845DEB9-9EDF-63B7-ED1B-8289599416DB}"/>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Swati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Bhave</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C P Bansal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Sukanta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Chatterjee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Preeti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Galagali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Samir Shah</a:t>
            </a:r>
          </a:p>
        </p:txBody>
      </p:sp>
      <p:sp>
        <p:nvSpPr>
          <p:cNvPr id="19" name="Content Placeholder 9">
            <a:extLst>
              <a:ext uri="{FF2B5EF4-FFF2-40B4-BE49-F238E27FC236}">
                <a16:creationId xmlns:a16="http://schemas.microsoft.com/office/drawing/2014/main" id="{A702D25A-FA8F-E778-C2B2-A2B967F53D7A}"/>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Piyali Bhattacharya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Atul </a:t>
            </a:r>
            <a:r>
              <a:rPr kumimoji="0" lang="en-US" sz="2400" b="1"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Kanikar</a:t>
            </a:r>
            <a:endPar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Atanu Bhadra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R G Patil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R N Sharma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9085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3028C-56CB-CA29-AC5F-12E5B933B9E9}"/>
              </a:ext>
            </a:extLst>
          </p:cNvPr>
          <p:cNvSpPr>
            <a:spLocks noGrp="1"/>
          </p:cNvSpPr>
          <p:nvPr>
            <p:ph type="ctrTitle"/>
          </p:nvPr>
        </p:nvSpPr>
        <p:spPr>
          <a:xfrm>
            <a:off x="1285241" y="1189881"/>
            <a:ext cx="9231410" cy="2592247"/>
          </a:xfrm>
        </p:spPr>
        <p:txBody>
          <a:bodyPr anchor="b">
            <a:normAutofit/>
          </a:bodyPr>
          <a:lstStyle/>
          <a:p>
            <a:pPr algn="l"/>
            <a:r>
              <a:rPr lang="en-IN" sz="8000" dirty="0">
                <a:latin typeface="Times New Roman" panose="02020603050405020304" pitchFamily="18" charset="0"/>
                <a:cs typeface="Times New Roman" panose="02020603050405020304" pitchFamily="18" charset="0"/>
              </a:rPr>
              <a:t>Communication skills and self help </a:t>
            </a:r>
          </a:p>
        </p:txBody>
      </p:sp>
      <p:sp>
        <p:nvSpPr>
          <p:cNvPr id="3" name="Subtitle 2">
            <a:extLst>
              <a:ext uri="{FF2B5EF4-FFF2-40B4-BE49-F238E27FC236}">
                <a16:creationId xmlns:a16="http://schemas.microsoft.com/office/drawing/2014/main" id="{983961FA-F8F0-8A4D-C722-6C4293BE5E5E}"/>
              </a:ext>
            </a:extLst>
          </p:cNvPr>
          <p:cNvSpPr>
            <a:spLocks noGrp="1"/>
          </p:cNvSpPr>
          <p:nvPr>
            <p:ph type="subTitle" idx="1"/>
          </p:nvPr>
        </p:nvSpPr>
        <p:spPr>
          <a:xfrm>
            <a:off x="1285241" y="3842300"/>
            <a:ext cx="7132335" cy="2053172"/>
          </a:xfrm>
        </p:spPr>
        <p:txBody>
          <a:bodyPr anchor="t">
            <a:normAutofit/>
          </a:bodyPr>
          <a:lstStyle/>
          <a:p>
            <a:r>
              <a:rPr lang="en-IN" dirty="0" err="1">
                <a:latin typeface="Times New Roman" panose="02020603050405020304" pitchFamily="18" charset="0"/>
                <a:cs typeface="Times New Roman" panose="02020603050405020304" pitchFamily="18" charset="0"/>
              </a:rPr>
              <a:t>Dr.</a:t>
            </a:r>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Nishikant</a:t>
            </a:r>
            <a:r>
              <a:rPr lang="en-IN" dirty="0">
                <a:latin typeface="Times New Roman" panose="02020603050405020304" pitchFamily="18" charset="0"/>
                <a:cs typeface="Times New Roman" panose="02020603050405020304" pitchFamily="18" charset="0"/>
              </a:rPr>
              <a:t> Kotwal</a:t>
            </a:r>
          </a:p>
          <a:p>
            <a:r>
              <a:rPr lang="en-IN" dirty="0" err="1">
                <a:latin typeface="Times New Roman" panose="02020603050405020304" pitchFamily="18" charset="0"/>
                <a:cs typeface="Times New Roman" panose="02020603050405020304" pitchFamily="18" charset="0"/>
              </a:rPr>
              <a:t>Dr.</a:t>
            </a:r>
            <a:r>
              <a:rPr lang="en-IN" dirty="0">
                <a:latin typeface="Times New Roman" panose="02020603050405020304" pitchFamily="18" charset="0"/>
                <a:cs typeface="Times New Roman" panose="02020603050405020304" pitchFamily="18" charset="0"/>
              </a:rPr>
              <a:t> Chitra S Kulkarni</a:t>
            </a:r>
          </a:p>
        </p:txBody>
      </p:sp>
      <p:pic>
        <p:nvPicPr>
          <p:cNvPr id="4" name="Picture 2"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41" y="727782"/>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386326" y="767934"/>
            <a:ext cx="900000" cy="900000"/>
          </a:xfrm>
          <a:prstGeom prst="rect">
            <a:avLst/>
          </a:prstGeom>
        </p:spPr>
      </p:pic>
      <p:sp>
        <p:nvSpPr>
          <p:cNvPr id="6" name="Process 4">
            <a:extLst>
              <a:ext uri="{FF2B5EF4-FFF2-40B4-BE49-F238E27FC236}">
                <a16:creationId xmlns:a16="http://schemas.microsoft.com/office/drawing/2014/main" id="{C5C96C07-0AD7-51DB-F83D-5C2228E003F3}"/>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spTree>
    <p:extLst>
      <p:ext uri="{BB962C8B-B14F-4D97-AF65-F5344CB8AC3E}">
        <p14:creationId xmlns:p14="http://schemas.microsoft.com/office/powerpoint/2010/main" val="4259206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1052</TotalTime>
  <Words>3237</Words>
  <Application>Microsoft Office PowerPoint</Application>
  <PresentationFormat>Widescreen</PresentationFormat>
  <Paragraphs>331</Paragraphs>
  <Slides>29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Aptos</vt:lpstr>
      <vt:lpstr>Aptos Display</vt:lpstr>
      <vt:lpstr>Arial</vt:lpstr>
      <vt:lpstr>Calibri Light</vt:lpstr>
      <vt:lpstr>Times New Roman</vt:lpstr>
      <vt:lpstr>Office Theme</vt:lpstr>
      <vt:lpstr>1_Office Theme</vt:lpstr>
      <vt:lpstr>T –Teach Module</vt:lpstr>
      <vt:lpstr>PowerPoint Presentation</vt:lpstr>
      <vt:lpstr>Concept</vt:lpstr>
      <vt:lpstr>PowerPoint Presentation</vt:lpstr>
      <vt:lpstr>T –Teach Module</vt:lpstr>
      <vt:lpstr> Topics &amp;Contributors</vt:lpstr>
      <vt:lpstr> Topics &amp;Contributors</vt:lpstr>
      <vt:lpstr>PowerPoint Presentation</vt:lpstr>
      <vt:lpstr>Communication skills and self help </vt:lpstr>
      <vt:lpstr>Learning objectives </vt:lpstr>
      <vt:lpstr>Are you listening? </vt:lpstr>
      <vt:lpstr>Communication: A skill to be learnt &amp; practised </vt:lpstr>
      <vt:lpstr>Effective communication</vt:lpstr>
      <vt:lpstr>Non-verbal communication </vt:lpstr>
      <vt:lpstr>Verbal Communication </vt:lpstr>
      <vt:lpstr>Effective conversation</vt:lpstr>
      <vt:lpstr>Types of communication </vt:lpstr>
      <vt:lpstr>Positive discipline </vt:lpstr>
      <vt:lpstr>How to communicate with Problem teens</vt:lpstr>
      <vt:lpstr>What adolescents want from teachers while talking ? </vt:lpstr>
      <vt:lpstr>Learning the art of communication </vt:lpstr>
      <vt:lpstr>Motivation – Case #1</vt:lpstr>
      <vt:lpstr>Parent – teacher meeting – Case #2</vt:lpstr>
      <vt:lpstr>What is stress? </vt:lpstr>
      <vt:lpstr>Teachers are stressed: Why? </vt:lpstr>
      <vt:lpstr>Identify your stress </vt:lpstr>
      <vt:lpstr>Stress management</vt:lpstr>
      <vt:lpstr>Take Home Message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skills and self help</dc:title>
  <dc:creator>AOMCSVK</dc:creator>
  <cp:lastModifiedBy>Dr Kalyani Patra</cp:lastModifiedBy>
  <cp:revision>47</cp:revision>
  <dcterms:modified xsi:type="dcterms:W3CDTF">2025-01-19T14:43:50Z</dcterms:modified>
</cp:coreProperties>
</file>