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6" r:id="rId3"/>
    <p:sldId id="297" r:id="rId4"/>
    <p:sldId id="298" r:id="rId5"/>
    <p:sldId id="363" r:id="rId6"/>
    <p:sldId id="300" r:id="rId7"/>
    <p:sldId id="301" r:id="rId8"/>
    <p:sldId id="291" r:id="rId9"/>
    <p:sldId id="292" r:id="rId10"/>
    <p:sldId id="334" r:id="rId11"/>
    <p:sldId id="361" r:id="rId12"/>
    <p:sldId id="335" r:id="rId13"/>
    <p:sldId id="360" r:id="rId14"/>
    <p:sldId id="338" r:id="rId15"/>
    <p:sldId id="310" r:id="rId16"/>
    <p:sldId id="340" r:id="rId17"/>
    <p:sldId id="339" r:id="rId18"/>
    <p:sldId id="343" r:id="rId19"/>
    <p:sldId id="346" r:id="rId20"/>
    <p:sldId id="364" r:id="rId21"/>
    <p:sldId id="344" r:id="rId22"/>
    <p:sldId id="357" r:id="rId23"/>
    <p:sldId id="345" r:id="rId24"/>
    <p:sldId id="347" r:id="rId25"/>
    <p:sldId id="348" r:id="rId26"/>
    <p:sldId id="349" r:id="rId27"/>
    <p:sldId id="350" r:id="rId28"/>
    <p:sldId id="355" r:id="rId29"/>
    <p:sldId id="356" r:id="rId30"/>
    <p:sldId id="352" r:id="rId31"/>
    <p:sldId id="353" r:id="rId32"/>
    <p:sldId id="358" r:id="rId33"/>
    <p:sldId id="359"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FF"/>
    <a:srgbClr val="66FF33"/>
    <a:srgbClr val="FF0066"/>
    <a:srgbClr val="90307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84" autoAdjust="0"/>
  </p:normalViewPr>
  <p:slideViewPr>
    <p:cSldViewPr snapToGrid="0">
      <p:cViewPr varScale="1">
        <p:scale>
          <a:sx n="68" d="100"/>
          <a:sy n="68" d="100"/>
        </p:scale>
        <p:origin x="5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BBFEC-7AB9-42CA-80EF-1FF68784E17A}" type="datetimeFigureOut">
              <a:rPr lang="en-IN" smtClean="0"/>
              <a:t>02-05-2024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70EAA-FC71-4BF6-B912-D138520AE7D7}" type="slidenum">
              <a:rPr lang="en-IN" smtClean="0"/>
              <a:t>‹#›</a:t>
            </a:fld>
            <a:endParaRPr lang="en-IN"/>
          </a:p>
        </p:txBody>
      </p:sp>
    </p:spTree>
    <p:extLst>
      <p:ext uri="{BB962C8B-B14F-4D97-AF65-F5344CB8AC3E}">
        <p14:creationId xmlns:p14="http://schemas.microsoft.com/office/powerpoint/2010/main" val="13812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energy balance leads to weight gain because </a:t>
            </a:r>
            <a:r>
              <a:rPr lang="en-US" b="1" i="0" dirty="0">
                <a:solidFill>
                  <a:srgbClr val="000000"/>
                </a:solidFill>
                <a:effectLst/>
                <a:highlight>
                  <a:srgbClr val="FFFFFF"/>
                </a:highlight>
                <a:latin typeface="Roboto" panose="02000000000000000000" pitchFamily="2" charset="0"/>
              </a:rPr>
              <a:t>Energy intake is greater than energy expenditure.</a:t>
            </a:r>
          </a:p>
          <a:p>
            <a:r>
              <a:rPr lang="en-US" b="1" i="0" dirty="0">
                <a:solidFill>
                  <a:srgbClr val="000000"/>
                </a:solidFill>
                <a:effectLst/>
                <a:highlight>
                  <a:srgbClr val="FFFFFF"/>
                </a:highlight>
                <a:latin typeface="Roboto" panose="02000000000000000000" pitchFamily="2" charset="0"/>
              </a:rPr>
              <a:t>For weight reduction we need to maintain Negative energy balance means energy expenditure is greater than energy intake.</a:t>
            </a:r>
          </a:p>
          <a:p>
            <a:pPr marL="171450" indent="-171450">
              <a:buFont typeface="Arial" panose="020B0604020202020204" pitchFamily="34" charset="0"/>
              <a:buChar char="•"/>
            </a:pPr>
            <a:r>
              <a:rPr lang="en-US" b="1" i="0" dirty="0">
                <a:solidFill>
                  <a:srgbClr val="000000"/>
                </a:solidFill>
                <a:effectLst/>
                <a:highlight>
                  <a:srgbClr val="FFFFFF"/>
                </a:highlight>
                <a:latin typeface="Roboto" panose="02000000000000000000" pitchFamily="2" charset="0"/>
              </a:rPr>
              <a:t>Sudden weight reduction may leads to lots of nutritional deficiencies in body and it will not give us permanent result also.</a:t>
            </a:r>
          </a:p>
          <a:p>
            <a:endParaRPr lang="en-US" b="1" i="0" dirty="0">
              <a:solidFill>
                <a:srgbClr val="000000"/>
              </a:solidFill>
              <a:effectLst/>
              <a:highlight>
                <a:srgbClr val="FFFFFF"/>
              </a:highlight>
              <a:latin typeface="Roboto" panose="02000000000000000000" pitchFamily="2" charset="0"/>
            </a:endParaRPr>
          </a:p>
          <a:p>
            <a:endParaRPr lang="en-IN" dirty="0"/>
          </a:p>
        </p:txBody>
      </p:sp>
      <p:sp>
        <p:nvSpPr>
          <p:cNvPr id="4" name="Slide Number Placeholder 3"/>
          <p:cNvSpPr>
            <a:spLocks noGrp="1"/>
          </p:cNvSpPr>
          <p:nvPr>
            <p:ph type="sldNum" sz="quarter" idx="5"/>
          </p:nvPr>
        </p:nvSpPr>
        <p:spPr/>
        <p:txBody>
          <a:bodyPr/>
          <a:lstStyle/>
          <a:p>
            <a:fld id="{41870EAA-FC71-4BF6-B912-D138520AE7D7}" type="slidenum">
              <a:rPr lang="en-IN" smtClean="0"/>
              <a:t>2</a:t>
            </a:fld>
            <a:endParaRPr lang="en-IN"/>
          </a:p>
        </p:txBody>
      </p:sp>
    </p:spTree>
    <p:extLst>
      <p:ext uri="{BB962C8B-B14F-4D97-AF65-F5344CB8AC3E}">
        <p14:creationId xmlns:p14="http://schemas.microsoft.com/office/powerpoint/2010/main" val="156274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Times New Roman" panose="02020603050405020304" pitchFamily="18" charset="0"/>
                <a:cs typeface="Times New Roman" panose="02020603050405020304" pitchFamily="18" charset="0"/>
              </a:rPr>
              <a:t>Most of the studies says that there should be complete absentees of alcohol consumption and caffeine consumption should be limited in daily routine.</a:t>
            </a:r>
          </a:p>
          <a:p>
            <a:endParaRPr lang="en-IN" dirty="0"/>
          </a:p>
        </p:txBody>
      </p:sp>
      <p:sp>
        <p:nvSpPr>
          <p:cNvPr id="4" name="Slide Number Placeholder 3"/>
          <p:cNvSpPr>
            <a:spLocks noGrp="1"/>
          </p:cNvSpPr>
          <p:nvPr>
            <p:ph type="sldNum" sz="quarter" idx="5"/>
          </p:nvPr>
        </p:nvSpPr>
        <p:spPr/>
        <p:txBody>
          <a:bodyPr/>
          <a:lstStyle/>
          <a:p>
            <a:fld id="{41870EAA-FC71-4BF6-B912-D138520AE7D7}" type="slidenum">
              <a:rPr lang="en-IN" smtClean="0"/>
              <a:t>6</a:t>
            </a:fld>
            <a:endParaRPr lang="en-IN"/>
          </a:p>
        </p:txBody>
      </p:sp>
    </p:spTree>
    <p:extLst>
      <p:ext uri="{BB962C8B-B14F-4D97-AF65-F5344CB8AC3E}">
        <p14:creationId xmlns:p14="http://schemas.microsoft.com/office/powerpoint/2010/main" val="132413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07322B8-D5FA-01A6-A822-76F1D850031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7E06F97-6933-431E-8AC3-3994C03EB940}" type="slidenum">
              <a:rPr lang="en-US" altLang="en-US" smtClean="0"/>
              <a:pPr>
                <a:spcBef>
                  <a:spcPct val="0"/>
                </a:spcBef>
                <a:buSzPct val="45000"/>
                <a:buFont typeface="Wingdings" panose="05000000000000000000" pitchFamily="2" charset="2"/>
                <a:buNone/>
              </a:pPr>
              <a:t>12</a:t>
            </a:fld>
            <a:endParaRPr lang="en-US" altLang="en-US"/>
          </a:p>
        </p:txBody>
      </p:sp>
      <p:sp>
        <p:nvSpPr>
          <p:cNvPr id="33795" name="Rectangle 1">
            <a:extLst>
              <a:ext uri="{FF2B5EF4-FFF2-40B4-BE49-F238E27FC236}">
                <a16:creationId xmlns:a16="http://schemas.microsoft.com/office/drawing/2014/main" id="{C333D035-24C4-8501-95E7-C36422044F62}"/>
              </a:ext>
            </a:extLst>
          </p:cNvPr>
          <p:cNvSpPr>
            <a:spLocks noGrp="1" noRot="1" noChangeAspect="1" noChangeArrowheads="1" noTextEdit="1"/>
          </p:cNvSpPr>
          <p:nvPr>
            <p:ph type="sldImg"/>
          </p:nvPr>
        </p:nvSpPr>
        <p:spPr>
          <a:xfrm>
            <a:off x="411163" y="698500"/>
            <a:ext cx="6203950" cy="3490913"/>
          </a:xfrm>
          <a:solidFill>
            <a:srgbClr val="FFFFFF"/>
          </a:solidFill>
          <a:ln/>
        </p:spPr>
      </p:sp>
      <p:sp>
        <p:nvSpPr>
          <p:cNvPr id="33796" name="Rectangle 2">
            <a:extLst>
              <a:ext uri="{FF2B5EF4-FFF2-40B4-BE49-F238E27FC236}">
                <a16:creationId xmlns:a16="http://schemas.microsoft.com/office/drawing/2014/main" id="{97FA2DBE-AA17-3B25-21C9-F5692EA6F262}"/>
              </a:ext>
            </a:extLst>
          </p:cNvPr>
          <p:cNvSpPr>
            <a:spLocks noGrp="1" noChangeArrowheads="1"/>
          </p:cNvSpPr>
          <p:nvPr>
            <p:ph type="body" idx="1"/>
          </p:nvPr>
        </p:nvSpPr>
        <p:spPr>
          <a:xfrm>
            <a:off x="703263" y="4422775"/>
            <a:ext cx="5619750" cy="419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752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B73D3DD-61EB-757D-2BAE-B686FF83265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5341B42-A075-48CE-82D1-FD52DA44E183}" type="slidenum">
              <a:rPr lang="en-US" altLang="en-US" smtClean="0"/>
              <a:pPr>
                <a:spcBef>
                  <a:spcPct val="0"/>
                </a:spcBef>
                <a:buSzPct val="45000"/>
                <a:buFont typeface="Wingdings" panose="05000000000000000000" pitchFamily="2" charset="2"/>
                <a:buNone/>
              </a:pPr>
              <a:t>16</a:t>
            </a:fld>
            <a:endParaRPr lang="en-US" altLang="en-US"/>
          </a:p>
        </p:txBody>
      </p:sp>
      <p:sp>
        <p:nvSpPr>
          <p:cNvPr id="41987" name="Rectangle 1">
            <a:extLst>
              <a:ext uri="{FF2B5EF4-FFF2-40B4-BE49-F238E27FC236}">
                <a16:creationId xmlns:a16="http://schemas.microsoft.com/office/drawing/2014/main" id="{BEF15103-B084-30E0-B0F1-5AD545E90830}"/>
              </a:ext>
            </a:extLst>
          </p:cNvPr>
          <p:cNvSpPr>
            <a:spLocks noGrp="1" noRot="1" noChangeAspect="1" noChangeArrowheads="1" noTextEdit="1"/>
          </p:cNvSpPr>
          <p:nvPr>
            <p:ph type="sldImg"/>
          </p:nvPr>
        </p:nvSpPr>
        <p:spPr>
          <a:xfrm>
            <a:off x="411163" y="698500"/>
            <a:ext cx="6203950" cy="3490913"/>
          </a:xfrm>
          <a:solidFill>
            <a:srgbClr val="FFFFFF"/>
          </a:solidFill>
          <a:ln/>
        </p:spPr>
      </p:sp>
      <p:sp>
        <p:nvSpPr>
          <p:cNvPr id="41988" name="Rectangle 2">
            <a:extLst>
              <a:ext uri="{FF2B5EF4-FFF2-40B4-BE49-F238E27FC236}">
                <a16:creationId xmlns:a16="http://schemas.microsoft.com/office/drawing/2014/main" id="{78E3E932-4887-25FF-3C9C-5BF38165FC31}"/>
              </a:ext>
            </a:extLst>
          </p:cNvPr>
          <p:cNvSpPr>
            <a:spLocks noGrp="1" noChangeArrowheads="1"/>
          </p:cNvSpPr>
          <p:nvPr>
            <p:ph type="body" idx="1"/>
          </p:nvPr>
        </p:nvSpPr>
        <p:spPr>
          <a:xfrm>
            <a:off x="703263" y="4422775"/>
            <a:ext cx="5619750" cy="419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453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adolescents always attracts towards junks or </a:t>
            </a:r>
            <a:r>
              <a:rPr lang="en-US" dirty="0" err="1"/>
              <a:t>chatpata</a:t>
            </a:r>
            <a:r>
              <a:rPr lang="en-US" dirty="0"/>
              <a:t> food and ended up with high calorie consumption. So we can suggest them some good nutritious snack options which will not leads to weight gain.</a:t>
            </a:r>
            <a:endParaRPr lang="en-IN" dirty="0"/>
          </a:p>
        </p:txBody>
      </p:sp>
      <p:sp>
        <p:nvSpPr>
          <p:cNvPr id="4" name="Slide Number Placeholder 3"/>
          <p:cNvSpPr>
            <a:spLocks noGrp="1"/>
          </p:cNvSpPr>
          <p:nvPr>
            <p:ph type="sldNum" sz="quarter" idx="5"/>
          </p:nvPr>
        </p:nvSpPr>
        <p:spPr/>
        <p:txBody>
          <a:bodyPr/>
          <a:lstStyle/>
          <a:p>
            <a:fld id="{41870EAA-FC71-4BF6-B912-D138520AE7D7}" type="slidenum">
              <a:rPr lang="en-IN" smtClean="0"/>
              <a:t>18</a:t>
            </a:fld>
            <a:endParaRPr lang="en-IN"/>
          </a:p>
        </p:txBody>
      </p:sp>
    </p:spTree>
    <p:extLst>
      <p:ext uri="{BB962C8B-B14F-4D97-AF65-F5344CB8AC3E}">
        <p14:creationId xmlns:p14="http://schemas.microsoft.com/office/powerpoint/2010/main" val="406701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summers are approaching, our liquid requirements increases and intake of aerated drinks or other high calorie drinks increases. So we can cut down excess calories consumption with these healthy drink substitutes.</a:t>
            </a:r>
            <a:endParaRPr lang="en-IN" dirty="0"/>
          </a:p>
        </p:txBody>
      </p:sp>
      <p:sp>
        <p:nvSpPr>
          <p:cNvPr id="4" name="Slide Number Placeholder 3"/>
          <p:cNvSpPr>
            <a:spLocks noGrp="1"/>
          </p:cNvSpPr>
          <p:nvPr>
            <p:ph type="sldNum" sz="quarter" idx="5"/>
          </p:nvPr>
        </p:nvSpPr>
        <p:spPr/>
        <p:txBody>
          <a:bodyPr/>
          <a:lstStyle/>
          <a:p>
            <a:fld id="{41870EAA-FC71-4BF6-B912-D138520AE7D7}" type="slidenum">
              <a:rPr lang="en-IN" smtClean="0"/>
              <a:t>19</a:t>
            </a:fld>
            <a:endParaRPr lang="en-IN"/>
          </a:p>
        </p:txBody>
      </p:sp>
    </p:spTree>
    <p:extLst>
      <p:ext uri="{BB962C8B-B14F-4D97-AF65-F5344CB8AC3E}">
        <p14:creationId xmlns:p14="http://schemas.microsoft.com/office/powerpoint/2010/main" val="335019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870EAA-FC71-4BF6-B912-D138520AE7D7}" type="slidenum">
              <a:rPr lang="en-IN" smtClean="0"/>
              <a:t>21</a:t>
            </a:fld>
            <a:endParaRPr lang="en-IN"/>
          </a:p>
        </p:txBody>
      </p:sp>
    </p:spTree>
    <p:extLst>
      <p:ext uri="{BB962C8B-B14F-4D97-AF65-F5344CB8AC3E}">
        <p14:creationId xmlns:p14="http://schemas.microsoft.com/office/powerpoint/2010/main" val="153664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how we work on obese adolescents.</a:t>
            </a:r>
          </a:p>
          <a:p>
            <a:pPr marL="171450" indent="-171450">
              <a:buFont typeface="Arial" panose="020B0604020202020204" pitchFamily="34" charset="0"/>
              <a:buChar char="•"/>
            </a:pPr>
            <a:r>
              <a:rPr lang="en-US" dirty="0"/>
              <a:t>I generally call them in every 10-15 days for follow ups so that I can keep a close eye on their weight loss journey. </a:t>
            </a:r>
          </a:p>
          <a:p>
            <a:pPr marL="171450" indent="-171450">
              <a:buFont typeface="Arial" panose="020B0604020202020204" pitchFamily="34" charset="0"/>
              <a:buChar char="•"/>
            </a:pPr>
            <a:r>
              <a:rPr lang="en-US" dirty="0"/>
              <a:t>Regular counselling's keeps them motivated and help in their weight loss journey.</a:t>
            </a:r>
          </a:p>
          <a:p>
            <a:pPr marL="171450" indent="-171450">
              <a:buFont typeface="Arial" panose="020B0604020202020204" pitchFamily="34" charset="0"/>
              <a:buChar char="•"/>
            </a:pPr>
            <a:r>
              <a:rPr lang="en-US" dirty="0"/>
              <a:t>We can save them from destructions also.</a:t>
            </a:r>
          </a:p>
          <a:p>
            <a:endParaRPr lang="en-US" dirty="0"/>
          </a:p>
          <a:p>
            <a:endParaRPr lang="en-IN" dirty="0"/>
          </a:p>
        </p:txBody>
      </p:sp>
      <p:sp>
        <p:nvSpPr>
          <p:cNvPr id="4" name="Slide Number Placeholder 3"/>
          <p:cNvSpPr>
            <a:spLocks noGrp="1"/>
          </p:cNvSpPr>
          <p:nvPr>
            <p:ph type="sldNum" sz="quarter" idx="5"/>
          </p:nvPr>
        </p:nvSpPr>
        <p:spPr/>
        <p:txBody>
          <a:bodyPr/>
          <a:lstStyle/>
          <a:p>
            <a:fld id="{41870EAA-FC71-4BF6-B912-D138520AE7D7}" type="slidenum">
              <a:rPr lang="en-IN" smtClean="0"/>
              <a:t>33</a:t>
            </a:fld>
            <a:endParaRPr lang="en-IN"/>
          </a:p>
        </p:txBody>
      </p:sp>
    </p:spTree>
    <p:extLst>
      <p:ext uri="{BB962C8B-B14F-4D97-AF65-F5344CB8AC3E}">
        <p14:creationId xmlns:p14="http://schemas.microsoft.com/office/powerpoint/2010/main" val="192471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A19F-C809-C854-CBC6-3215A5570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7E4B9CF-8A76-9DC8-2EF3-D49761554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79450D2-D9B8-B345-774B-B9F3F66318F1}"/>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5" name="Footer Placeholder 4">
            <a:extLst>
              <a:ext uri="{FF2B5EF4-FFF2-40B4-BE49-F238E27FC236}">
                <a16:creationId xmlns:a16="http://schemas.microsoft.com/office/drawing/2014/main" id="{958C4F28-D582-BE4C-2561-6103C39859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F56E23-FE03-4EC4-7642-3D3221BE2757}"/>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237564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EA05-F8C6-54D8-6D57-59F47BD1667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828FAF8-D7B1-3385-DB49-3617307B1D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29F72E-75D8-4835-5DC8-460B2FFF0294}"/>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5" name="Footer Placeholder 4">
            <a:extLst>
              <a:ext uri="{FF2B5EF4-FFF2-40B4-BE49-F238E27FC236}">
                <a16:creationId xmlns:a16="http://schemas.microsoft.com/office/drawing/2014/main" id="{19D51360-EF1A-D5FA-AB3F-98FFC2E8E2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7E1364-C273-F60E-B75D-7D51712E9052}"/>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273297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D59B0-CDE1-BC6D-8F9C-F7B3F540DA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AEC8CFD-CC01-BC78-A587-A4A25BA00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1CD999-20FE-037F-4F12-C36B842D3132}"/>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5" name="Footer Placeholder 4">
            <a:extLst>
              <a:ext uri="{FF2B5EF4-FFF2-40B4-BE49-F238E27FC236}">
                <a16:creationId xmlns:a16="http://schemas.microsoft.com/office/drawing/2014/main" id="{30C7948A-C48F-8CB4-ECB6-62BD8A1BFD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CD45FE-C736-6FD9-1D94-55BFD15D5296}"/>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398087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3B8C-4C6B-E566-72FC-19E82C2FC6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0679D91-199B-6A89-AF4D-098648759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140FAFB-1A48-46FC-F09B-31948153259C}"/>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5" name="Footer Placeholder 4">
            <a:extLst>
              <a:ext uri="{FF2B5EF4-FFF2-40B4-BE49-F238E27FC236}">
                <a16:creationId xmlns:a16="http://schemas.microsoft.com/office/drawing/2014/main" id="{1EC67AB8-0AD0-419D-6019-2F62B6A6E4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F97042-738C-D805-E580-0775C189F181}"/>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251118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C875-89A5-39F1-5CE8-1ABDF9EFDA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5673699-A9A8-3577-C056-2B23B0B18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BB6DF7-B3C2-D2E4-9E58-3381A7325AC5}"/>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5" name="Footer Placeholder 4">
            <a:extLst>
              <a:ext uri="{FF2B5EF4-FFF2-40B4-BE49-F238E27FC236}">
                <a16:creationId xmlns:a16="http://schemas.microsoft.com/office/drawing/2014/main" id="{707B64E3-0E54-40E2-175F-2260207E44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755DB3-6E84-822C-BC25-E5167F198F90}"/>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342776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7AAC-DC44-67E6-94DE-442E6C5F9E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8C2F50-7DFC-96DC-56DE-A957E748CB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E54E8E4-F1BA-4388-9C9D-D5D27F9A0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B3CC503-9AC4-15F3-9F6B-93536013AC08}"/>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6" name="Footer Placeholder 5">
            <a:extLst>
              <a:ext uri="{FF2B5EF4-FFF2-40B4-BE49-F238E27FC236}">
                <a16:creationId xmlns:a16="http://schemas.microsoft.com/office/drawing/2014/main" id="{BC2B0465-AE5A-1B4C-9AD5-45B273AE207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502E44-09E2-915D-4B0F-A63137819C9E}"/>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332427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2DA5-7E66-C836-B36B-E7E62641A47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CBBD1E-5E5D-E5AF-F625-C05932161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25D60-A371-2651-21D6-AD3E66603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5221EA3-DDA7-CBC7-427C-ACCC9A21E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098ADB-C1BA-A40B-FB0F-FE8AEFC084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9744BF2-CE42-DED6-AA07-93ECEA0B51FB}"/>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8" name="Footer Placeholder 7">
            <a:extLst>
              <a:ext uri="{FF2B5EF4-FFF2-40B4-BE49-F238E27FC236}">
                <a16:creationId xmlns:a16="http://schemas.microsoft.com/office/drawing/2014/main" id="{05EC8311-6ABC-C8E0-0A92-BEFC8F46257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47B747B-FDF7-A443-2B05-AC9C7F0A6B0C}"/>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83402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D626-E675-B075-0119-2D238074992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7F0EE33-9D2A-D42D-8265-2E3E3A9CE0DF}"/>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4" name="Footer Placeholder 3">
            <a:extLst>
              <a:ext uri="{FF2B5EF4-FFF2-40B4-BE49-F238E27FC236}">
                <a16:creationId xmlns:a16="http://schemas.microsoft.com/office/drawing/2014/main" id="{FFCBC1DF-E856-D2A3-DA73-EA04E5A519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299F9C3-285A-A939-75A4-732EE0A4F7E6}"/>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37994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EE718A-4545-33D9-7422-2B84BF0C0BC4}"/>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3" name="Footer Placeholder 2">
            <a:extLst>
              <a:ext uri="{FF2B5EF4-FFF2-40B4-BE49-F238E27FC236}">
                <a16:creationId xmlns:a16="http://schemas.microsoft.com/office/drawing/2014/main" id="{575C92FF-A87A-11F3-ADA2-651ACCE535B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42F7813-A5D7-6928-B33A-DB7A70560991}"/>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375936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9E48-8562-ED9D-E7FB-8C213E79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935F044-1199-3256-FA69-39747160F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4F29ADB-7F92-779E-31E8-10D8EB64A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06F52-5941-E137-B79B-412B30F82D47}"/>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6" name="Footer Placeholder 5">
            <a:extLst>
              <a:ext uri="{FF2B5EF4-FFF2-40B4-BE49-F238E27FC236}">
                <a16:creationId xmlns:a16="http://schemas.microsoft.com/office/drawing/2014/main" id="{0D35C75D-37D2-DF77-F6A3-5FEB32D9A34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F49594-0756-A051-6BA0-9DA3A1AC1901}"/>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222250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FF50-4F64-515C-AE76-40B809637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C8C741B-404F-4DB3-4B05-2CF419552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D75F290-8E90-0140-F88F-DF3A46284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44202-92C6-286C-A927-0C17E9B82A93}"/>
              </a:ext>
            </a:extLst>
          </p:cNvPr>
          <p:cNvSpPr>
            <a:spLocks noGrp="1"/>
          </p:cNvSpPr>
          <p:nvPr>
            <p:ph type="dt" sz="half" idx="10"/>
          </p:nvPr>
        </p:nvSpPr>
        <p:spPr/>
        <p:txBody>
          <a:bodyPr/>
          <a:lstStyle/>
          <a:p>
            <a:fld id="{1775699E-4036-4A71-8D2E-E7A875614D6C}" type="datetimeFigureOut">
              <a:rPr lang="en-IN" smtClean="0"/>
              <a:t>02-05-2024</a:t>
            </a:fld>
            <a:endParaRPr lang="en-IN"/>
          </a:p>
        </p:txBody>
      </p:sp>
      <p:sp>
        <p:nvSpPr>
          <p:cNvPr id="6" name="Footer Placeholder 5">
            <a:extLst>
              <a:ext uri="{FF2B5EF4-FFF2-40B4-BE49-F238E27FC236}">
                <a16:creationId xmlns:a16="http://schemas.microsoft.com/office/drawing/2014/main" id="{966323BE-A6A4-365C-5C96-A96F05B535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916B10-5B9B-B446-2DE5-4B71442C55FC}"/>
              </a:ext>
            </a:extLst>
          </p:cNvPr>
          <p:cNvSpPr>
            <a:spLocks noGrp="1"/>
          </p:cNvSpPr>
          <p:nvPr>
            <p:ph type="sldNum" sz="quarter" idx="12"/>
          </p:nvPr>
        </p:nvSpPr>
        <p:spPr/>
        <p:txBody>
          <a:bodyPr/>
          <a:lstStyle/>
          <a:p>
            <a:fld id="{410F9603-3979-4357-95B0-74F82D5020FA}" type="slidenum">
              <a:rPr lang="en-IN" smtClean="0"/>
              <a:t>‹#›</a:t>
            </a:fld>
            <a:endParaRPr lang="en-IN"/>
          </a:p>
        </p:txBody>
      </p:sp>
    </p:spTree>
    <p:extLst>
      <p:ext uri="{BB962C8B-B14F-4D97-AF65-F5344CB8AC3E}">
        <p14:creationId xmlns:p14="http://schemas.microsoft.com/office/powerpoint/2010/main" val="226778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2752E-57F5-5AF9-B470-28F8F7B76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B70EB9-915A-5A4E-F94A-C046D609E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5049A8-3292-645B-0C61-4C8E8F631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699E-4036-4A71-8D2E-E7A875614D6C}" type="datetimeFigureOut">
              <a:rPr lang="en-IN" smtClean="0"/>
              <a:t>02-05-2024</a:t>
            </a:fld>
            <a:endParaRPr lang="en-IN"/>
          </a:p>
        </p:txBody>
      </p:sp>
      <p:sp>
        <p:nvSpPr>
          <p:cNvPr id="5" name="Footer Placeholder 4">
            <a:extLst>
              <a:ext uri="{FF2B5EF4-FFF2-40B4-BE49-F238E27FC236}">
                <a16:creationId xmlns:a16="http://schemas.microsoft.com/office/drawing/2014/main" id="{194E4705-95BB-4063-E478-8878A49FD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432CF4C-990B-8174-890B-EFABF9F09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F9603-3979-4357-95B0-74F82D5020FA}" type="slidenum">
              <a:rPr lang="en-IN" smtClean="0"/>
              <a:t>‹#›</a:t>
            </a:fld>
            <a:endParaRPr lang="en-IN"/>
          </a:p>
        </p:txBody>
      </p:sp>
    </p:spTree>
    <p:extLst>
      <p:ext uri="{BB962C8B-B14F-4D97-AF65-F5344CB8AC3E}">
        <p14:creationId xmlns:p14="http://schemas.microsoft.com/office/powerpoint/2010/main" val="87902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in/imgres?imgurl=http://www.hindu.com/mp/2003/11/10/images/2003111001180301.jpg&amp;imgrefurl=http://www.hindu.com/mp/2003/11/10/stories/2003111001180300.htm&amp;h=292&amp;w=351&amp;sz=20&amp;hl=en&amp;start=2&amp;um=1&amp;tbnid=Ap9nl71JczyofM:&amp;tbnh=100&amp;tbnw=120&amp;prev=/images?q=indian+thali&amp;svnum=10&amp;um=1&amp;hl=en&amp;sa=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images.google.co.in/imgres?imgurl=http://tiki.oneworld.net/global_warming/bicycle.gif&amp;imgrefurl=http://tiki.oneworld.net/global_warming/climate9.html&amp;h=247&amp;w=223&amp;sz=5&amp;hl=en&amp;start=14&amp;um=1&amp;tbnid=BJ2HTc8rbIsjcM:&amp;tbnh=110&amp;tbnw=99&amp;prev=/images?q=cycling+cartoons&amp;svnum=10&amp;um=1&amp;hl=en&amp;sa=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images.google.co.in/imgres?imgurl=http://www.nlm.nih.gov/medlineplus/ency/images/ency/fullsize/19492.jpg&amp;imgrefurl=http://www.nlm.nih.gov/medlineplus/ency/imagepages/19492.htm&amp;h=320&amp;w=400&amp;sz=23&amp;hl=en&amp;start=2&amp;um=1&amp;tbnid=BI1GvbSZNp7DNM:&amp;tbnh=99&amp;tbnw=124&amp;prev=/images?q=diet&amp;svnum=10&amp;um=1&amp;hl=en&amp;sa=G" TargetMode="External"/><Relationship Id="rId1" Type="http://schemas.openxmlformats.org/officeDocument/2006/relationships/slideLayout" Target="../slideLayouts/slideLayout2.xml"/><Relationship Id="rId6" Type="http://schemas.openxmlformats.org/officeDocument/2006/relationships/hyperlink" Target="http://images.google.co.in/imgres?imgurl=http://www.thailandbooking.org/region/bangkok/baningnam/baningnam2.jpg&amp;imgrefurl=http://www.bangkokbooking.org/bangkok/baningnam/&amp;h=126&amp;w=107&amp;sz=12&amp;hl=en&amp;start=30&amp;um=1&amp;tbnid=nYxDd2z_h342eM:&amp;tbnh=90&amp;tbnw=76&amp;prev=/images?q=lifestyle+modification&amp;start=20&amp;ndsp=20&amp;svnum=10&amp;um=1&amp;hl=en&amp;sa=N" TargetMode="External"/><Relationship Id="rId5" Type="http://schemas.openxmlformats.org/officeDocument/2006/relationships/image" Target="../media/image5.jpeg"/><Relationship Id="rId4" Type="http://schemas.openxmlformats.org/officeDocument/2006/relationships/hyperlink" Target="http://images.google.co.in/imgres?imgurl=http://www.ndri.com/news/images/Eating-before-exercise.jpg&amp;imgrefurl=http://www.ndri.com/news/category/009-1.html&amp;h=361&amp;w=261&amp;sz=33&amp;hl=en&amp;start=95&amp;um=1&amp;tbnid=fNuw5mMf4FlMeM:&amp;tbnh=121&amp;tbnw=87&amp;prev=/images?q=exercise&amp;start=80&amp;ndsp=20&amp;svnum=10&amp;um=1&amp;hl=en&amp;sa=N" TargetMode="External"/><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ABE5-9DE5-A9E4-97AC-C87838035029}"/>
              </a:ext>
            </a:extLst>
          </p:cNvPr>
          <p:cNvSpPr>
            <a:spLocks noGrp="1"/>
          </p:cNvSpPr>
          <p:nvPr>
            <p:ph type="ctrTitle"/>
          </p:nvPr>
        </p:nvSpPr>
        <p:spPr>
          <a:xfrm>
            <a:off x="952107" y="411480"/>
            <a:ext cx="9441573" cy="2387600"/>
          </a:xfrm>
        </p:spPr>
        <p:txBody>
          <a:bodyPr>
            <a:normAutofit fontScale="90000"/>
          </a:bodyPr>
          <a:lstStyle/>
          <a:p>
            <a:r>
              <a:rPr lang="en-US" sz="6700" b="1" dirty="0">
                <a:solidFill>
                  <a:srgbClr val="00B050"/>
                </a:solidFill>
                <a:latin typeface="Times New Roman" panose="02020603050405020304" pitchFamily="18" charset="0"/>
                <a:cs typeface="Times New Roman" panose="02020603050405020304" pitchFamily="18" charset="0"/>
              </a:rPr>
              <a:t>Adolescent Friendly Dietary Interventions for Obesity</a:t>
            </a:r>
            <a:br>
              <a:rPr lang="en-US"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0E68DDC-BBD6-1EA2-D694-ED062A405479}"/>
              </a:ext>
            </a:extLst>
          </p:cNvPr>
          <p:cNvSpPr>
            <a:spLocks noGrp="1"/>
          </p:cNvSpPr>
          <p:nvPr>
            <p:ph type="subTitle" idx="1"/>
          </p:nvPr>
        </p:nvSpPr>
        <p:spPr>
          <a:xfrm>
            <a:off x="83243" y="2990088"/>
            <a:ext cx="6546157" cy="3675888"/>
          </a:xfrm>
        </p:spPr>
        <p:txBody>
          <a:bodyPr>
            <a:normAutofit/>
          </a:bodyPr>
          <a:lstStyle/>
          <a:p>
            <a:pPr algn="l"/>
            <a:r>
              <a:rPr lang="en-IN" sz="3600" b="1" dirty="0">
                <a:latin typeface="Times New Roman" panose="02020603050405020304" pitchFamily="18" charset="0"/>
                <a:cs typeface="Times New Roman" panose="02020603050405020304" pitchFamily="18" charset="0"/>
              </a:rPr>
              <a:t>Surbhi Pareek</a:t>
            </a:r>
          </a:p>
          <a:p>
            <a:pPr algn="l"/>
            <a:r>
              <a:rPr lang="en-IN" dirty="0">
                <a:latin typeface="Times New Roman" panose="02020603050405020304" pitchFamily="18" charset="0"/>
                <a:cs typeface="Times New Roman" panose="02020603050405020304" pitchFamily="18" charset="0"/>
              </a:rPr>
              <a:t>Consultant Dietitian &amp; Nutritionist</a:t>
            </a:r>
          </a:p>
          <a:p>
            <a:pPr algn="l"/>
            <a:r>
              <a:rPr lang="en-IN" b="1" u="sng" dirty="0">
                <a:solidFill>
                  <a:srgbClr val="002060"/>
                </a:solidFill>
                <a:latin typeface="Times New Roman" panose="02020603050405020304" pitchFamily="18" charset="0"/>
                <a:cs typeface="Times New Roman" panose="02020603050405020304" pitchFamily="18" charset="0"/>
              </a:rPr>
              <a:t>Founder- Nutrisaga by Surbhi</a:t>
            </a:r>
          </a:p>
          <a:p>
            <a:pPr algn="l"/>
            <a:r>
              <a:rPr lang="en-IN" sz="2000" dirty="0">
                <a:solidFill>
                  <a:srgbClr val="0070C0"/>
                </a:solidFill>
                <a:latin typeface="Times New Roman" panose="02020603050405020304" pitchFamily="18" charset="0"/>
                <a:cs typeface="Times New Roman" panose="02020603050405020304" pitchFamily="18" charset="0"/>
              </a:rPr>
              <a:t>M.Sc. (Foods &amp; Nutrition), NDDY, </a:t>
            </a:r>
          </a:p>
          <a:p>
            <a:pPr algn="l"/>
            <a:r>
              <a:rPr lang="en-IN" sz="2000" dirty="0">
                <a:solidFill>
                  <a:srgbClr val="0070C0"/>
                </a:solidFill>
                <a:latin typeface="Times New Roman" panose="02020603050405020304" pitchFamily="18" charset="0"/>
                <a:cs typeface="Times New Roman" panose="02020603050405020304" pitchFamily="18" charset="0"/>
              </a:rPr>
              <a:t>Certified Diabetes Educator(ADA), APCCN (UK)</a:t>
            </a:r>
          </a:p>
          <a:p>
            <a:pPr algn="l"/>
            <a:r>
              <a:rPr lang="en-IN" sz="2000" dirty="0">
                <a:solidFill>
                  <a:srgbClr val="0070C0"/>
                </a:solidFill>
                <a:latin typeface="Times New Roman" panose="02020603050405020304" pitchFamily="18" charset="0"/>
                <a:cs typeface="Times New Roman" panose="02020603050405020304" pitchFamily="18" charset="0"/>
              </a:rPr>
              <a:t>Metabolic Balance Consultant (Germany)</a:t>
            </a:r>
          </a:p>
          <a:p>
            <a:pPr algn="l"/>
            <a:r>
              <a:rPr lang="en-IN" sz="2000" dirty="0">
                <a:solidFill>
                  <a:srgbClr val="0070C0"/>
                </a:solidFill>
                <a:latin typeface="Times New Roman" panose="02020603050405020304" pitchFamily="18" charset="0"/>
                <a:cs typeface="Times New Roman" panose="02020603050405020304" pitchFamily="18" charset="0"/>
              </a:rPr>
              <a:t>Specialist: Ketogenic Diet, Sports Nutrition, Inborn Errors of Metabolism, Nutrigenetics, FODMAP Diet for IBS (Australia)</a:t>
            </a:r>
          </a:p>
        </p:txBody>
      </p:sp>
      <p:pic>
        <p:nvPicPr>
          <p:cNvPr id="5" name="Picture 4">
            <a:extLst>
              <a:ext uri="{FF2B5EF4-FFF2-40B4-BE49-F238E27FC236}">
                <a16:creationId xmlns:a16="http://schemas.microsoft.com/office/drawing/2014/main" id="{78BF785E-1279-6A87-B73A-703E88E11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965" y="3119120"/>
            <a:ext cx="4918273" cy="3175508"/>
          </a:xfrm>
          <a:prstGeom prst="rect">
            <a:avLst/>
          </a:prstGeom>
        </p:spPr>
      </p:pic>
    </p:spTree>
    <p:extLst>
      <p:ext uri="{BB962C8B-B14F-4D97-AF65-F5344CB8AC3E}">
        <p14:creationId xmlns:p14="http://schemas.microsoft.com/office/powerpoint/2010/main" val="97692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77A5-BB10-FB66-9FBE-36314ABC8EBB}"/>
              </a:ext>
            </a:extLst>
          </p:cNvPr>
          <p:cNvSpPr>
            <a:spLocks noGrp="1"/>
          </p:cNvSpPr>
          <p:nvPr>
            <p:ph type="title"/>
          </p:nvPr>
        </p:nvSpPr>
        <p:spPr/>
        <p:txBody>
          <a:bodyPr>
            <a:normAutofit/>
          </a:bodyPr>
          <a:lstStyle/>
          <a:p>
            <a:pPr algn="ctr">
              <a:defRPr/>
            </a:pPr>
            <a:r>
              <a:rPr lang="en-US" sz="6000" dirty="0">
                <a:solidFill>
                  <a:srgbClr val="00B050"/>
                </a:solidFill>
                <a:latin typeface="Times New Roman" panose="02020603050405020304" pitchFamily="18" charset="0"/>
                <a:cs typeface="Times New Roman" panose="02020603050405020304" pitchFamily="18" charset="0"/>
              </a:rPr>
              <a:t>2. Proper eating routine</a:t>
            </a:r>
            <a:endParaRPr lang="en-IN" sz="6000" dirty="0">
              <a:solidFill>
                <a:srgbClr val="00B050"/>
              </a:solidFill>
              <a:latin typeface="Times New Roman" panose="02020603050405020304" pitchFamily="18" charset="0"/>
              <a:cs typeface="Times New Roman" panose="02020603050405020304" pitchFamily="18" charset="0"/>
            </a:endParaRPr>
          </a:p>
        </p:txBody>
      </p:sp>
      <p:pic>
        <p:nvPicPr>
          <p:cNvPr id="31747" name="Picture 2" descr="Have we got our meal times all wrong? - BBC Food">
            <a:extLst>
              <a:ext uri="{FF2B5EF4-FFF2-40B4-BE49-F238E27FC236}">
                <a16:creationId xmlns:a16="http://schemas.microsoft.com/office/drawing/2014/main" id="{BF484F91-BA76-2D98-BB56-B3A44AAC1B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94689" y="3836709"/>
            <a:ext cx="4760177" cy="2777007"/>
          </a:xfrm>
          <a:noFill/>
        </p:spPr>
      </p:pic>
      <p:sp>
        <p:nvSpPr>
          <p:cNvPr id="31748" name="TextBox 3">
            <a:extLst>
              <a:ext uri="{FF2B5EF4-FFF2-40B4-BE49-F238E27FC236}">
                <a16:creationId xmlns:a16="http://schemas.microsoft.com/office/drawing/2014/main" id="{953BDB3E-B8C9-2AD4-69F4-3F9406C5B5EC}"/>
              </a:ext>
            </a:extLst>
          </p:cNvPr>
          <p:cNvSpPr txBox="1">
            <a:spLocks noChangeArrowheads="1"/>
          </p:cNvSpPr>
          <p:nvPr/>
        </p:nvSpPr>
        <p:spPr bwMode="auto">
          <a:xfrm>
            <a:off x="545968" y="3142919"/>
            <a:ext cx="4953000"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ea typeface="Microsoft YaHei" panose="020B0503020204020204" pitchFamily="34" charset="-122"/>
              </a:defRPr>
            </a:lvl1pPr>
            <a:lvl2pPr>
              <a:defRPr>
                <a:solidFill>
                  <a:schemeClr val="bg1"/>
                </a:solidFill>
                <a:latin typeface="Arial" panose="020B0604020202020204" pitchFamily="34" charset="0"/>
                <a:ea typeface="Microsoft YaHei" panose="020B0503020204020204" pitchFamily="34" charset="-122"/>
              </a:defRPr>
            </a:lvl2pPr>
            <a:lvl3pPr>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lnSpc>
                <a:spcPct val="150000"/>
              </a:lnSpc>
              <a:buFont typeface="Wingdings" panose="05000000000000000000" pitchFamily="2" charset="2"/>
              <a:buChar char="ü"/>
            </a:pPr>
            <a:r>
              <a:rPr lang="en-US" altLang="en-US" sz="2400" dirty="0">
                <a:solidFill>
                  <a:srgbClr val="7030A0"/>
                </a:solidFill>
                <a:latin typeface="Times New Roman" panose="02020603050405020304" pitchFamily="18" charset="0"/>
                <a:cs typeface="Times New Roman" panose="02020603050405020304" pitchFamily="18" charset="0"/>
              </a:rPr>
              <a:t>Maintains healthy weight</a:t>
            </a:r>
          </a:p>
          <a:p>
            <a:pPr>
              <a:lnSpc>
                <a:spcPct val="150000"/>
              </a:lnSpc>
              <a:buFont typeface="Wingdings" panose="05000000000000000000" pitchFamily="2" charset="2"/>
              <a:buChar char="ü"/>
            </a:pPr>
            <a:r>
              <a:rPr lang="en-US" altLang="en-US" sz="2400" dirty="0">
                <a:solidFill>
                  <a:srgbClr val="7030A0"/>
                </a:solidFill>
                <a:latin typeface="Times New Roman" panose="02020603050405020304" pitchFamily="18" charset="0"/>
                <a:cs typeface="Times New Roman" panose="02020603050405020304" pitchFamily="18" charset="0"/>
              </a:rPr>
              <a:t>Improve Gut health &amp; Digestion</a:t>
            </a:r>
          </a:p>
          <a:p>
            <a:pPr>
              <a:lnSpc>
                <a:spcPct val="150000"/>
              </a:lnSpc>
              <a:buFont typeface="Wingdings" panose="05000000000000000000" pitchFamily="2" charset="2"/>
              <a:buChar char="ü"/>
            </a:pPr>
            <a:r>
              <a:rPr lang="en-US" altLang="en-US" sz="2400" dirty="0">
                <a:solidFill>
                  <a:srgbClr val="7030A0"/>
                </a:solidFill>
                <a:latin typeface="Times New Roman" panose="02020603050405020304" pitchFamily="18" charset="0"/>
                <a:cs typeface="Times New Roman" panose="02020603050405020304" pitchFamily="18" charset="0"/>
              </a:rPr>
              <a:t>Enhance energy levels</a:t>
            </a:r>
          </a:p>
          <a:p>
            <a:pPr>
              <a:lnSpc>
                <a:spcPct val="150000"/>
              </a:lnSpc>
              <a:buFont typeface="Wingdings" panose="05000000000000000000" pitchFamily="2" charset="2"/>
              <a:buChar char="ü"/>
            </a:pPr>
            <a:r>
              <a:rPr lang="en-US" altLang="en-US" sz="2400" dirty="0">
                <a:solidFill>
                  <a:srgbClr val="7030A0"/>
                </a:solidFill>
                <a:latin typeface="Times New Roman" panose="02020603050405020304" pitchFamily="18" charset="0"/>
                <a:cs typeface="Times New Roman" panose="02020603050405020304" pitchFamily="18" charset="0"/>
              </a:rPr>
              <a:t>Lowers the risk of diseases</a:t>
            </a:r>
          </a:p>
          <a:p>
            <a:pPr>
              <a:lnSpc>
                <a:spcPct val="150000"/>
              </a:lnSpc>
              <a:buFont typeface="Wingdings" panose="05000000000000000000" pitchFamily="2" charset="2"/>
              <a:buChar char="ü"/>
            </a:pPr>
            <a:r>
              <a:rPr lang="en-US" altLang="en-US" sz="2400" dirty="0">
                <a:solidFill>
                  <a:srgbClr val="7030A0"/>
                </a:solidFill>
                <a:latin typeface="Times New Roman" panose="02020603050405020304" pitchFamily="18" charset="0"/>
                <a:cs typeface="Times New Roman" panose="02020603050405020304" pitchFamily="18" charset="0"/>
              </a:rPr>
              <a:t>Boosts immunity</a:t>
            </a:r>
          </a:p>
          <a:p>
            <a:pPr>
              <a:lnSpc>
                <a:spcPct val="150000"/>
              </a:lnSpc>
              <a:buFont typeface="Wingdings" panose="05000000000000000000" pitchFamily="2" charset="2"/>
              <a:buChar char="ü"/>
            </a:pPr>
            <a:r>
              <a:rPr lang="en-US" altLang="en-US" sz="2400" dirty="0">
                <a:solidFill>
                  <a:srgbClr val="7030A0"/>
                </a:solidFill>
                <a:latin typeface="Times New Roman" panose="02020603050405020304" pitchFamily="18" charset="0"/>
                <a:cs typeface="Times New Roman" panose="02020603050405020304" pitchFamily="18" charset="0"/>
              </a:rPr>
              <a:t>Improves confidence</a:t>
            </a:r>
          </a:p>
        </p:txBody>
      </p:sp>
      <p:sp>
        <p:nvSpPr>
          <p:cNvPr id="3" name="TextBox 2">
            <a:extLst>
              <a:ext uri="{FF2B5EF4-FFF2-40B4-BE49-F238E27FC236}">
                <a16:creationId xmlns:a16="http://schemas.microsoft.com/office/drawing/2014/main" id="{28A9A254-848A-5719-5F88-0F2DD7D83426}"/>
              </a:ext>
            </a:extLst>
          </p:cNvPr>
          <p:cNvSpPr txBox="1"/>
          <p:nvPr/>
        </p:nvSpPr>
        <p:spPr>
          <a:xfrm>
            <a:off x="545968" y="1690688"/>
            <a:ext cx="11086707" cy="1384995"/>
          </a:xfrm>
          <a:prstGeom prst="rect">
            <a:avLst/>
          </a:prstGeom>
          <a:noFill/>
        </p:spPr>
        <p:txBody>
          <a:bodyPr wrap="square" rtlCol="0">
            <a:spAutoFit/>
          </a:bodyPr>
          <a:lstStyle/>
          <a:p>
            <a:pPr algn="ctr"/>
            <a:r>
              <a:rPr lang="en-US" sz="2800" b="1" i="0" dirty="0">
                <a:solidFill>
                  <a:srgbClr val="4D5156"/>
                </a:solidFill>
                <a:effectLst/>
                <a:highlight>
                  <a:srgbClr val="FFFFFF"/>
                </a:highlight>
                <a:latin typeface="Times New Roman" panose="02020603050405020304" pitchFamily="18" charset="0"/>
                <a:cs typeface="Times New Roman" panose="02020603050405020304" pitchFamily="18" charset="0"/>
              </a:rPr>
              <a:t>As per WHO, Proper </a:t>
            </a:r>
            <a:r>
              <a:rPr lang="en-US" sz="2800" b="1" dirty="0">
                <a:solidFill>
                  <a:srgbClr val="4D5156"/>
                </a:solidFill>
                <a:highlight>
                  <a:srgbClr val="FFFFFF"/>
                </a:highlight>
                <a:latin typeface="Times New Roman" panose="02020603050405020304" pitchFamily="18" charset="0"/>
                <a:cs typeface="Times New Roman" panose="02020603050405020304" pitchFamily="18" charset="0"/>
              </a:rPr>
              <a:t>eating routine means </a:t>
            </a:r>
            <a:r>
              <a:rPr lang="en-US" sz="2800" b="1" i="0" dirty="0">
                <a:solidFill>
                  <a:srgbClr val="4D5156"/>
                </a:solidFill>
                <a:effectLst/>
                <a:highlight>
                  <a:srgbClr val="FFFFFF"/>
                </a:highlight>
                <a:latin typeface="Times New Roman" panose="02020603050405020304" pitchFamily="18" charset="0"/>
                <a:cs typeface="Times New Roman" panose="02020603050405020304" pitchFamily="18" charset="0"/>
              </a:rPr>
              <a:t>is simply eating adequate amount from each food group, eating on time and well-balanced meals to support your body’s needs.</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338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1748"/>
                                        </p:tgtEl>
                                        <p:attrNameLst>
                                          <p:attrName>r</p:attrName>
                                        </p:attrNameLst>
                                      </p:cBhvr>
                                    </p:animRot>
                                    <p:animRot by="-240000">
                                      <p:cBhvr>
                                        <p:cTn id="7" dur="200" fill="hold">
                                          <p:stCondLst>
                                            <p:cond delay="200"/>
                                          </p:stCondLst>
                                        </p:cTn>
                                        <p:tgtEl>
                                          <p:spTgt spid="31748"/>
                                        </p:tgtEl>
                                        <p:attrNameLst>
                                          <p:attrName>r</p:attrName>
                                        </p:attrNameLst>
                                      </p:cBhvr>
                                    </p:animRot>
                                    <p:animRot by="240000">
                                      <p:cBhvr>
                                        <p:cTn id="8" dur="200" fill="hold">
                                          <p:stCondLst>
                                            <p:cond delay="400"/>
                                          </p:stCondLst>
                                        </p:cTn>
                                        <p:tgtEl>
                                          <p:spTgt spid="31748"/>
                                        </p:tgtEl>
                                        <p:attrNameLst>
                                          <p:attrName>r</p:attrName>
                                        </p:attrNameLst>
                                      </p:cBhvr>
                                    </p:animRot>
                                    <p:animRot by="-240000">
                                      <p:cBhvr>
                                        <p:cTn id="9" dur="200" fill="hold">
                                          <p:stCondLst>
                                            <p:cond delay="600"/>
                                          </p:stCondLst>
                                        </p:cTn>
                                        <p:tgtEl>
                                          <p:spTgt spid="31748"/>
                                        </p:tgtEl>
                                        <p:attrNameLst>
                                          <p:attrName>r</p:attrName>
                                        </p:attrNameLst>
                                      </p:cBhvr>
                                    </p:animRot>
                                    <p:animRot by="120000">
                                      <p:cBhvr>
                                        <p:cTn id="10" dur="200" fill="hold">
                                          <p:stCondLst>
                                            <p:cond delay="800"/>
                                          </p:stCondLst>
                                        </p:cTn>
                                        <p:tgtEl>
                                          <p:spTgt spid="317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8148B-F0D4-5311-5BA5-A0F7B03D5971}"/>
              </a:ext>
            </a:extLst>
          </p:cNvPr>
          <p:cNvSpPr>
            <a:spLocks noGrp="1"/>
          </p:cNvSpPr>
          <p:nvPr>
            <p:ph idx="1"/>
          </p:nvPr>
        </p:nvSpPr>
        <p:spPr>
          <a:xfrm>
            <a:off x="838200" y="1796395"/>
            <a:ext cx="7363120" cy="4906063"/>
          </a:xfrm>
        </p:spPr>
        <p:txBody>
          <a:bodyPr>
            <a:normAutofit/>
          </a:bodyPr>
          <a:lstStyle/>
          <a:p>
            <a:pPr marL="0" indent="0" algn="l">
              <a:spcAft>
                <a:spcPts val="0"/>
              </a:spcAft>
              <a:buNone/>
            </a:pPr>
            <a:r>
              <a:rPr lang="en-US" b="0" i="0" dirty="0">
                <a:effectLst/>
                <a:highlight>
                  <a:srgbClr val="FFFFFF"/>
                </a:highlight>
                <a:latin typeface="Times New Roman" panose="02020603050405020304" pitchFamily="18" charset="0"/>
                <a:cs typeface="Times New Roman" panose="02020603050405020304" pitchFamily="18" charset="0"/>
              </a:rPr>
              <a:t>As per World Health Organization, Children and adolescents aged 5-17 years- </a:t>
            </a:r>
          </a:p>
          <a:p>
            <a:pPr marL="0" indent="0" algn="l">
              <a:spcAft>
                <a:spcPts val="0"/>
              </a:spcAft>
              <a:buNone/>
            </a:pPr>
            <a:endParaRPr lang="en-US" b="0" i="0" dirty="0">
              <a:effectLst/>
              <a:highlight>
                <a:srgbClr val="FFFFFF"/>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effectLst/>
                <a:highlight>
                  <a:srgbClr val="FFFFFF"/>
                </a:highlight>
                <a:latin typeface="Times New Roman" panose="02020603050405020304" pitchFamily="18" charset="0"/>
                <a:cs typeface="Times New Roman" panose="02020603050405020304" pitchFamily="18" charset="0"/>
              </a:rPr>
              <a:t>Should do at least 60 minutes of moderate to vigorous-intensity physical activity daily. (Brisk walking, Jogging, Running, Fast Cycling, Sports Activity, Power Yoga, Swimming, Dancing etc.)</a:t>
            </a:r>
          </a:p>
          <a:p>
            <a:pPr algn="l">
              <a:buFont typeface="Arial" panose="020B0604020202020204" pitchFamily="34" charset="0"/>
              <a:buChar char="•"/>
            </a:pPr>
            <a:r>
              <a:rPr lang="en-US" sz="2400" b="0" i="0" dirty="0">
                <a:effectLst/>
                <a:highlight>
                  <a:srgbClr val="FFFFFF"/>
                </a:highlight>
                <a:latin typeface="Times New Roman" panose="02020603050405020304" pitchFamily="18" charset="0"/>
                <a:cs typeface="Times New Roman" panose="02020603050405020304" pitchFamily="18" charset="0"/>
              </a:rPr>
              <a:t>Physical activity of amounts more than 60 minutes daily provides additional health benefits.</a:t>
            </a:r>
          </a:p>
          <a:p>
            <a:pPr algn="l">
              <a:buFont typeface="Arial" panose="020B0604020202020204" pitchFamily="34" charset="0"/>
              <a:buChar char="•"/>
            </a:pPr>
            <a:r>
              <a:rPr lang="en-US" sz="2400" b="0" i="0" dirty="0">
                <a:effectLst/>
                <a:highlight>
                  <a:srgbClr val="FFFFFF"/>
                </a:highlight>
                <a:latin typeface="Times New Roman" panose="02020603050405020304" pitchFamily="18" charset="0"/>
                <a:cs typeface="Times New Roman" panose="02020603050405020304" pitchFamily="18" charset="0"/>
              </a:rPr>
              <a:t>Should include activities that strengthen muscle and bone, at least 3 times per week.</a:t>
            </a: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B1181E7-72AE-6D1A-C559-3E1A74E94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482" y="4070612"/>
            <a:ext cx="3716518" cy="2787388"/>
          </a:xfrm>
          <a:prstGeom prst="rect">
            <a:avLst/>
          </a:prstGeom>
        </p:spPr>
      </p:pic>
      <p:sp>
        <p:nvSpPr>
          <p:cNvPr id="6" name="Text Box 1">
            <a:extLst>
              <a:ext uri="{FF2B5EF4-FFF2-40B4-BE49-F238E27FC236}">
                <a16:creationId xmlns:a16="http://schemas.microsoft.com/office/drawing/2014/main" id="{0F5C3B23-219C-1845-72A5-73BEC5DBA057}"/>
              </a:ext>
            </a:extLst>
          </p:cNvPr>
          <p:cNvSpPr txBox="1">
            <a:spLocks noGrp="1" noChangeArrowheads="1"/>
          </p:cNvSpPr>
          <p:nvPr>
            <p:ph type="title"/>
          </p:nvPr>
        </p:nvSpPr>
        <p:spPr bwMode="auto">
          <a:xfrm>
            <a:off x="838200" y="155542"/>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400"/>
              </a:spcBef>
              <a:buClr>
                <a:schemeClr val="accent1"/>
              </a:buClr>
              <a:buSzPct val="68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Lucida Sans Unicode" panose="020B0602030504020204" pitchFamily="34" charset="0"/>
              </a:defRPr>
            </a:lvl2pPr>
            <a:lvl3pPr marL="858838">
              <a:spcBef>
                <a:spcPts val="350"/>
              </a:spcBef>
              <a:buClr>
                <a:schemeClr val="accent2"/>
              </a:buClr>
              <a:buSzPct val="10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chemeClr val="tx1"/>
                </a:solidFill>
                <a:latin typeface="Lucida Sans Unicode" panose="020B0602030504020204" pitchFamily="34" charset="0"/>
              </a:defRPr>
            </a:lvl3pPr>
            <a:lvl4pPr marL="1143000">
              <a:spcBef>
                <a:spcPts val="35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chemeClr val="tx1"/>
                </a:solidFill>
                <a:latin typeface="Lucida Sans Unicode" panose="020B0602030504020204" pitchFamily="34" charset="0"/>
              </a:defRPr>
            </a:lvl4pPr>
            <a:lvl5pPr marL="1371600">
              <a:spcBef>
                <a:spcPts val="35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5pPr>
            <a:lvl6pPr marL="18288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6pPr>
            <a:lvl7pPr marL="22860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7pPr>
            <a:lvl8pPr marL="27432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8pPr>
            <a:lvl9pPr marL="32004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9pPr>
          </a:lstStyle>
          <a:p>
            <a:pPr algn="ctr" eaLnBrk="1" hangingPunct="1">
              <a:spcBef>
                <a:spcPct val="0"/>
              </a:spcBef>
              <a:buClrTx/>
              <a:buSzPct val="100000"/>
              <a:buFontTx/>
              <a:buNone/>
            </a:pPr>
            <a:r>
              <a:rPr lang="en-US" altLang="en-US" sz="5400" b="1" dirty="0">
                <a:solidFill>
                  <a:srgbClr val="FF0066"/>
                </a:solidFill>
                <a:latin typeface="Times New Roman" panose="02020603050405020304" pitchFamily="18" charset="0"/>
                <a:ea typeface="ＭＳ Ｐゴシック" panose="020B0600070205080204" pitchFamily="34" charset="-128"/>
                <a:cs typeface="Times New Roman" panose="02020603050405020304" pitchFamily="18" charset="0"/>
              </a:rPr>
              <a:t>3. Physical Activity</a:t>
            </a:r>
          </a:p>
        </p:txBody>
      </p:sp>
    </p:spTree>
    <p:extLst>
      <p:ext uri="{BB962C8B-B14F-4D97-AF65-F5344CB8AC3E}">
        <p14:creationId xmlns:p14="http://schemas.microsoft.com/office/powerpoint/2010/main" val="15271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6A104CC3-1047-2D4C-6D3B-5EB576A6A17F}"/>
              </a:ext>
            </a:extLst>
          </p:cNvPr>
          <p:cNvSpPr txBox="1">
            <a:spLocks noChangeArrowheads="1"/>
          </p:cNvSpPr>
          <p:nvPr/>
        </p:nvSpPr>
        <p:spPr bwMode="auto">
          <a:xfrm>
            <a:off x="2100071" y="0"/>
            <a:ext cx="85145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400"/>
              </a:spcBef>
              <a:buClr>
                <a:schemeClr val="accent1"/>
              </a:buClr>
              <a:buSzPct val="68000"/>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Lucida Sans Unicode" panose="020B0602030504020204" pitchFamily="34" charset="0"/>
              </a:defRPr>
            </a:lvl2pPr>
            <a:lvl3pPr marL="858838">
              <a:spcBef>
                <a:spcPts val="350"/>
              </a:spcBef>
              <a:buClr>
                <a:schemeClr val="accent2"/>
              </a:buClr>
              <a:buSzPct val="10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100">
                <a:solidFill>
                  <a:schemeClr val="tx1"/>
                </a:solidFill>
                <a:latin typeface="Lucida Sans Unicode" panose="020B0602030504020204" pitchFamily="34" charset="0"/>
              </a:defRPr>
            </a:lvl3pPr>
            <a:lvl4pPr marL="1143000">
              <a:spcBef>
                <a:spcPts val="35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chemeClr val="tx1"/>
                </a:solidFill>
                <a:latin typeface="Lucida Sans Unicode" panose="020B0602030504020204" pitchFamily="34" charset="0"/>
              </a:defRPr>
            </a:lvl4pPr>
            <a:lvl5pPr marL="1371600">
              <a:spcBef>
                <a:spcPts val="35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5pPr>
            <a:lvl6pPr marL="18288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6pPr>
            <a:lvl7pPr marL="22860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7pPr>
            <a:lvl8pPr marL="27432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8pPr>
            <a:lvl9pPr marL="3200400" indent="-228600" defTabSz="457200" eaLnBrk="0" fontAlgn="base" hangingPunct="0">
              <a:spcBef>
                <a:spcPts val="350"/>
              </a:spcBef>
              <a:spcAft>
                <a:spcPct val="0"/>
              </a:spcAft>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9pPr>
          </a:lstStyle>
          <a:p>
            <a:pPr algn="ctr" eaLnBrk="1" hangingPunct="1">
              <a:spcBef>
                <a:spcPct val="0"/>
              </a:spcBef>
              <a:buClrTx/>
              <a:buSzPct val="100000"/>
              <a:buFontTx/>
              <a:buNone/>
            </a:pPr>
            <a:r>
              <a:rPr lang="en-US" altLang="en-US" sz="5400" b="1" dirty="0">
                <a:solidFill>
                  <a:srgbClr val="00FFFF"/>
                </a:solidFill>
                <a:latin typeface="Times New Roman" panose="02020603050405020304" pitchFamily="18" charset="0"/>
                <a:ea typeface="ＭＳ Ｐゴシック" panose="020B0600070205080204" pitchFamily="34" charset="-128"/>
                <a:cs typeface="Times New Roman" panose="02020603050405020304" pitchFamily="18" charset="0"/>
              </a:rPr>
              <a:t>Physical Activity Benefits</a:t>
            </a:r>
          </a:p>
        </p:txBody>
      </p:sp>
      <p:sp>
        <p:nvSpPr>
          <p:cNvPr id="32771" name="Text Box 2">
            <a:extLst>
              <a:ext uri="{FF2B5EF4-FFF2-40B4-BE49-F238E27FC236}">
                <a16:creationId xmlns:a16="http://schemas.microsoft.com/office/drawing/2014/main" id="{1B171883-A3F3-F840-D2AD-2F323326F2B3}"/>
              </a:ext>
            </a:extLst>
          </p:cNvPr>
          <p:cNvSpPr txBox="1">
            <a:spLocks noChangeArrowheads="1"/>
          </p:cNvSpPr>
          <p:nvPr/>
        </p:nvSpPr>
        <p:spPr bwMode="auto">
          <a:xfrm>
            <a:off x="833754" y="1429098"/>
            <a:ext cx="5503038" cy="474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400"/>
              </a:spcBef>
              <a:buClr>
                <a:schemeClr val="accent1"/>
              </a:buClr>
              <a:buSzPct val="68000"/>
              <a:buFont typeface="Wingdings 3" panose="050401020108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300">
                <a:solidFill>
                  <a:schemeClr val="tx1"/>
                </a:solidFill>
                <a:latin typeface="Lucida Sans Unicode" panose="020B0602030504020204" pitchFamily="34" charset="0"/>
              </a:defRPr>
            </a:lvl2pPr>
            <a:lvl3pPr marL="858838">
              <a:spcBef>
                <a:spcPts val="350"/>
              </a:spcBef>
              <a:buClr>
                <a:schemeClr val="accent2"/>
              </a:buClr>
              <a:buSzPct val="100000"/>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100">
                <a:solidFill>
                  <a:schemeClr val="tx1"/>
                </a:solidFill>
                <a:latin typeface="Lucida Sans Unicode" panose="020B0602030504020204" pitchFamily="34" charset="0"/>
              </a:defRPr>
            </a:lvl3pPr>
            <a:lvl4pPr marL="1143000">
              <a:spcBef>
                <a:spcPts val="350"/>
              </a:spcBef>
              <a:buClr>
                <a:schemeClr val="accent2"/>
              </a:buClr>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1900">
                <a:solidFill>
                  <a:schemeClr val="tx1"/>
                </a:solidFill>
                <a:latin typeface="Lucida Sans Unicode" panose="020B0602030504020204" pitchFamily="34" charset="0"/>
              </a:defRPr>
            </a:lvl4pPr>
            <a:lvl5pPr marL="1371600">
              <a:spcBef>
                <a:spcPts val="350"/>
              </a:spcBef>
              <a:buClr>
                <a:schemeClr val="accent2"/>
              </a:buClr>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Lucida Sans Unicode" panose="020B0602030504020204" pitchFamily="34" charset="0"/>
              </a:defRPr>
            </a:lvl5pPr>
            <a:lvl6pPr marL="1828800" indent="-228600" defTabSz="457200" eaLnBrk="0" fontAlgn="base" hangingPunct="0">
              <a:spcBef>
                <a:spcPts val="350"/>
              </a:spcBef>
              <a:spcAft>
                <a:spcPct val="0"/>
              </a:spcAft>
              <a:buClr>
                <a:schemeClr val="accent2"/>
              </a:buClr>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Lucida Sans Unicode" panose="020B0602030504020204" pitchFamily="34" charset="0"/>
              </a:defRPr>
            </a:lvl6pPr>
            <a:lvl7pPr marL="2286000" indent="-228600" defTabSz="457200" eaLnBrk="0" fontAlgn="base" hangingPunct="0">
              <a:spcBef>
                <a:spcPts val="350"/>
              </a:spcBef>
              <a:spcAft>
                <a:spcPct val="0"/>
              </a:spcAft>
              <a:buClr>
                <a:schemeClr val="accent2"/>
              </a:buClr>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Lucida Sans Unicode" panose="020B0602030504020204" pitchFamily="34" charset="0"/>
              </a:defRPr>
            </a:lvl7pPr>
            <a:lvl8pPr marL="2743200" indent="-228600" defTabSz="457200" eaLnBrk="0" fontAlgn="base" hangingPunct="0">
              <a:spcBef>
                <a:spcPts val="350"/>
              </a:spcBef>
              <a:spcAft>
                <a:spcPct val="0"/>
              </a:spcAft>
              <a:buClr>
                <a:schemeClr val="accent2"/>
              </a:buClr>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Lucida Sans Unicode" panose="020B0602030504020204" pitchFamily="34" charset="0"/>
              </a:defRPr>
            </a:lvl8pPr>
            <a:lvl9pPr marL="3200400" indent="-228600" defTabSz="457200" eaLnBrk="0" fontAlgn="base" hangingPunct="0">
              <a:spcBef>
                <a:spcPts val="350"/>
              </a:spcBef>
              <a:spcAft>
                <a:spcPct val="0"/>
              </a:spcAft>
              <a:buClr>
                <a:schemeClr val="accent2"/>
              </a:buClr>
              <a:buFont typeface="Wingdings 2" panose="05020102010507070707" pitchFamily="18" charset="2"/>
              <a:buChar char=""/>
              <a:tabLst>
                <a:tab pos="685800" algn="l"/>
                <a:tab pos="1600200" algn="l"/>
                <a:tab pos="2514600" algn="l"/>
                <a:tab pos="3429000" algn="l"/>
                <a:tab pos="4343400" algn="l"/>
                <a:tab pos="5257800" algn="l"/>
                <a:tab pos="6172200" algn="l"/>
                <a:tab pos="7086600" algn="l"/>
                <a:tab pos="8001000" algn="l"/>
                <a:tab pos="8915400" algn="l"/>
                <a:tab pos="9829800" algn="l"/>
              </a:tabLst>
              <a:defRPr sz="2000">
                <a:solidFill>
                  <a:schemeClr val="tx1"/>
                </a:solidFill>
                <a:latin typeface="Lucida Sans Unicode" panose="020B0602030504020204" pitchFamily="34" charset="0"/>
              </a:defRPr>
            </a:lvl9pPr>
          </a:lstStyle>
          <a:p>
            <a:pPr marL="342900" indent="-342900">
              <a:lnSpc>
                <a:spcPct val="80000"/>
              </a:lnSpc>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Helps people achieve and maintain a healthy body weight.</a:t>
            </a:r>
          </a:p>
          <a:p>
            <a:pPr marL="342900" indent="-342900">
              <a:lnSpc>
                <a:spcPct val="80000"/>
              </a:lnSpc>
              <a:spcBef>
                <a:spcPct val="0"/>
              </a:spcBef>
              <a:spcAft>
                <a:spcPts val="600"/>
              </a:spcAft>
              <a:buClr>
                <a:srgbClr val="4C4D4C"/>
              </a:buClr>
              <a:buSzPct val="100000"/>
              <a:buFont typeface="Arial" panose="020B0604020202020204" pitchFamily="34" charset="0"/>
              <a:buChar char="•"/>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lnSpc>
                <a:spcPct val="80000"/>
              </a:lnSpc>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Reduces risk of Heart disease, Stroke, Type 2 diabetes, Hypertension and Cancer.</a:t>
            </a:r>
          </a:p>
          <a:p>
            <a:pPr>
              <a:lnSpc>
                <a:spcPct val="80000"/>
              </a:lnSpc>
              <a:spcBef>
                <a:spcPct val="0"/>
              </a:spcBef>
              <a:spcAft>
                <a:spcPts val="600"/>
              </a:spcAft>
              <a:buClr>
                <a:srgbClr val="4C4D4C"/>
              </a:buClr>
              <a:buSzPct val="100000"/>
              <a:buNone/>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lnSpc>
                <a:spcPct val="80000"/>
              </a:lnSpc>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Reduces feelings of depression, anxiety and promotes psychological well-being.</a:t>
            </a:r>
          </a:p>
          <a:p>
            <a:pPr marL="342900" indent="-342900">
              <a:lnSpc>
                <a:spcPct val="80000"/>
              </a:lnSpc>
              <a:spcBef>
                <a:spcPct val="0"/>
              </a:spcBef>
              <a:spcAft>
                <a:spcPts val="600"/>
              </a:spcAft>
              <a:buClr>
                <a:srgbClr val="4C4D4C"/>
              </a:buClr>
              <a:buSzPct val="100000"/>
              <a:buFont typeface="Arial" panose="020B0604020202020204" pitchFamily="34" charset="0"/>
              <a:buChar char="•"/>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lnSpc>
                <a:spcPct val="80000"/>
              </a:lnSpc>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Helps build and maintain healthy bones, muscles, and joints. </a:t>
            </a:r>
          </a:p>
          <a:p>
            <a:pPr marL="342900" indent="-342900">
              <a:lnSpc>
                <a:spcPct val="80000"/>
              </a:lnSpc>
              <a:spcBef>
                <a:spcPct val="0"/>
              </a:spcBef>
              <a:spcAft>
                <a:spcPts val="600"/>
              </a:spcAft>
              <a:buClr>
                <a:srgbClr val="4C4D4C"/>
              </a:buClr>
              <a:buSzPct val="100000"/>
              <a:buFont typeface="Arial" panose="020B0604020202020204" pitchFamily="34" charset="0"/>
              <a:buChar char="•"/>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lnSpc>
                <a:spcPct val="80000"/>
              </a:lnSpc>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Promotes flexibility and balance.</a:t>
            </a:r>
          </a:p>
          <a:p>
            <a:pPr>
              <a:lnSpc>
                <a:spcPct val="80000"/>
              </a:lnSpc>
              <a:spcBef>
                <a:spcPct val="0"/>
              </a:spcBef>
              <a:spcAft>
                <a:spcPts val="600"/>
              </a:spcAft>
              <a:buClr>
                <a:srgbClr val="4C4D4C"/>
              </a:buClr>
              <a:buSzPct val="100000"/>
              <a:buNone/>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32772" name="Picture 7" descr="C:\Documents and Settings\DRMEDHAVI\Desktop\download (4).jpg">
            <a:extLst>
              <a:ext uri="{FF2B5EF4-FFF2-40B4-BE49-F238E27FC236}">
                <a16:creationId xmlns:a16="http://schemas.microsoft.com/office/drawing/2014/main" id="{DE26F689-C191-5788-3DD4-C8D1019B1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513" y="4169423"/>
            <a:ext cx="3402024" cy="268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E6856EF4-A2D6-E3A3-EC71-5B67535D69AD}"/>
              </a:ext>
            </a:extLst>
          </p:cNvPr>
          <p:cNvSpPr txBox="1">
            <a:spLocks noChangeArrowheads="1"/>
          </p:cNvSpPr>
          <p:nvPr/>
        </p:nvSpPr>
        <p:spPr bwMode="auto">
          <a:xfrm>
            <a:off x="8691513" y="1332103"/>
            <a:ext cx="2920409" cy="220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8600" indent="-227013">
              <a:spcBef>
                <a:spcPts val="400"/>
              </a:spcBef>
              <a:buClr>
                <a:schemeClr val="accent1"/>
              </a:buClr>
              <a:buSzPct val="68000"/>
              <a:buFont typeface="Wingdings 3" panose="050401020108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Lucida Sans Unicode" panose="020B0602030504020204" pitchFamily="34" charset="0"/>
              </a:defRPr>
            </a:lvl2pPr>
            <a:lvl3pPr marL="858838">
              <a:spcBef>
                <a:spcPts val="350"/>
              </a:spcBef>
              <a:buClr>
                <a:schemeClr val="accent2"/>
              </a:buClr>
              <a:buSzPct val="100000"/>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100">
                <a:solidFill>
                  <a:schemeClr val="tx1"/>
                </a:solidFill>
                <a:latin typeface="Lucida Sans Unicode" panose="020B0602030504020204" pitchFamily="34" charset="0"/>
              </a:defRPr>
            </a:lvl3pPr>
            <a:lvl4pPr marL="1143000">
              <a:spcBef>
                <a:spcPts val="350"/>
              </a:spcBef>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900">
                <a:solidFill>
                  <a:schemeClr val="tx1"/>
                </a:solidFill>
                <a:latin typeface="Lucida Sans Unicode" panose="020B0602030504020204" pitchFamily="34" charset="0"/>
              </a:defRPr>
            </a:lvl4pPr>
            <a:lvl5pPr marL="1371600">
              <a:spcBef>
                <a:spcPts val="350"/>
              </a:spcBef>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5pPr>
            <a:lvl6pPr marL="18288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6pPr>
            <a:lvl7pPr marL="22860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7pPr>
            <a:lvl8pPr marL="27432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8pPr>
            <a:lvl9pPr marL="32004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9pPr>
          </a:lstStyle>
          <a:p>
            <a:pPr>
              <a:spcBef>
                <a:spcPct val="0"/>
              </a:spcBef>
              <a:spcAft>
                <a:spcPts val="600"/>
              </a:spcAft>
              <a:buClrTx/>
              <a:buSzPct val="100000"/>
              <a:buNone/>
            </a:pPr>
            <a:r>
              <a:rPr lang="en-US" altLang="en-US" sz="2000" dirty="0">
                <a:solidFill>
                  <a:srgbClr val="336699"/>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a:solidFill>
                  <a:srgbClr val="5E9732"/>
                </a:solidFill>
                <a:latin typeface="Times New Roman" panose="02020603050405020304" pitchFamily="18" charset="0"/>
                <a:ea typeface="ＭＳ Ｐゴシック" panose="020B0600070205080204" pitchFamily="34" charset="-128"/>
                <a:cs typeface="Times New Roman" panose="02020603050405020304" pitchFamily="18" charset="0"/>
              </a:rPr>
              <a:t>Everyday Activities</a:t>
            </a:r>
          </a:p>
          <a:p>
            <a:pPr>
              <a:spcBef>
                <a:spcPct val="0"/>
              </a:spcBef>
              <a:spcAft>
                <a:spcPts val="600"/>
              </a:spcAft>
              <a:buClrTx/>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Take the stairs </a:t>
            </a:r>
          </a:p>
          <a:p>
            <a:pPr>
              <a:spcBef>
                <a:spcPct val="0"/>
              </a:spcBef>
              <a:spcAft>
                <a:spcPts val="600"/>
              </a:spcAft>
              <a:buClrTx/>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Walk to work </a:t>
            </a:r>
          </a:p>
          <a:p>
            <a:pPr>
              <a:spcBef>
                <a:spcPct val="0"/>
              </a:spcBef>
              <a:spcAft>
                <a:spcPts val="600"/>
              </a:spcAft>
              <a:buClrTx/>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Walk and talk</a:t>
            </a:r>
          </a:p>
          <a:p>
            <a:pPr>
              <a:spcBef>
                <a:spcPct val="0"/>
              </a:spcBef>
              <a:spcAft>
                <a:spcPts val="600"/>
              </a:spcAft>
              <a:buClrTx/>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Sit less, move more </a:t>
            </a:r>
          </a:p>
        </p:txBody>
      </p:sp>
    </p:spTree>
    <p:extLst>
      <p:ext uri="{BB962C8B-B14F-4D97-AF65-F5344CB8AC3E}">
        <p14:creationId xmlns:p14="http://schemas.microsoft.com/office/powerpoint/2010/main" val="1932569419"/>
      </p:ext>
    </p:extLst>
  </p:cSld>
  <p:clrMapOvr>
    <a:masterClrMapping/>
  </p:clrMapOvr>
  <p:transition/>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2771"/>
                                        </p:tgtEl>
                                        <p:attrNameLst>
                                          <p:attrName>style.color</p:attrName>
                                        </p:attrNameLst>
                                      </p:cBhvr>
                                      <p:to>
                                        <p:clrVal>
                                          <a:schemeClr val="accent2"/>
                                        </p:clrVal>
                                      </p:to>
                                    </p:set>
                                    <p:set>
                                      <p:cBhvr>
                                        <p:cTn id="7" dur="500" fill="hold"/>
                                        <p:tgtEl>
                                          <p:spTgt spid="32771"/>
                                        </p:tgtEl>
                                        <p:attrNameLst>
                                          <p:attrName>fillcolor</p:attrName>
                                        </p:attrNameLst>
                                      </p:cBhvr>
                                      <p:to>
                                        <p:clrVal>
                                          <a:schemeClr val="accent2"/>
                                        </p:clrVal>
                                      </p:to>
                                    </p:set>
                                    <p:set>
                                      <p:cBhvr>
                                        <p:cTn id="8" dur="500" fill="hold"/>
                                        <p:tgtEl>
                                          <p:spTgt spid="32771"/>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4478F-202C-0B83-C795-CA91ED770027}"/>
              </a:ext>
            </a:extLst>
          </p:cNvPr>
          <p:cNvSpPr txBox="1"/>
          <p:nvPr/>
        </p:nvSpPr>
        <p:spPr>
          <a:xfrm>
            <a:off x="490196" y="1543725"/>
            <a:ext cx="6221690" cy="4944943"/>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212121"/>
                </a:solidFill>
                <a:effectLst/>
                <a:highlight>
                  <a:srgbClr val="FFFFFF"/>
                </a:highlight>
                <a:latin typeface="Times New Roman" panose="02020603050405020304" pitchFamily="18" charset="0"/>
                <a:cs typeface="Times New Roman" panose="02020603050405020304" pitchFamily="18" charset="0"/>
              </a:rPr>
              <a:t> The National Health and Nutrition Examination Survey (NHANES) showed significantly higher rates of obesity and other chronic diseases (Type 2 DM, </a:t>
            </a:r>
            <a:r>
              <a:rPr lang="en-US" sz="2400" dirty="0">
                <a:solidFill>
                  <a:srgbClr val="212121"/>
                </a:solidFill>
                <a:highlight>
                  <a:srgbClr val="FFFFFF"/>
                </a:highlight>
                <a:latin typeface="Times New Roman" panose="02020603050405020304" pitchFamily="18" charset="0"/>
                <a:cs typeface="Times New Roman" panose="02020603050405020304" pitchFamily="18" charset="0"/>
              </a:rPr>
              <a:t>Dyslipidemia</a:t>
            </a:r>
            <a:r>
              <a:rPr lang="en-US" sz="2400" b="0" i="0" dirty="0">
                <a:solidFill>
                  <a:srgbClr val="212121"/>
                </a:solidFill>
                <a:effectLst/>
                <a:highlight>
                  <a:srgbClr val="FFFFFF"/>
                </a:highlight>
                <a:latin typeface="Times New Roman" panose="02020603050405020304" pitchFamily="18" charset="0"/>
                <a:cs typeface="Times New Roman" panose="02020603050405020304" pitchFamily="18" charset="0"/>
              </a:rPr>
              <a:t>, Hypertension and other cardiovascu</a:t>
            </a:r>
            <a:r>
              <a:rPr lang="en-US" sz="2400" dirty="0">
                <a:solidFill>
                  <a:srgbClr val="212121"/>
                </a:solidFill>
                <a:highlight>
                  <a:srgbClr val="FFFFFF"/>
                </a:highlight>
                <a:latin typeface="Times New Roman" panose="02020603050405020304" pitchFamily="18" charset="0"/>
                <a:cs typeface="Times New Roman" panose="02020603050405020304" pitchFamily="18" charset="0"/>
              </a:rPr>
              <a:t>lar diseases)</a:t>
            </a:r>
            <a:r>
              <a:rPr lang="en-US" sz="2400" b="0" i="0" dirty="0">
                <a:solidFill>
                  <a:srgbClr val="212121"/>
                </a:solidFill>
                <a:effectLst/>
                <a:highlight>
                  <a:srgbClr val="FFFFFF"/>
                </a:highlight>
                <a:latin typeface="Times New Roman" panose="02020603050405020304" pitchFamily="18" charset="0"/>
                <a:cs typeface="Times New Roman" panose="02020603050405020304" pitchFamily="18" charset="0"/>
              </a:rPr>
              <a:t> in adolescents and adults who reported an average of less than 7 hours of sleep at night.</a:t>
            </a:r>
          </a:p>
          <a:p>
            <a:pPr marL="285750" indent="-285750" algn="l">
              <a:spcBef>
                <a:spcPts val="2000"/>
              </a:spcBef>
              <a:spcAft>
                <a:spcPts val="2000"/>
              </a:spcAft>
              <a:buFont typeface="Arial" panose="020B0604020202020204" pitchFamily="34" charset="0"/>
              <a:buChar char="•"/>
            </a:pPr>
            <a:r>
              <a:rPr lang="en-US" sz="2400" b="0" i="0" dirty="0">
                <a:solidFill>
                  <a:srgbClr val="212121"/>
                </a:solidFill>
                <a:effectLst/>
                <a:highlight>
                  <a:srgbClr val="FFFFFF"/>
                </a:highlight>
                <a:latin typeface="Times New Roman" panose="02020603050405020304" pitchFamily="18" charset="0"/>
                <a:cs typeface="Times New Roman" panose="02020603050405020304" pitchFamily="18" charset="0"/>
              </a:rPr>
              <a:t>Other studies suggested that A chronic pattern of sleep duration of ≤6 hours at night has been associated with a higher body mass index.</a:t>
            </a:r>
          </a:p>
          <a:p>
            <a:endParaRPr lang="en-IN"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3515B67-5C06-33F8-A387-F67E998071D9}"/>
              </a:ext>
            </a:extLst>
          </p:cNvPr>
          <p:cNvSpPr txBox="1"/>
          <p:nvPr/>
        </p:nvSpPr>
        <p:spPr>
          <a:xfrm>
            <a:off x="1649690" y="377073"/>
            <a:ext cx="9062301" cy="923330"/>
          </a:xfrm>
          <a:prstGeom prst="rect">
            <a:avLst/>
          </a:prstGeom>
          <a:noFill/>
        </p:spPr>
        <p:txBody>
          <a:bodyPr wrap="square" rtlCol="0">
            <a:spAutoFit/>
          </a:bodyPr>
          <a:lstStyle/>
          <a:p>
            <a:pPr algn="ctr"/>
            <a:r>
              <a:rPr lang="en-US" sz="4400" b="1" dirty="0">
                <a:solidFill>
                  <a:schemeClr val="accent2"/>
                </a:solidFill>
                <a:latin typeface="Times New Roman" panose="02020603050405020304" pitchFamily="18" charset="0"/>
                <a:cs typeface="Times New Roman" panose="02020603050405020304" pitchFamily="18" charset="0"/>
              </a:rPr>
              <a:t>4. </a:t>
            </a:r>
            <a:r>
              <a:rPr lang="en-US" sz="5400" b="1" dirty="0">
                <a:solidFill>
                  <a:schemeClr val="accent2"/>
                </a:solidFill>
                <a:latin typeface="Times New Roman" panose="02020603050405020304" pitchFamily="18" charset="0"/>
                <a:cs typeface="Times New Roman" panose="02020603050405020304" pitchFamily="18" charset="0"/>
              </a:rPr>
              <a:t>Importance of Sleep Cycle</a:t>
            </a:r>
            <a:endParaRPr lang="en-IN" sz="4400" b="1" dirty="0">
              <a:solidFill>
                <a:schemeClr val="accent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72573B2-8F7B-A854-E545-152AB72BC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537" y="4034672"/>
            <a:ext cx="4344788" cy="2823328"/>
          </a:xfrm>
          <a:prstGeom prst="rect">
            <a:avLst/>
          </a:prstGeom>
        </p:spPr>
      </p:pic>
    </p:spTree>
    <p:extLst>
      <p:ext uri="{BB962C8B-B14F-4D97-AF65-F5344CB8AC3E}">
        <p14:creationId xmlns:p14="http://schemas.microsoft.com/office/powerpoint/2010/main" val="63705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5DA7F078-FD0C-3B2F-B0AF-3E80FE2B5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3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446433A6-E974-C4EE-BDD8-F504D8930039}"/>
              </a:ext>
            </a:extLst>
          </p:cNvPr>
          <p:cNvSpPr txBox="1">
            <a:spLocks noChangeArrowheads="1"/>
          </p:cNvSpPr>
          <p:nvPr/>
        </p:nvSpPr>
        <p:spPr>
          <a:xfrm>
            <a:off x="496409" y="1932496"/>
            <a:ext cx="4528078" cy="4555600"/>
          </a:xfrm>
          <a:prstGeom prst="rect">
            <a:avLst/>
          </a:prstGeom>
        </p:spPr>
        <p:txBody>
          <a:bodyPr>
            <a:normAutofit/>
          </a:bodyPr>
          <a:lstStyle/>
          <a:p>
            <a:pPr marL="342900" indent="-342900">
              <a:lnSpc>
                <a:spcPct val="90000"/>
              </a:lnSpc>
              <a:spcAft>
                <a:spcPts val="600"/>
              </a:spcAft>
              <a:buClr>
                <a:srgbClr val="000000"/>
              </a:buClr>
              <a:buSzPct val="100000"/>
              <a:defRPr/>
            </a:pPr>
            <a:r>
              <a:rPr lang="en-US" sz="2400" b="1" kern="0" dirty="0">
                <a:solidFill>
                  <a:srgbClr val="002060"/>
                </a:solidFill>
                <a:latin typeface="Times New Roman" panose="02020603050405020304" pitchFamily="18" charset="0"/>
                <a:cs typeface="Times New Roman" panose="02020603050405020304" pitchFamily="18" charset="0"/>
              </a:rPr>
              <a:t>Water is our most essential nutrient with zero calories….</a:t>
            </a:r>
          </a:p>
          <a:p>
            <a:pPr marL="342900" indent="-342900">
              <a:lnSpc>
                <a:spcPct val="90000"/>
              </a:lnSpc>
              <a:spcAft>
                <a:spcPts val="600"/>
              </a:spcAft>
              <a:buClr>
                <a:srgbClr val="000000"/>
              </a:buClr>
              <a:buSzPct val="100000"/>
              <a:defRPr/>
            </a:pPr>
            <a:endParaRPr lang="en-US" sz="2400" kern="0" dirty="0">
              <a:solidFill>
                <a:srgbClr val="002060"/>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Clr>
                <a:srgbClr val="000000"/>
              </a:buClr>
              <a:buSzPct val="100000"/>
              <a:buFont typeface="Arial" pitchFamily="34" charset="0"/>
              <a:buChar char="•"/>
              <a:defRPr/>
            </a:pPr>
            <a:r>
              <a:rPr lang="en-GB" altLang="zh-CN" sz="3200" b="1" kern="0" dirty="0">
                <a:solidFill>
                  <a:srgbClr val="FF3300"/>
                </a:solidFill>
                <a:latin typeface="Times New Roman" panose="02020603050405020304" pitchFamily="18" charset="0"/>
                <a:cs typeface="Times New Roman" panose="02020603050405020304" pitchFamily="18" charset="0"/>
              </a:rPr>
              <a:t>Function</a:t>
            </a:r>
          </a:p>
          <a:p>
            <a:pPr marL="342900" indent="-342900">
              <a:lnSpc>
                <a:spcPct val="90000"/>
              </a:lnSpc>
              <a:spcAft>
                <a:spcPts val="600"/>
              </a:spcAft>
              <a:buClr>
                <a:srgbClr val="000000"/>
              </a:buClr>
              <a:buSzPct val="100000"/>
              <a:buFont typeface="Wingdings" pitchFamily="2" charset="2"/>
              <a:buChar char="ü"/>
              <a:defRPr/>
            </a:pPr>
            <a:r>
              <a:rPr lang="en-GB" altLang="zh-CN" sz="2400" kern="0" dirty="0">
                <a:solidFill>
                  <a:srgbClr val="002060"/>
                </a:solidFill>
                <a:latin typeface="Times New Roman" panose="02020603050405020304" pitchFamily="18" charset="0"/>
                <a:cs typeface="Times New Roman" panose="02020603050405020304" pitchFamily="18" charset="0"/>
              </a:rPr>
              <a:t>Vital component of our diets</a:t>
            </a:r>
          </a:p>
          <a:p>
            <a:pPr marL="342900" indent="-342900">
              <a:lnSpc>
                <a:spcPct val="90000"/>
              </a:lnSpc>
              <a:spcAft>
                <a:spcPts val="600"/>
              </a:spcAft>
              <a:buClr>
                <a:srgbClr val="000000"/>
              </a:buClr>
              <a:buSzPct val="100000"/>
              <a:buFont typeface="Wingdings" pitchFamily="2" charset="2"/>
              <a:buChar char="ü"/>
              <a:defRPr/>
            </a:pPr>
            <a:r>
              <a:rPr lang="en-GB" altLang="zh-CN" sz="2400" kern="0" dirty="0">
                <a:solidFill>
                  <a:srgbClr val="002060"/>
                </a:solidFill>
                <a:latin typeface="Times New Roman" panose="02020603050405020304" pitchFamily="18" charset="0"/>
                <a:cs typeface="Times New Roman" panose="02020603050405020304" pitchFamily="18" charset="0"/>
              </a:rPr>
              <a:t>Dissolves nutrients and transports them around the body</a:t>
            </a:r>
            <a:endParaRPr lang="en-GB" altLang="zh-CN" sz="2000" kern="0" dirty="0">
              <a:solidFill>
                <a:srgbClr val="002060"/>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Clr>
                <a:srgbClr val="000000"/>
              </a:buClr>
              <a:buSzPct val="100000"/>
              <a:buFont typeface="Wingdings" pitchFamily="2" charset="2"/>
              <a:buChar char="ü"/>
              <a:defRPr/>
            </a:pPr>
            <a:r>
              <a:rPr lang="en-GB" altLang="zh-CN" sz="2400" kern="0" dirty="0">
                <a:solidFill>
                  <a:srgbClr val="002060"/>
                </a:solidFill>
                <a:latin typeface="Times New Roman" panose="02020603050405020304" pitchFamily="18" charset="0"/>
                <a:cs typeface="Times New Roman" panose="02020603050405020304" pitchFamily="18" charset="0"/>
              </a:rPr>
              <a:t>Need for growth and body maintenance</a:t>
            </a:r>
          </a:p>
          <a:p>
            <a:pPr marL="342900" indent="-342900">
              <a:lnSpc>
                <a:spcPct val="90000"/>
              </a:lnSpc>
              <a:spcAft>
                <a:spcPts val="600"/>
              </a:spcAft>
              <a:buClr>
                <a:srgbClr val="000000"/>
              </a:buClr>
              <a:buSzPct val="100000"/>
              <a:buFont typeface="Wingdings" pitchFamily="2" charset="2"/>
              <a:buChar char="ü"/>
              <a:defRPr/>
            </a:pPr>
            <a:r>
              <a:rPr lang="en-GB" altLang="zh-CN" sz="2400" kern="0" dirty="0">
                <a:solidFill>
                  <a:srgbClr val="002060"/>
                </a:solidFill>
                <a:latin typeface="Times New Roman" panose="02020603050405020304" pitchFamily="18" charset="0"/>
                <a:cs typeface="Times New Roman" panose="02020603050405020304" pitchFamily="18" charset="0"/>
              </a:rPr>
              <a:t>Helps to remove toxins from our body through sweat and urine.</a:t>
            </a:r>
          </a:p>
          <a:p>
            <a:pPr lvl="1">
              <a:lnSpc>
                <a:spcPct val="90000"/>
              </a:lnSpc>
              <a:spcBef>
                <a:spcPts val="450"/>
              </a:spcBef>
              <a:spcAft>
                <a:spcPts val="600"/>
              </a:spcAft>
              <a:buClr>
                <a:srgbClr val="000000"/>
              </a:buClr>
              <a:buSzPct val="100000"/>
              <a:buFont typeface="Arial" pitchFamily="34" charset="0"/>
              <a:buChar char="–"/>
              <a:defRPr/>
            </a:pPr>
            <a:endParaRPr lang="en-GB" altLang="zh-CN" sz="2800" kern="0" dirty="0">
              <a:solidFill>
                <a:srgbClr val="4C4D4C"/>
              </a:solidFill>
              <a:latin typeface="Times New Roman" panose="02020603050405020304" pitchFamily="18" charset="0"/>
              <a:cs typeface="Times New Roman" panose="02020603050405020304" pitchFamily="18" charset="0"/>
            </a:endParaRPr>
          </a:p>
          <a:p>
            <a:pPr lvl="1">
              <a:lnSpc>
                <a:spcPct val="90000"/>
              </a:lnSpc>
              <a:spcBef>
                <a:spcPts val="450"/>
              </a:spcBef>
              <a:spcAft>
                <a:spcPts val="600"/>
              </a:spcAft>
              <a:buClr>
                <a:srgbClr val="000000"/>
              </a:buClr>
              <a:buSzPct val="100000"/>
              <a:defRPr/>
            </a:pPr>
            <a:endParaRPr lang="en-GB" altLang="zh-CN" sz="2800" kern="0" dirty="0">
              <a:solidFill>
                <a:srgbClr val="4C4D4C"/>
              </a:solidFill>
              <a:latin typeface="Times New Roman" panose="02020603050405020304" pitchFamily="18" charset="0"/>
              <a:cs typeface="Times New Roman" panose="02020603050405020304" pitchFamily="18" charset="0"/>
            </a:endParaRPr>
          </a:p>
          <a:p>
            <a:pPr marL="342900" indent="-342900">
              <a:lnSpc>
                <a:spcPct val="90000"/>
              </a:lnSpc>
              <a:buClr>
                <a:srgbClr val="000000"/>
              </a:buClr>
              <a:buSzPct val="100000"/>
              <a:defRPr/>
            </a:pPr>
            <a:endParaRPr lang="en-GB" altLang="zh-CN" sz="2400" kern="0" dirty="0">
              <a:solidFill>
                <a:srgbClr val="4C4D4C"/>
              </a:solidFill>
              <a:latin typeface="Times New Roman" panose="02020603050405020304" pitchFamily="18" charset="0"/>
              <a:cs typeface="Times New Roman" panose="02020603050405020304" pitchFamily="18" charset="0"/>
            </a:endParaRPr>
          </a:p>
          <a:p>
            <a:pPr>
              <a:lnSpc>
                <a:spcPct val="90000"/>
              </a:lnSpc>
              <a:buClr>
                <a:srgbClr val="000000"/>
              </a:buClr>
              <a:buSzPct val="100000"/>
              <a:defRPr/>
            </a:pPr>
            <a:endParaRPr lang="zh-CN" altLang="en-GB" sz="2400" kern="0" dirty="0">
              <a:solidFill>
                <a:srgbClr val="4C4D4C"/>
              </a:solidFill>
              <a:latin typeface="Times New Roman" panose="02020603050405020304" pitchFamily="18" charset="0"/>
              <a:cs typeface="Times New Roman" panose="02020603050405020304" pitchFamily="18" charset="0"/>
            </a:endParaRPr>
          </a:p>
        </p:txBody>
      </p:sp>
      <p:sp>
        <p:nvSpPr>
          <p:cNvPr id="36867" name="TextBox 2">
            <a:extLst>
              <a:ext uri="{FF2B5EF4-FFF2-40B4-BE49-F238E27FC236}">
                <a16:creationId xmlns:a16="http://schemas.microsoft.com/office/drawing/2014/main" id="{42537639-FDB3-61BC-7732-E6904C65BDD3}"/>
              </a:ext>
            </a:extLst>
          </p:cNvPr>
          <p:cNvSpPr txBox="1">
            <a:spLocks noChangeArrowheads="1"/>
          </p:cNvSpPr>
          <p:nvPr/>
        </p:nvSpPr>
        <p:spPr bwMode="auto">
          <a:xfrm>
            <a:off x="3555383" y="219075"/>
            <a:ext cx="47505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anose="02020603050405020304" pitchFamily="18" charset="0"/>
              <a:buNone/>
            </a:pPr>
            <a:r>
              <a:rPr lang="en-US" altLang="en-US" sz="5400" b="1" dirty="0">
                <a:solidFill>
                  <a:srgbClr val="0099FF"/>
                </a:solidFill>
                <a:latin typeface="Times New Roman" panose="02020603050405020304" pitchFamily="18" charset="0"/>
                <a:cs typeface="Times New Roman" panose="02020603050405020304" pitchFamily="18" charset="0"/>
              </a:rPr>
              <a:t>5. Water</a:t>
            </a:r>
            <a:r>
              <a:rPr lang="en-US" altLang="en-US" sz="3600" b="1" dirty="0">
                <a:solidFill>
                  <a:srgbClr val="0099FF"/>
                </a:solidFill>
                <a:latin typeface="Times New Roman" panose="02020603050405020304" pitchFamily="18" charset="0"/>
                <a:cs typeface="Times New Roman" panose="02020603050405020304" pitchFamily="18" charset="0"/>
              </a:rPr>
              <a:t> </a:t>
            </a:r>
            <a:r>
              <a:rPr lang="en-US" altLang="en-US" sz="5400" b="1" dirty="0">
                <a:solidFill>
                  <a:srgbClr val="0099FF"/>
                </a:solidFill>
                <a:latin typeface="Times New Roman" panose="02020603050405020304" pitchFamily="18" charset="0"/>
                <a:cs typeface="Times New Roman" panose="02020603050405020304" pitchFamily="18" charset="0"/>
              </a:rPr>
              <a:t>Intake</a:t>
            </a:r>
            <a:endParaRPr lang="en-US" altLang="en-US" sz="3600" dirty="0">
              <a:latin typeface="Times New Roman" panose="02020603050405020304" pitchFamily="18" charset="0"/>
              <a:cs typeface="Times New Roman" panose="02020603050405020304" pitchFamily="18" charset="0"/>
            </a:endParaRPr>
          </a:p>
        </p:txBody>
      </p:sp>
      <p:pic>
        <p:nvPicPr>
          <p:cNvPr id="36868" name="Picture 2" descr="http://t0.gstatic.com/images?q=tbn:ANd9GcS4YEbQ4CzJZAoOCzwYtJqBAQXtGRknPV3lR_B6_nM9qE6LnrIpOw">
            <a:extLst>
              <a:ext uri="{FF2B5EF4-FFF2-40B4-BE49-F238E27FC236}">
                <a16:creationId xmlns:a16="http://schemas.microsoft.com/office/drawing/2014/main" id="{EBE599BA-B65C-956C-21B8-9033A4E9C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094" y="5094509"/>
            <a:ext cx="1739143" cy="176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EB7CF01-F30B-8642-0C6E-C711A2FA4A5E}"/>
              </a:ext>
            </a:extLst>
          </p:cNvPr>
          <p:cNvSpPr txBox="1"/>
          <p:nvPr/>
        </p:nvSpPr>
        <p:spPr>
          <a:xfrm>
            <a:off x="5806911" y="1923070"/>
            <a:ext cx="6099143" cy="258532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Water intake Recommendations (As per The Institute of Medicine)-</a:t>
            </a:r>
          </a:p>
          <a:p>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solidFill>
                  <a:schemeClr val="accent1"/>
                </a:solidFill>
                <a:latin typeface="Times New Roman" panose="02020603050405020304" pitchFamily="18" charset="0"/>
                <a:cs typeface="Times New Roman" panose="02020603050405020304" pitchFamily="18" charset="0"/>
              </a:rPr>
              <a:t>Child between 4-8 years- 1.7 litre/ day</a:t>
            </a:r>
          </a:p>
          <a:p>
            <a:pPr marL="285750" indent="-285750">
              <a:buFont typeface="Arial" panose="020B0604020202020204" pitchFamily="34" charset="0"/>
              <a:buChar char="•"/>
            </a:pPr>
            <a:r>
              <a:rPr lang="en-US" sz="2400" b="1" dirty="0">
                <a:solidFill>
                  <a:schemeClr val="accent1"/>
                </a:solidFill>
                <a:latin typeface="Times New Roman" panose="02020603050405020304" pitchFamily="18" charset="0"/>
                <a:cs typeface="Times New Roman" panose="02020603050405020304" pitchFamily="18" charset="0"/>
              </a:rPr>
              <a:t>Boys between 9-18 years- 2.4-3.3 litre/ day</a:t>
            </a:r>
          </a:p>
          <a:p>
            <a:pPr marL="285750" indent="-285750">
              <a:buFont typeface="Arial" panose="020B0604020202020204" pitchFamily="34" charset="0"/>
              <a:buChar char="•"/>
            </a:pPr>
            <a:r>
              <a:rPr lang="en-US" sz="2400" b="1" dirty="0">
                <a:solidFill>
                  <a:schemeClr val="accent1"/>
                </a:solidFill>
                <a:latin typeface="Times New Roman" panose="02020603050405020304" pitchFamily="18" charset="0"/>
                <a:cs typeface="Times New Roman" panose="02020603050405020304" pitchFamily="18" charset="0"/>
              </a:rPr>
              <a:t>Girls between 9- 18 years- 2.1-2.3 litre/ day</a:t>
            </a:r>
          </a:p>
          <a:p>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3EF5A4-2468-2A61-262C-8070A56D9562}"/>
              </a:ext>
            </a:extLst>
          </p:cNvPr>
          <p:cNvSpPr txBox="1"/>
          <p:nvPr/>
        </p:nvSpPr>
        <p:spPr>
          <a:xfrm>
            <a:off x="5806911" y="4901938"/>
            <a:ext cx="4769963" cy="1323439"/>
          </a:xfrm>
          <a:prstGeom prst="rect">
            <a:avLst/>
          </a:prstGeom>
          <a:noFill/>
        </p:spPr>
        <p:txBody>
          <a:bodyPr wrap="square" rtlCol="0">
            <a:spAutoFit/>
          </a:bodyPr>
          <a:lstStyle/>
          <a:p>
            <a:pPr algn="ctr"/>
            <a:r>
              <a:rPr lang="en-US" sz="2000" b="1" i="0" dirty="0">
                <a:solidFill>
                  <a:srgbClr val="C00000"/>
                </a:solidFill>
                <a:effectLst/>
                <a:latin typeface="Times New Roman" panose="02020603050405020304" pitchFamily="18" charset="0"/>
                <a:cs typeface="Times New Roman" panose="02020603050405020304" pitchFamily="18" charset="0"/>
              </a:rPr>
              <a:t>Anyone engaging in physical exercise requires more water daily than the recommendations to replace bodily fluids lost through sweat.</a:t>
            </a:r>
          </a:p>
        </p:txBody>
      </p:sp>
    </p:spTree>
    <p:extLst>
      <p:ext uri="{BB962C8B-B14F-4D97-AF65-F5344CB8AC3E}">
        <p14:creationId xmlns:p14="http://schemas.microsoft.com/office/powerpoint/2010/main" val="84876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B6790E2F-8D1D-907C-F95A-E12E64BC8335}"/>
              </a:ext>
            </a:extLst>
          </p:cNvPr>
          <p:cNvSpPr txBox="1">
            <a:spLocks noChangeArrowheads="1"/>
          </p:cNvSpPr>
          <p:nvPr/>
        </p:nvSpPr>
        <p:spPr bwMode="auto">
          <a:xfrm>
            <a:off x="1828800" y="274639"/>
            <a:ext cx="8534400" cy="701675"/>
          </a:xfrm>
          <a:prstGeom prst="rect">
            <a:avLst/>
          </a:prstGeom>
          <a:noFill/>
          <a:ln w="9525">
            <a:noFill/>
            <a:round/>
            <a:headEnd/>
            <a:tailEnd/>
          </a:ln>
        </p:spPr>
        <p:txBody>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5400" b="1" dirty="0">
                <a:solidFill>
                  <a:schemeClr val="accent2">
                    <a:lumMod val="75000"/>
                  </a:schemeClr>
                </a:solidFill>
                <a:latin typeface="Times New Roman" panose="02020603050405020304" pitchFamily="18" charset="0"/>
                <a:ea typeface="ＭＳ Ｐゴシック" pitchFamily="34" charset="-128"/>
                <a:cs typeface="Times New Roman" panose="02020603050405020304" pitchFamily="18" charset="0"/>
              </a:rPr>
              <a:t>6. Stress Management </a:t>
            </a:r>
          </a:p>
        </p:txBody>
      </p:sp>
      <p:sp>
        <p:nvSpPr>
          <p:cNvPr id="40963" name="Text Box 2">
            <a:extLst>
              <a:ext uri="{FF2B5EF4-FFF2-40B4-BE49-F238E27FC236}">
                <a16:creationId xmlns:a16="http://schemas.microsoft.com/office/drawing/2014/main" id="{918A59CD-FD3A-FA92-A3E2-AB913E5B54D8}"/>
              </a:ext>
            </a:extLst>
          </p:cNvPr>
          <p:cNvSpPr txBox="1">
            <a:spLocks noChangeArrowheads="1"/>
          </p:cNvSpPr>
          <p:nvPr/>
        </p:nvSpPr>
        <p:spPr bwMode="auto">
          <a:xfrm>
            <a:off x="735291" y="3282169"/>
            <a:ext cx="4807669" cy="346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8600" indent="-228600">
              <a:spcBef>
                <a:spcPts val="400"/>
              </a:spcBef>
              <a:buClr>
                <a:schemeClr val="accent1"/>
              </a:buClr>
              <a:buSzPct val="68000"/>
              <a:buFont typeface="Wingdings 3" panose="050401020108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chemeClr val="tx1"/>
                </a:solidFill>
                <a:latin typeface="Lucida Sans Unicode" panose="020B0602030504020204" pitchFamily="34" charset="0"/>
              </a:defRPr>
            </a:lvl2pPr>
            <a:lvl3pPr marL="858838">
              <a:spcBef>
                <a:spcPts val="350"/>
              </a:spcBef>
              <a:buClr>
                <a:schemeClr val="accent2"/>
              </a:buClr>
              <a:buSzPct val="100000"/>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100">
                <a:solidFill>
                  <a:schemeClr val="tx1"/>
                </a:solidFill>
                <a:latin typeface="Lucida Sans Unicode" panose="020B0602030504020204" pitchFamily="34" charset="0"/>
              </a:defRPr>
            </a:lvl3pPr>
            <a:lvl4pPr marL="1143000">
              <a:spcBef>
                <a:spcPts val="350"/>
              </a:spcBef>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900">
                <a:solidFill>
                  <a:schemeClr val="tx1"/>
                </a:solidFill>
                <a:latin typeface="Lucida Sans Unicode" panose="020B0602030504020204" pitchFamily="34" charset="0"/>
              </a:defRPr>
            </a:lvl4pPr>
            <a:lvl5pPr marL="1371600">
              <a:spcBef>
                <a:spcPts val="350"/>
              </a:spcBef>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5pPr>
            <a:lvl6pPr marL="18288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6pPr>
            <a:lvl7pPr marL="22860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7pPr>
            <a:lvl8pPr marL="27432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8pPr>
            <a:lvl9pPr marL="3200400" indent="-228600" defTabSz="457200" eaLnBrk="0" fontAlgn="base" hangingPunct="0">
              <a:spcBef>
                <a:spcPts val="350"/>
              </a:spcBef>
              <a:spcAft>
                <a:spcPct val="0"/>
              </a:spcAft>
              <a:buClr>
                <a:schemeClr val="accent2"/>
              </a:buClr>
              <a:buFont typeface="Wingdings 2" panose="05020102010507070707" pitchFamily="18"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Lucida Sans Unicode" panose="020B0602030504020204" pitchFamily="34" charset="0"/>
              </a:defRPr>
            </a:lvl9pPr>
          </a:lstStyle>
          <a:p>
            <a:pPr marL="0" indent="0">
              <a:spcBef>
                <a:spcPct val="0"/>
              </a:spcBef>
              <a:spcAft>
                <a:spcPts val="600"/>
              </a:spcAft>
              <a:buClr>
                <a:srgbClr val="4C4D4C"/>
              </a:buClr>
              <a:buSzPct val="100000"/>
              <a:buNone/>
            </a:pPr>
            <a:r>
              <a:rPr lang="en-US" altLang="en-US" sz="2800" b="1"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Stress management steps-</a:t>
            </a:r>
          </a:p>
          <a:p>
            <a:pPr marL="0" indent="0">
              <a:spcBef>
                <a:spcPct val="0"/>
              </a:spcBef>
              <a:spcAft>
                <a:spcPts val="600"/>
              </a:spcAft>
              <a:buClr>
                <a:srgbClr val="4C4D4C"/>
              </a:buClr>
              <a:buSzPct val="100000"/>
              <a:buNone/>
            </a:pPr>
            <a:endParaRPr lang="en-US" altLang="en-US" sz="2400" b="1"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Identify stressors in your life</a:t>
            </a:r>
          </a:p>
          <a:p>
            <a:pPr>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Schedule personal relaxation time</a:t>
            </a:r>
          </a:p>
          <a:p>
            <a:pPr>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Good nutrition</a:t>
            </a:r>
          </a:p>
          <a:p>
            <a:pPr>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Exercise regularly</a:t>
            </a:r>
          </a:p>
          <a:p>
            <a:pPr>
              <a:spcBef>
                <a:spcPct val="0"/>
              </a:spcBef>
              <a:spcAft>
                <a:spcPts val="600"/>
              </a:spcAft>
              <a:buClr>
                <a:srgbClr val="4C4D4C"/>
              </a:buClr>
              <a:buSzPct val="100000"/>
              <a:buFont typeface="Arial" panose="020B0604020202020204" pitchFamily="34" charset="0"/>
              <a:buChar char="•"/>
            </a:pPr>
            <a:r>
              <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rPr>
              <a:t>Sleep more</a:t>
            </a:r>
          </a:p>
          <a:p>
            <a:pPr>
              <a:spcBef>
                <a:spcPct val="0"/>
              </a:spcBef>
              <a:spcAft>
                <a:spcPts val="600"/>
              </a:spcAft>
              <a:buClrTx/>
              <a:buSzPct val="100000"/>
              <a:buNone/>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spcAft>
                <a:spcPts val="600"/>
              </a:spcAft>
              <a:buClrTx/>
              <a:buSzPct val="100000"/>
              <a:buNone/>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spcAft>
                <a:spcPts val="600"/>
              </a:spcAft>
              <a:buClrTx/>
              <a:buSzPct val="100000"/>
              <a:buNone/>
            </a:pPr>
            <a:endParaRPr lang="en-US" altLang="en-US" sz="2400" dirty="0">
              <a:solidFill>
                <a:srgbClr val="4C4D4C"/>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40964" name="Picture 5" descr="http://t3.gstatic.com/images?q=tbn:ANd9GcSbWsE_PCiKSaUNE6uJ2zathhpUA_tr1lZGi0BxAraDc2NOdKGwmQ">
            <a:extLst>
              <a:ext uri="{FF2B5EF4-FFF2-40B4-BE49-F238E27FC236}">
                <a16:creationId xmlns:a16="http://schemas.microsoft.com/office/drawing/2014/main" id="{72E0B7DF-4D4C-B3A8-881B-37480361D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926" y="4935006"/>
            <a:ext cx="2769073" cy="19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
            <a:extLst>
              <a:ext uri="{FF2B5EF4-FFF2-40B4-BE49-F238E27FC236}">
                <a16:creationId xmlns:a16="http://schemas.microsoft.com/office/drawing/2014/main" id="{6E7EDC11-83A8-C3F9-0714-E00AF9B60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210" y="2923324"/>
            <a:ext cx="2993717" cy="19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51C1BA-72E5-0A93-BAC7-93354FAA211A}"/>
              </a:ext>
            </a:extLst>
          </p:cNvPr>
          <p:cNvSpPr txBox="1"/>
          <p:nvPr/>
        </p:nvSpPr>
        <p:spPr>
          <a:xfrm>
            <a:off x="452487" y="1386000"/>
            <a:ext cx="10878532" cy="1200329"/>
          </a:xfrm>
          <a:prstGeom prst="rect">
            <a:avLst/>
          </a:prstGeom>
          <a:noFill/>
        </p:spPr>
        <p:txBody>
          <a:bodyPr wrap="square" rtlCol="0">
            <a:spAutoFit/>
          </a:bodyPr>
          <a:lstStyle/>
          <a:p>
            <a:pPr algn="ctr" fontAlgn="t"/>
            <a:r>
              <a:rPr lang="en-US" sz="2400" b="1" i="0" dirty="0">
                <a:solidFill>
                  <a:srgbClr val="4D5156"/>
                </a:solidFill>
                <a:effectLst/>
                <a:highlight>
                  <a:srgbClr val="FFFFFF"/>
                </a:highlight>
                <a:latin typeface="Times New Roman" panose="02020603050405020304" pitchFamily="18" charset="0"/>
                <a:cs typeface="Times New Roman" panose="02020603050405020304" pitchFamily="18" charset="0"/>
              </a:rPr>
              <a:t>According to researches, stress can lead to obesity among adolescents. This means that stress due to biological changes, psychological issues and faulty eating habits can increase body weight and lead to obesity among adolescents.</a:t>
            </a:r>
          </a:p>
        </p:txBody>
      </p:sp>
    </p:spTree>
    <p:extLst>
      <p:ext uri="{BB962C8B-B14F-4D97-AF65-F5344CB8AC3E}">
        <p14:creationId xmlns:p14="http://schemas.microsoft.com/office/powerpoint/2010/main" val="1925618335"/>
      </p:ext>
    </p:extLst>
  </p:cSld>
  <p:clrMapOvr>
    <a:masterClrMapping/>
  </p:clrMapOvr>
  <p:transition spd="slow"/>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wipe(down)">
                                      <p:cBhvr>
                                        <p:cTn id="7" dur="580">
                                          <p:stCondLst>
                                            <p:cond delay="0"/>
                                          </p:stCondLst>
                                        </p:cTn>
                                        <p:tgtEl>
                                          <p:spTgt spid="40965"/>
                                        </p:tgtEl>
                                      </p:cBhvr>
                                    </p:animEffect>
                                    <p:anim calcmode="lin" valueType="num">
                                      <p:cBhvr>
                                        <p:cTn id="8" dur="1822" tmFilter="0,0; 0.14,0.36; 0.43,0.73; 0.71,0.91; 1.0,1.0">
                                          <p:stCondLst>
                                            <p:cond delay="0"/>
                                          </p:stCondLst>
                                        </p:cTn>
                                        <p:tgtEl>
                                          <p:spTgt spid="409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5"/>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5"/>
                                        </p:tgtEl>
                                      </p:cBhvr>
                                      <p:to x="100000" y="60000"/>
                                    </p:animScale>
                                    <p:animScale>
                                      <p:cBhvr>
                                        <p:cTn id="14" dur="166" decel="50000">
                                          <p:stCondLst>
                                            <p:cond delay="676"/>
                                          </p:stCondLst>
                                        </p:cTn>
                                        <p:tgtEl>
                                          <p:spTgt spid="40965"/>
                                        </p:tgtEl>
                                      </p:cBhvr>
                                      <p:to x="100000" y="100000"/>
                                    </p:animScale>
                                    <p:animScale>
                                      <p:cBhvr>
                                        <p:cTn id="15" dur="26">
                                          <p:stCondLst>
                                            <p:cond delay="1312"/>
                                          </p:stCondLst>
                                        </p:cTn>
                                        <p:tgtEl>
                                          <p:spTgt spid="40965"/>
                                        </p:tgtEl>
                                      </p:cBhvr>
                                      <p:to x="100000" y="80000"/>
                                    </p:animScale>
                                    <p:animScale>
                                      <p:cBhvr>
                                        <p:cTn id="16" dur="166" decel="50000">
                                          <p:stCondLst>
                                            <p:cond delay="1338"/>
                                          </p:stCondLst>
                                        </p:cTn>
                                        <p:tgtEl>
                                          <p:spTgt spid="40965"/>
                                        </p:tgtEl>
                                      </p:cBhvr>
                                      <p:to x="100000" y="100000"/>
                                    </p:animScale>
                                    <p:animScale>
                                      <p:cBhvr>
                                        <p:cTn id="17" dur="26">
                                          <p:stCondLst>
                                            <p:cond delay="1642"/>
                                          </p:stCondLst>
                                        </p:cTn>
                                        <p:tgtEl>
                                          <p:spTgt spid="40965"/>
                                        </p:tgtEl>
                                      </p:cBhvr>
                                      <p:to x="100000" y="90000"/>
                                    </p:animScale>
                                    <p:animScale>
                                      <p:cBhvr>
                                        <p:cTn id="18" dur="166" decel="50000">
                                          <p:stCondLst>
                                            <p:cond delay="1668"/>
                                          </p:stCondLst>
                                        </p:cTn>
                                        <p:tgtEl>
                                          <p:spTgt spid="40965"/>
                                        </p:tgtEl>
                                      </p:cBhvr>
                                      <p:to x="100000" y="100000"/>
                                    </p:animScale>
                                    <p:animScale>
                                      <p:cBhvr>
                                        <p:cTn id="19" dur="26">
                                          <p:stCondLst>
                                            <p:cond delay="1808"/>
                                          </p:stCondLst>
                                        </p:cTn>
                                        <p:tgtEl>
                                          <p:spTgt spid="40965"/>
                                        </p:tgtEl>
                                      </p:cBhvr>
                                      <p:to x="100000" y="95000"/>
                                    </p:animScale>
                                    <p:animScale>
                                      <p:cBhvr>
                                        <p:cTn id="20" dur="166" decel="50000">
                                          <p:stCondLst>
                                            <p:cond delay="1834"/>
                                          </p:stCondLst>
                                        </p:cTn>
                                        <p:tgtEl>
                                          <p:spTgt spid="4096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0964"/>
                                        </p:tgtEl>
                                        <p:attrNameLst>
                                          <p:attrName>style.visibility</p:attrName>
                                        </p:attrNameLst>
                                      </p:cBhvr>
                                      <p:to>
                                        <p:strVal val="visible"/>
                                      </p:to>
                                    </p:set>
                                    <p:animEffect transition="in" filter="fade">
                                      <p:cBhvr>
                                        <p:cTn id="25" dur="1000"/>
                                        <p:tgtEl>
                                          <p:spTgt spid="40964"/>
                                        </p:tgtEl>
                                      </p:cBhvr>
                                    </p:animEffect>
                                    <p:anim calcmode="lin" valueType="num">
                                      <p:cBhvr>
                                        <p:cTn id="26" dur="1000" fill="hold"/>
                                        <p:tgtEl>
                                          <p:spTgt spid="40964"/>
                                        </p:tgtEl>
                                        <p:attrNameLst>
                                          <p:attrName>ppt_x</p:attrName>
                                        </p:attrNameLst>
                                      </p:cBhvr>
                                      <p:tavLst>
                                        <p:tav tm="0">
                                          <p:val>
                                            <p:strVal val="#ppt_x"/>
                                          </p:val>
                                        </p:tav>
                                        <p:tav tm="100000">
                                          <p:val>
                                            <p:strVal val="#ppt_x"/>
                                          </p:val>
                                        </p:tav>
                                      </p:tavLst>
                                    </p:anim>
                                    <p:anim calcmode="lin" valueType="num">
                                      <p:cBhvr>
                                        <p:cTn id="27"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ips for stress management with useful advices infographic concept vector  illustration. Stress relief ways. Stock Vector | Adobe Stock">
            <a:extLst>
              <a:ext uri="{FF2B5EF4-FFF2-40B4-BE49-F238E27FC236}">
                <a16:creationId xmlns:a16="http://schemas.microsoft.com/office/drawing/2014/main" id="{C76586A2-DCC1-E3BA-A90F-88CD707B1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42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02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3270FD-A48D-0DCB-48BC-686F929484D8}"/>
              </a:ext>
            </a:extLst>
          </p:cNvPr>
          <p:cNvSpPr txBox="1"/>
          <p:nvPr/>
        </p:nvSpPr>
        <p:spPr>
          <a:xfrm>
            <a:off x="1" y="274320"/>
            <a:ext cx="12009748" cy="830997"/>
          </a:xfrm>
          <a:prstGeom prst="rect">
            <a:avLst/>
          </a:prstGeom>
          <a:noFill/>
        </p:spPr>
        <p:txBody>
          <a:bodyPr wrap="square" rtlCol="0">
            <a:spAutoFit/>
          </a:bodyPr>
          <a:lstStyle/>
          <a:p>
            <a:pPr algn="ctr"/>
            <a:r>
              <a:rPr lang="en-US" sz="4800" b="1" dirty="0">
                <a:solidFill>
                  <a:srgbClr val="FF0066"/>
                </a:solidFill>
                <a:latin typeface="Times New Roman" panose="02020603050405020304" pitchFamily="18" charset="0"/>
                <a:cs typeface="Times New Roman" panose="02020603050405020304" pitchFamily="18" charset="0"/>
              </a:rPr>
              <a:t>Healthy Snacking options……</a:t>
            </a:r>
            <a:endParaRPr lang="en-IN" sz="4800" b="1" dirty="0">
              <a:solidFill>
                <a:srgbClr val="FF0066"/>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F263F0-CE5C-05A7-1A7F-230F00994B83}"/>
              </a:ext>
            </a:extLst>
          </p:cNvPr>
          <p:cNvSpPr txBox="1"/>
          <p:nvPr/>
        </p:nvSpPr>
        <p:spPr>
          <a:xfrm>
            <a:off x="641062" y="1399032"/>
            <a:ext cx="4498848" cy="5539978"/>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Makhana Chaat</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Crunchy Moong dal Chaat</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Millet Salads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Makhana Walnut Tikki</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Paneer Apple Sandwich</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Sprout Chaat</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Roasted veggie Sandwich</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Avocado salad</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Oats paneer kababs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Nachos with Curd sprout dip</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Bhelpuri</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Quinoa Chaat</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Whole wheat or Millet Pasta</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Vegetable Ragi Idli or Uttpam</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15B4892-C2B0-3024-0ECC-EEB004022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522" y="1885531"/>
            <a:ext cx="1653646" cy="1340794"/>
          </a:xfrm>
          <a:prstGeom prst="rect">
            <a:avLst/>
          </a:prstGeom>
        </p:spPr>
      </p:pic>
      <p:pic>
        <p:nvPicPr>
          <p:cNvPr id="7" name="Picture 6">
            <a:extLst>
              <a:ext uri="{FF2B5EF4-FFF2-40B4-BE49-F238E27FC236}">
                <a16:creationId xmlns:a16="http://schemas.microsoft.com/office/drawing/2014/main" id="{2471B8A9-BB57-D201-D882-39618DAAF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707" y="1947616"/>
            <a:ext cx="1617049" cy="1419848"/>
          </a:xfrm>
          <a:prstGeom prst="rect">
            <a:avLst/>
          </a:prstGeom>
        </p:spPr>
      </p:pic>
      <p:pic>
        <p:nvPicPr>
          <p:cNvPr id="9" name="Picture 8">
            <a:extLst>
              <a:ext uri="{FF2B5EF4-FFF2-40B4-BE49-F238E27FC236}">
                <a16:creationId xmlns:a16="http://schemas.microsoft.com/office/drawing/2014/main" id="{675FD3B4-58AB-6239-083F-AB3FDCB23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3135" y="3327692"/>
            <a:ext cx="2114550" cy="1189434"/>
          </a:xfrm>
          <a:prstGeom prst="rect">
            <a:avLst/>
          </a:prstGeom>
        </p:spPr>
      </p:pic>
      <p:pic>
        <p:nvPicPr>
          <p:cNvPr id="11" name="Picture 10">
            <a:extLst>
              <a:ext uri="{FF2B5EF4-FFF2-40B4-BE49-F238E27FC236}">
                <a16:creationId xmlns:a16="http://schemas.microsoft.com/office/drawing/2014/main" id="{A8861524-4DAB-5F8B-DFE2-1DF911ACD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7168" y="4517126"/>
            <a:ext cx="1143000" cy="1714500"/>
          </a:xfrm>
          <a:prstGeom prst="rect">
            <a:avLst/>
          </a:prstGeom>
        </p:spPr>
      </p:pic>
      <p:pic>
        <p:nvPicPr>
          <p:cNvPr id="13" name="Picture 12">
            <a:extLst>
              <a:ext uri="{FF2B5EF4-FFF2-40B4-BE49-F238E27FC236}">
                <a16:creationId xmlns:a16="http://schemas.microsoft.com/office/drawing/2014/main" id="{E002C9CB-8668-CDD2-72D5-A26D297F66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1707" y="4517126"/>
            <a:ext cx="1371600" cy="1714500"/>
          </a:xfrm>
          <a:prstGeom prst="rect">
            <a:avLst/>
          </a:prstGeom>
        </p:spPr>
      </p:pic>
      <p:pic>
        <p:nvPicPr>
          <p:cNvPr id="15" name="Picture 14">
            <a:extLst>
              <a:ext uri="{FF2B5EF4-FFF2-40B4-BE49-F238E27FC236}">
                <a16:creationId xmlns:a16="http://schemas.microsoft.com/office/drawing/2014/main" id="{94A16B0B-B8B8-C014-9FA9-71FCE61145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3701" y="1271534"/>
            <a:ext cx="2233418" cy="1284394"/>
          </a:xfrm>
          <a:prstGeom prst="rect">
            <a:avLst/>
          </a:prstGeom>
        </p:spPr>
      </p:pic>
      <p:pic>
        <p:nvPicPr>
          <p:cNvPr id="17" name="Picture 16">
            <a:extLst>
              <a:ext uri="{FF2B5EF4-FFF2-40B4-BE49-F238E27FC236}">
                <a16:creationId xmlns:a16="http://schemas.microsoft.com/office/drawing/2014/main" id="{EDAD7868-974E-9F11-7AFB-CC73AAB56E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2475" y="4944269"/>
            <a:ext cx="2295525" cy="1714500"/>
          </a:xfrm>
          <a:prstGeom prst="rect">
            <a:avLst/>
          </a:prstGeom>
        </p:spPr>
      </p:pic>
    </p:spTree>
    <p:extLst>
      <p:ext uri="{BB962C8B-B14F-4D97-AF65-F5344CB8AC3E}">
        <p14:creationId xmlns:p14="http://schemas.microsoft.com/office/powerpoint/2010/main" val="351497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4C4E0-8E92-D8A4-B839-44CEA4644B82}"/>
              </a:ext>
            </a:extLst>
          </p:cNvPr>
          <p:cNvSpPr txBox="1"/>
          <p:nvPr/>
        </p:nvSpPr>
        <p:spPr>
          <a:xfrm>
            <a:off x="405354" y="125092"/>
            <a:ext cx="12192000" cy="923330"/>
          </a:xfrm>
          <a:prstGeom prst="rect">
            <a:avLst/>
          </a:prstGeom>
          <a:noFill/>
        </p:spPr>
        <p:txBody>
          <a:bodyPr wrap="square" rtlCol="0">
            <a:spAutoFit/>
          </a:bodyPr>
          <a:lstStyle/>
          <a:p>
            <a:pPr algn="ctr"/>
            <a:r>
              <a:rPr lang="en-US" sz="5400" b="1" dirty="0">
                <a:solidFill>
                  <a:srgbClr val="66FF33"/>
                </a:solidFill>
                <a:latin typeface="Times New Roman" panose="02020603050405020304" pitchFamily="18" charset="0"/>
                <a:cs typeface="Times New Roman" panose="02020603050405020304" pitchFamily="18" charset="0"/>
              </a:rPr>
              <a:t>Healthy Drink options…….</a:t>
            </a:r>
            <a:endParaRPr lang="en-IN" sz="5400" b="1" dirty="0">
              <a:solidFill>
                <a:srgbClr val="66FF33"/>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4F4C535-DC55-B410-F9BB-D6D66AB89B15}"/>
              </a:ext>
            </a:extLst>
          </p:cNvPr>
          <p:cNvSpPr txBox="1"/>
          <p:nvPr/>
        </p:nvSpPr>
        <p:spPr>
          <a:xfrm>
            <a:off x="192448" y="1191516"/>
            <a:ext cx="5858893"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Coconut Water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Lemon Water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Butter Milk</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Cucumber Mint Chach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Masala Chach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Nuts and Berries Smoothie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Oats Smoothie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Sattu Drink</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Kairi Chach/ Aam Pana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Beal Juice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Cucumber Cooler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Green Tea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Salty Ice Tea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Lemon Mint Mojito</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Watermelon Mint Cooler</a:t>
            </a:r>
          </a:p>
        </p:txBody>
      </p:sp>
      <p:pic>
        <p:nvPicPr>
          <p:cNvPr id="5" name="Picture 4">
            <a:extLst>
              <a:ext uri="{FF2B5EF4-FFF2-40B4-BE49-F238E27FC236}">
                <a16:creationId xmlns:a16="http://schemas.microsoft.com/office/drawing/2014/main" id="{95BC8799-233C-26B9-CF8D-8B4A6334A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563" y="5161304"/>
            <a:ext cx="2277114" cy="1312260"/>
          </a:xfrm>
          <a:prstGeom prst="rect">
            <a:avLst/>
          </a:prstGeom>
        </p:spPr>
      </p:pic>
      <p:pic>
        <p:nvPicPr>
          <p:cNvPr id="7" name="Picture 6">
            <a:extLst>
              <a:ext uri="{FF2B5EF4-FFF2-40B4-BE49-F238E27FC236}">
                <a16:creationId xmlns:a16="http://schemas.microsoft.com/office/drawing/2014/main" id="{71A34C7F-8710-60ED-62BA-7D7C56DD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818" y="1541780"/>
            <a:ext cx="2377858" cy="1393889"/>
          </a:xfrm>
          <a:prstGeom prst="rect">
            <a:avLst/>
          </a:prstGeom>
        </p:spPr>
      </p:pic>
      <p:pic>
        <p:nvPicPr>
          <p:cNvPr id="9" name="Picture 8">
            <a:extLst>
              <a:ext uri="{FF2B5EF4-FFF2-40B4-BE49-F238E27FC236}">
                <a16:creationId xmlns:a16="http://schemas.microsoft.com/office/drawing/2014/main" id="{1A2B9E16-06E4-42DD-1060-39512E04C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3698" y="4737829"/>
            <a:ext cx="2248860" cy="1569597"/>
          </a:xfrm>
          <a:prstGeom prst="rect">
            <a:avLst/>
          </a:prstGeom>
        </p:spPr>
      </p:pic>
      <p:pic>
        <p:nvPicPr>
          <p:cNvPr id="11" name="Picture 10">
            <a:extLst>
              <a:ext uri="{FF2B5EF4-FFF2-40B4-BE49-F238E27FC236}">
                <a16:creationId xmlns:a16="http://schemas.microsoft.com/office/drawing/2014/main" id="{B6903E65-2CEA-1F4D-4C57-F67E021758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5676" y="2827782"/>
            <a:ext cx="1852546" cy="2359780"/>
          </a:xfrm>
          <a:prstGeom prst="rect">
            <a:avLst/>
          </a:prstGeom>
        </p:spPr>
      </p:pic>
      <p:pic>
        <p:nvPicPr>
          <p:cNvPr id="13" name="Picture 12">
            <a:extLst>
              <a:ext uri="{FF2B5EF4-FFF2-40B4-BE49-F238E27FC236}">
                <a16:creationId xmlns:a16="http://schemas.microsoft.com/office/drawing/2014/main" id="{E4322855-C4A7-05BC-B902-A9262EC051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118" y="1541780"/>
            <a:ext cx="2191458" cy="1286002"/>
          </a:xfrm>
          <a:prstGeom prst="rect">
            <a:avLst/>
          </a:prstGeom>
        </p:spPr>
      </p:pic>
    </p:spTree>
    <p:extLst>
      <p:ext uri="{BB962C8B-B14F-4D97-AF65-F5344CB8AC3E}">
        <p14:creationId xmlns:p14="http://schemas.microsoft.com/office/powerpoint/2010/main" val="55193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A7579E7-25CB-B1FC-D78F-00D82FE361CF}"/>
              </a:ext>
            </a:extLst>
          </p:cNvPr>
          <p:cNvSpPr>
            <a:spLocks noGrp="1" noChangeArrowheads="1"/>
          </p:cNvSpPr>
          <p:nvPr>
            <p:ph type="title"/>
          </p:nvPr>
        </p:nvSpPr>
        <p:spPr>
          <a:xfrm>
            <a:off x="1786630" y="2215154"/>
            <a:ext cx="8229600" cy="704088"/>
          </a:xfrm>
        </p:spPr>
        <p:txBody>
          <a:bodyPr>
            <a:normAutofit fontScale="90000"/>
          </a:bodyPr>
          <a:lstStyle/>
          <a:p>
            <a:pPr algn="ctr" eaLnBrk="1" hangingPunct="1">
              <a:defRPr/>
            </a:pPr>
            <a:r>
              <a:rPr lang="en-US" sz="3800" b="1" dirty="0">
                <a:solidFill>
                  <a:srgbClr val="00B050"/>
                </a:solidFill>
                <a:latin typeface="Times New Roman" panose="02020603050405020304" pitchFamily="18" charset="0"/>
                <a:cs typeface="Times New Roman" panose="02020603050405020304" pitchFamily="18" charset="0"/>
              </a:rPr>
              <a:t>Energy Balance</a:t>
            </a:r>
            <a:br>
              <a:rPr lang="en-US" sz="3800" dirty="0">
                <a:latin typeface="Times New Roman" panose="02020603050405020304" pitchFamily="18" charset="0"/>
                <a:cs typeface="Times New Roman" panose="02020603050405020304" pitchFamily="18" charset="0"/>
              </a:rPr>
            </a:br>
            <a:endParaRPr lang="en-US" sz="3800" dirty="0">
              <a:latin typeface="Times New Roman" panose="02020603050405020304" pitchFamily="18" charset="0"/>
              <a:cs typeface="Times New Roman" panose="02020603050405020304" pitchFamily="18" charset="0"/>
            </a:endParaRPr>
          </a:p>
        </p:txBody>
      </p:sp>
      <p:sp>
        <p:nvSpPr>
          <p:cNvPr id="8195" name="Rectangle 3">
            <a:extLst>
              <a:ext uri="{FF2B5EF4-FFF2-40B4-BE49-F238E27FC236}">
                <a16:creationId xmlns:a16="http://schemas.microsoft.com/office/drawing/2014/main" id="{B45FEAB2-058F-36C5-BD8E-E3020F14940E}"/>
              </a:ext>
            </a:extLst>
          </p:cNvPr>
          <p:cNvSpPr>
            <a:spLocks noGrp="1" noChangeArrowheads="1"/>
          </p:cNvSpPr>
          <p:nvPr>
            <p:ph type="body" idx="1"/>
          </p:nvPr>
        </p:nvSpPr>
        <p:spPr>
          <a:xfrm>
            <a:off x="1716024" y="1844865"/>
            <a:ext cx="8229600" cy="3168270"/>
          </a:xfrm>
        </p:spPr>
        <p:txBody>
          <a:bodyPr/>
          <a:lstStyle/>
          <a:p>
            <a:pPr eaLnBrk="1" hangingPunct="1">
              <a:buFont typeface="Wingdings" pitchFamily="-112" charset="2"/>
              <a:buNone/>
              <a:defRPr/>
            </a:pPr>
            <a:r>
              <a:rPr lang="en-US" dirty="0">
                <a:latin typeface="Times New Roman" panose="02020603050405020304" pitchFamily="18" charset="0"/>
                <a:cs typeface="Times New Roman" panose="02020603050405020304" pitchFamily="18" charset="0"/>
              </a:rPr>
              <a:t>                     </a:t>
            </a:r>
          </a:p>
          <a:p>
            <a:pPr eaLnBrk="1" hangingPunct="1">
              <a:buFont typeface="Wingdings" pitchFamily="-112" charset="2"/>
              <a:buNone/>
              <a:defRPr/>
            </a:pPr>
            <a:endParaRPr lang="en-US" dirty="0">
              <a:latin typeface="Times New Roman" panose="02020603050405020304" pitchFamily="18" charset="0"/>
              <a:cs typeface="Times New Roman" panose="02020603050405020304" pitchFamily="18" charset="0"/>
            </a:endParaRPr>
          </a:p>
          <a:p>
            <a:pPr algn="ctr" eaLnBrk="1" hangingPunct="1">
              <a:buFont typeface="Wingdings" pitchFamily="-112" charset="2"/>
              <a:buNone/>
              <a:defRPr/>
            </a:pPr>
            <a:r>
              <a:rPr lang="en-US" dirty="0">
                <a:latin typeface="Times New Roman" panose="02020603050405020304" pitchFamily="18" charset="0"/>
                <a:cs typeface="Times New Roman" panose="02020603050405020304" pitchFamily="18" charset="0"/>
              </a:rPr>
              <a:t>Intake = Output</a:t>
            </a:r>
          </a:p>
          <a:p>
            <a:pPr eaLnBrk="1" hangingPunct="1">
              <a:buFont typeface="Wingdings" pitchFamily="-112" charset="2"/>
              <a:buNone/>
              <a:defRPr/>
            </a:pPr>
            <a:endParaRPr lang="en-US" dirty="0">
              <a:latin typeface="Times New Roman" panose="02020603050405020304" pitchFamily="18" charset="0"/>
              <a:cs typeface="Times New Roman" panose="02020603050405020304" pitchFamily="18" charset="0"/>
            </a:endParaRPr>
          </a:p>
          <a:p>
            <a:pPr algn="ctr" eaLnBrk="1" hangingPunct="1">
              <a:buFont typeface="Wingdings" pitchFamily="-112" charset="2"/>
              <a:buNone/>
              <a:defRPr/>
            </a:pPr>
            <a:r>
              <a:rPr lang="en-US" dirty="0">
                <a:latin typeface="Times New Roman" panose="02020603050405020304" pitchFamily="18" charset="0"/>
                <a:cs typeface="Times New Roman" panose="02020603050405020304" pitchFamily="18" charset="0"/>
              </a:rPr>
              <a:t>Positive energy balance</a:t>
            </a:r>
          </a:p>
          <a:p>
            <a:pPr algn="ctr" eaLnBrk="1" hangingPunct="1">
              <a:buFont typeface="Wingdings" pitchFamily="-112" charset="2"/>
              <a:buNone/>
              <a:defRPr/>
            </a:pPr>
            <a:r>
              <a:rPr lang="en-US" dirty="0">
                <a:latin typeface="Times New Roman" panose="02020603050405020304" pitchFamily="18" charset="0"/>
                <a:cs typeface="Times New Roman" panose="02020603050405020304" pitchFamily="18" charset="0"/>
              </a:rPr>
              <a:t>Negative energy balance</a:t>
            </a:r>
          </a:p>
          <a:p>
            <a:pPr eaLnBrk="1" hangingPunct="1">
              <a:buFont typeface="Wingdings" pitchFamily="-112" charset="2"/>
              <a:buNone/>
              <a:defRPr/>
            </a:pPr>
            <a:endParaRPr lang="en-US" dirty="0">
              <a:latin typeface="Times New Roman" panose="02020603050405020304" pitchFamily="18" charset="0"/>
              <a:cs typeface="Times New Roman" panose="02020603050405020304" pitchFamily="18" charset="0"/>
            </a:endParaRPr>
          </a:p>
        </p:txBody>
      </p:sp>
      <p:pic>
        <p:nvPicPr>
          <p:cNvPr id="6148" name="Picture 7" descr="2003111001180301">
            <a:hlinkClick r:id="rId3"/>
            <a:extLst>
              <a:ext uri="{FF2B5EF4-FFF2-40B4-BE49-F238E27FC236}">
                <a16:creationId xmlns:a16="http://schemas.microsoft.com/office/drawing/2014/main" id="{21D51363-2519-387A-04F1-EE3D1E4F2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76" y="328953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bicycle">
            <a:hlinkClick r:id="rId5"/>
            <a:extLst>
              <a:ext uri="{FF2B5EF4-FFF2-40B4-BE49-F238E27FC236}">
                <a16:creationId xmlns:a16="http://schemas.microsoft.com/office/drawing/2014/main" id="{900644D7-CC5A-6CE3-17BC-81B9CD5DCB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4548" y="328953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659CFB-925C-90EA-3232-28CD71457913}"/>
              </a:ext>
            </a:extLst>
          </p:cNvPr>
          <p:cNvSpPr txBox="1">
            <a:spLocks noChangeArrowheads="1"/>
          </p:cNvSpPr>
          <p:nvPr/>
        </p:nvSpPr>
        <p:spPr>
          <a:xfrm>
            <a:off x="838200" y="232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solidFill>
                  <a:schemeClr val="accent4"/>
                </a:solidFill>
                <a:latin typeface="Times New Roman" panose="02020603050405020304" pitchFamily="18" charset="0"/>
                <a:cs typeface="Times New Roman" panose="02020603050405020304" pitchFamily="18" charset="0"/>
              </a:rPr>
              <a:t>HOW TO MANAGE OBESITY IN ADOLOSCENTS</a:t>
            </a:r>
          </a:p>
        </p:txBody>
      </p:sp>
      <p:sp>
        <p:nvSpPr>
          <p:cNvPr id="2" name="TextBox 1">
            <a:extLst>
              <a:ext uri="{FF2B5EF4-FFF2-40B4-BE49-F238E27FC236}">
                <a16:creationId xmlns:a16="http://schemas.microsoft.com/office/drawing/2014/main" id="{B36F3EFD-95C9-8391-0C35-5DA9E10A50D8}"/>
              </a:ext>
            </a:extLst>
          </p:cNvPr>
          <p:cNvSpPr txBox="1"/>
          <p:nvPr/>
        </p:nvSpPr>
        <p:spPr>
          <a:xfrm>
            <a:off x="838200" y="5230368"/>
            <a:ext cx="10515600" cy="830997"/>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As per the studies, the target weight reduction should not be exceeding 800 gms per week for Children and Adolescent aged 6-18 years.</a:t>
            </a:r>
            <a:endParaRPr lang="en-IN"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6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DFF-1E8E-5B2C-7CBA-D8534CD05E1E}"/>
              </a:ext>
            </a:extLst>
          </p:cNvPr>
          <p:cNvSpPr>
            <a:spLocks noGrp="1"/>
          </p:cNvSpPr>
          <p:nvPr>
            <p:ph type="title"/>
          </p:nvPr>
        </p:nvSpPr>
        <p:spPr>
          <a:xfrm>
            <a:off x="762785" y="0"/>
            <a:ext cx="10515600" cy="1325563"/>
          </a:xfrm>
        </p:spPr>
        <p:txBody>
          <a:bodyPr>
            <a:normAutofit/>
          </a:bodyPr>
          <a:lstStyle/>
          <a:p>
            <a:pPr algn="ctr"/>
            <a:r>
              <a:rPr lang="en-US" sz="5400" b="1" dirty="0">
                <a:solidFill>
                  <a:srgbClr val="00FFFF"/>
                </a:solidFill>
                <a:latin typeface="Times New Roman" panose="02020603050405020304" pitchFamily="18" charset="0"/>
                <a:cs typeface="Times New Roman" panose="02020603050405020304" pitchFamily="18" charset="0"/>
              </a:rPr>
              <a:t>Tips for Eating Out</a:t>
            </a:r>
            <a:endParaRPr lang="en-IN" sz="5400" b="1" dirty="0">
              <a:solidFill>
                <a:srgbClr val="00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2095B7-FD9D-EA5E-9178-9D7FCDDF3717}"/>
              </a:ext>
            </a:extLst>
          </p:cNvPr>
          <p:cNvSpPr>
            <a:spLocks noGrp="1"/>
          </p:cNvSpPr>
          <p:nvPr>
            <p:ph idx="1"/>
          </p:nvPr>
        </p:nvSpPr>
        <p:spPr>
          <a:xfrm>
            <a:off x="385713" y="1583703"/>
            <a:ext cx="7174584" cy="4909172"/>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Fill your stomach with 50% of fruits and salads before going out.</a:t>
            </a:r>
          </a:p>
          <a:p>
            <a:r>
              <a:rPr lang="en-US" dirty="0">
                <a:latin typeface="Times New Roman" panose="02020603050405020304" pitchFamily="18" charset="0"/>
                <a:cs typeface="Times New Roman" panose="02020603050405020304" pitchFamily="18" charset="0"/>
              </a:rPr>
              <a:t>Choose small portion size.</a:t>
            </a:r>
          </a:p>
          <a:p>
            <a:r>
              <a:rPr lang="en-US" dirty="0">
                <a:latin typeface="Times New Roman" panose="02020603050405020304" pitchFamily="18" charset="0"/>
                <a:cs typeface="Times New Roman" panose="02020603050405020304" pitchFamily="18" charset="0"/>
              </a:rPr>
              <a:t>Go for whole grain food options instead of refined one.</a:t>
            </a:r>
          </a:p>
          <a:p>
            <a:r>
              <a:rPr lang="en-US" dirty="0">
                <a:latin typeface="Times New Roman" panose="02020603050405020304" pitchFamily="18" charset="0"/>
                <a:cs typeface="Times New Roman" panose="02020603050405020304" pitchFamily="18" charset="0"/>
              </a:rPr>
              <a:t>Avoid extra toppings of cheese, mayonnaise, ketchup or other sauces.</a:t>
            </a:r>
          </a:p>
          <a:p>
            <a:r>
              <a:rPr lang="en-US" dirty="0">
                <a:latin typeface="Times New Roman" panose="02020603050405020304" pitchFamily="18" charset="0"/>
                <a:cs typeface="Times New Roman" panose="02020603050405020304" pitchFamily="18" charset="0"/>
              </a:rPr>
              <a:t>Use salsa instead of mayonnaise and oil.</a:t>
            </a:r>
          </a:p>
          <a:p>
            <a:r>
              <a:rPr lang="en-US" dirty="0">
                <a:latin typeface="Times New Roman" panose="02020603050405020304" pitchFamily="18" charset="0"/>
                <a:cs typeface="Times New Roman" panose="02020603050405020304" pitchFamily="18" charset="0"/>
              </a:rPr>
              <a:t>Est green chutneys instead of sauces.</a:t>
            </a:r>
          </a:p>
          <a:p>
            <a:r>
              <a:rPr lang="en-US" dirty="0">
                <a:latin typeface="Times New Roman" panose="02020603050405020304" pitchFamily="18" charset="0"/>
                <a:cs typeface="Times New Roman" panose="02020603050405020304" pitchFamily="18" charset="0"/>
              </a:rPr>
              <a:t>Avoid fried vegetables and go for baked vegetables.</a:t>
            </a:r>
          </a:p>
          <a:p>
            <a:r>
              <a:rPr lang="en-US" dirty="0">
                <a:latin typeface="Times New Roman" panose="02020603050405020304" pitchFamily="18" charset="0"/>
                <a:cs typeface="Times New Roman" panose="02020603050405020304" pitchFamily="18" charset="0"/>
              </a:rPr>
              <a:t>Instead of fried choose grilled, baked or roasted food options.</a:t>
            </a:r>
          </a:p>
          <a:p>
            <a:r>
              <a:rPr lang="en-US" dirty="0">
                <a:latin typeface="Times New Roman" panose="02020603050405020304" pitchFamily="18" charset="0"/>
                <a:cs typeface="Times New Roman" panose="02020603050405020304" pitchFamily="18" charset="0"/>
              </a:rPr>
              <a:t>Choose low gat yogurts over sour creams.</a:t>
            </a:r>
          </a:p>
          <a:p>
            <a:r>
              <a:rPr lang="en-US" dirty="0">
                <a:latin typeface="Times New Roman" panose="02020603050405020304" pitchFamily="18" charset="0"/>
                <a:cs typeface="Times New Roman" panose="02020603050405020304" pitchFamily="18" charset="0"/>
              </a:rPr>
              <a:t>Replace aerated soft drinks with fresh lime soda.</a:t>
            </a:r>
          </a:p>
          <a:p>
            <a:r>
              <a:rPr lang="en-US" dirty="0">
                <a:latin typeface="Times New Roman" panose="02020603050405020304" pitchFamily="18" charset="0"/>
                <a:cs typeface="Times New Roman" panose="02020603050405020304" pitchFamily="18" charset="0"/>
              </a:rPr>
              <a:t>Replace sharbat with buttermilk.</a:t>
            </a:r>
          </a:p>
          <a:p>
            <a:r>
              <a:rPr lang="en-US" dirty="0">
                <a:latin typeface="Times New Roman" panose="02020603050405020304" pitchFamily="18" charset="0"/>
                <a:cs typeface="Times New Roman" panose="02020603050405020304" pitchFamily="18" charset="0"/>
              </a:rPr>
              <a:t>Go for skimmed milk in place of whole milk.</a:t>
            </a:r>
          </a:p>
          <a:p>
            <a:r>
              <a:rPr lang="en-US" dirty="0">
                <a:latin typeface="Times New Roman" panose="02020603050405020304" pitchFamily="18" charset="0"/>
                <a:cs typeface="Times New Roman" panose="02020603050405020304" pitchFamily="18" charset="0"/>
              </a:rPr>
              <a:t>Choose fresh fruits instead of sugary, high fat desserts.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5627B2-60FB-D613-30A3-C74014ECA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079" y="4213618"/>
            <a:ext cx="4377921" cy="2644382"/>
          </a:xfrm>
          <a:prstGeom prst="rect">
            <a:avLst/>
          </a:prstGeom>
        </p:spPr>
      </p:pic>
    </p:spTree>
    <p:extLst>
      <p:ext uri="{BB962C8B-B14F-4D97-AF65-F5344CB8AC3E}">
        <p14:creationId xmlns:p14="http://schemas.microsoft.com/office/powerpoint/2010/main" val="281157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F24A0A-D048-1693-F534-518F7E1892D9}"/>
              </a:ext>
            </a:extLst>
          </p:cNvPr>
          <p:cNvSpPr txBox="1"/>
          <p:nvPr/>
        </p:nvSpPr>
        <p:spPr>
          <a:xfrm>
            <a:off x="1074656" y="160105"/>
            <a:ext cx="9775596" cy="923330"/>
          </a:xfrm>
          <a:prstGeom prst="rect">
            <a:avLst/>
          </a:prstGeom>
          <a:noFill/>
        </p:spPr>
        <p:txBody>
          <a:bodyPr wrap="square" rtlCol="0">
            <a:spAutoFit/>
          </a:bodyPr>
          <a:lstStyle/>
          <a:p>
            <a:pPr algn="ctr"/>
            <a:r>
              <a:rPr lang="en-US" sz="5400" dirty="0">
                <a:solidFill>
                  <a:srgbClr val="7030A0"/>
                </a:solidFill>
                <a:latin typeface="Times New Roman" panose="02020603050405020304" pitchFamily="18" charset="0"/>
                <a:cs typeface="Times New Roman" panose="02020603050405020304" pitchFamily="18" charset="0"/>
              </a:rPr>
              <a:t>Health</a:t>
            </a:r>
            <a:r>
              <a:rPr lang="en-US" sz="4800" dirty="0">
                <a:solidFill>
                  <a:srgbClr val="7030A0"/>
                </a:solidFill>
                <a:latin typeface="Times New Roman" panose="02020603050405020304" pitchFamily="18" charset="0"/>
                <a:cs typeface="Times New Roman" panose="02020603050405020304" pitchFamily="18" charset="0"/>
              </a:rPr>
              <a:t> benefits of MILLETS</a:t>
            </a:r>
            <a:endParaRPr lang="en-IN" sz="4800" dirty="0">
              <a:solidFill>
                <a:srgbClr val="7030A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92620E9-3C2B-9C71-4823-016A331EA2D0}"/>
              </a:ext>
            </a:extLst>
          </p:cNvPr>
          <p:cNvSpPr txBox="1"/>
          <p:nvPr/>
        </p:nvSpPr>
        <p:spPr>
          <a:xfrm>
            <a:off x="354353" y="2173580"/>
            <a:ext cx="583387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Packed with Nutrition</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Less Calorie Count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Gluten Free alternative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Easy to Digest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Brain Development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 in Antioxidants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Boosts Immunity</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Lowers the Bad Cholesterol</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Helps to regulate Blood Sugar Levels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Keeps your Heart strong</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Helps in Weight Management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Good for your Gut Health</a:t>
            </a:r>
          </a:p>
        </p:txBody>
      </p:sp>
      <p:pic>
        <p:nvPicPr>
          <p:cNvPr id="5" name="Picture 4">
            <a:extLst>
              <a:ext uri="{FF2B5EF4-FFF2-40B4-BE49-F238E27FC236}">
                <a16:creationId xmlns:a16="http://schemas.microsoft.com/office/drawing/2014/main" id="{86BB59DA-4D75-95AF-AB37-1C6AE758F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879" y="4853890"/>
            <a:ext cx="5151121" cy="1989703"/>
          </a:xfrm>
          <a:prstGeom prst="rect">
            <a:avLst/>
          </a:prstGeom>
        </p:spPr>
      </p:pic>
      <p:sp>
        <p:nvSpPr>
          <p:cNvPr id="6" name="TextBox 5">
            <a:extLst>
              <a:ext uri="{FF2B5EF4-FFF2-40B4-BE49-F238E27FC236}">
                <a16:creationId xmlns:a16="http://schemas.microsoft.com/office/drawing/2014/main" id="{9154272D-75A4-8482-76C4-6F5C6A81882B}"/>
              </a:ext>
            </a:extLst>
          </p:cNvPr>
          <p:cNvSpPr txBox="1"/>
          <p:nvPr/>
        </p:nvSpPr>
        <p:spPr>
          <a:xfrm>
            <a:off x="0" y="1195823"/>
            <a:ext cx="12192000" cy="523220"/>
          </a:xfrm>
          <a:prstGeom prst="rect">
            <a:avLst/>
          </a:prstGeom>
          <a:noFill/>
        </p:spPr>
        <p:txBody>
          <a:bodyPr wrap="square" rtlCol="0">
            <a:spAutoFit/>
          </a:bodyPr>
          <a:lstStyle/>
          <a:p>
            <a:pPr algn="ctr"/>
            <a:r>
              <a:rPr lang="en-US" sz="2400" b="0" i="0" dirty="0">
                <a:solidFill>
                  <a:srgbClr val="00B050"/>
                </a:solidFill>
                <a:effectLst/>
                <a:highlight>
                  <a:srgbClr val="FFFFFF"/>
                </a:highlight>
                <a:latin typeface="Times New Roman" panose="02020603050405020304" pitchFamily="18" charset="0"/>
                <a:cs typeface="Times New Roman" panose="02020603050405020304" pitchFamily="18" charset="0"/>
              </a:rPr>
              <a:t>Millet is considered one of the </a:t>
            </a:r>
            <a:r>
              <a:rPr lang="en-US" sz="2800" b="1" i="0" dirty="0">
                <a:solidFill>
                  <a:srgbClr val="FF0066"/>
                </a:solidFill>
                <a:effectLst/>
                <a:highlight>
                  <a:srgbClr val="FFFFFF"/>
                </a:highlight>
                <a:latin typeface="Times New Roman" panose="02020603050405020304" pitchFamily="18" charset="0"/>
                <a:cs typeface="Times New Roman" panose="02020603050405020304" pitchFamily="18" charset="0"/>
              </a:rPr>
              <a:t>Worlds </a:t>
            </a:r>
            <a:r>
              <a:rPr lang="en-US" sz="2800" b="1" dirty="0">
                <a:solidFill>
                  <a:srgbClr val="FF0066"/>
                </a:solidFill>
                <a:highlight>
                  <a:srgbClr val="FFFFFF"/>
                </a:highlight>
                <a:latin typeface="Times New Roman" panose="02020603050405020304" pitchFamily="18" charset="0"/>
                <a:cs typeface="Times New Roman" panose="02020603050405020304" pitchFamily="18" charset="0"/>
              </a:rPr>
              <a:t>H</a:t>
            </a:r>
            <a:r>
              <a:rPr lang="en-US" sz="2800" b="1" i="0" dirty="0">
                <a:solidFill>
                  <a:srgbClr val="FF0066"/>
                </a:solidFill>
                <a:effectLst/>
                <a:highlight>
                  <a:srgbClr val="FFFFFF"/>
                </a:highlight>
                <a:latin typeface="Times New Roman" panose="02020603050405020304" pitchFamily="18" charset="0"/>
                <a:cs typeface="Times New Roman" panose="02020603050405020304" pitchFamily="18" charset="0"/>
              </a:rPr>
              <a:t>ealthiest Foods </a:t>
            </a:r>
            <a:r>
              <a:rPr lang="en-US" sz="2400" b="0" i="0" dirty="0">
                <a:solidFill>
                  <a:srgbClr val="00B050"/>
                </a:solidFill>
                <a:effectLst/>
                <a:highlight>
                  <a:srgbClr val="FFFFFF"/>
                </a:highlight>
                <a:latin typeface="Times New Roman" panose="02020603050405020304" pitchFamily="18" charset="0"/>
                <a:cs typeface="Times New Roman" panose="02020603050405020304" pitchFamily="18" charset="0"/>
              </a:rPr>
              <a:t>and is packed full of Nutrients.</a:t>
            </a:r>
            <a:endParaRPr lang="en-IN" sz="2400" dirty="0">
              <a:solidFill>
                <a:srgbClr val="00B05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1CEF217-5634-A65F-19BE-2F1AB11DA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639" y="1925241"/>
            <a:ext cx="4017892" cy="2911371"/>
          </a:xfrm>
          <a:prstGeom prst="rect">
            <a:avLst/>
          </a:prstGeom>
        </p:spPr>
      </p:pic>
    </p:spTree>
    <p:extLst>
      <p:ext uri="{BB962C8B-B14F-4D97-AF65-F5344CB8AC3E}">
        <p14:creationId xmlns:p14="http://schemas.microsoft.com/office/powerpoint/2010/main" val="33622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70771C-60B4-8F24-E0C7-29C9E9F76863}"/>
              </a:ext>
            </a:extLst>
          </p:cNvPr>
          <p:cNvSpPr txBox="1"/>
          <p:nvPr/>
        </p:nvSpPr>
        <p:spPr>
          <a:xfrm>
            <a:off x="1140643" y="240408"/>
            <a:ext cx="10551485" cy="830997"/>
          </a:xfrm>
          <a:prstGeom prst="rect">
            <a:avLst/>
          </a:prstGeom>
          <a:noFill/>
        </p:spPr>
        <p:txBody>
          <a:bodyPr wrap="square" rtlCol="0">
            <a:spAutoFit/>
          </a:bodyPr>
          <a:lstStyle/>
          <a:p>
            <a:pPr algn="ctr"/>
            <a:r>
              <a:rPr lang="en-US" sz="4800" b="1" dirty="0">
                <a:solidFill>
                  <a:schemeClr val="accent5"/>
                </a:solidFill>
                <a:latin typeface="Times New Roman" panose="02020603050405020304" pitchFamily="18" charset="0"/>
                <a:cs typeface="Times New Roman" panose="02020603050405020304" pitchFamily="18" charset="0"/>
              </a:rPr>
              <a:t>Incorporate Millets in routine diet</a:t>
            </a:r>
            <a:r>
              <a:rPr lang="en-US" sz="4800" dirty="0">
                <a:solidFill>
                  <a:schemeClr val="accent5"/>
                </a:solidFill>
                <a:latin typeface="Times New Roman" panose="02020603050405020304" pitchFamily="18" charset="0"/>
                <a:cs typeface="Times New Roman" panose="02020603050405020304" pitchFamily="18" charset="0"/>
              </a:rPr>
              <a:t>:</a:t>
            </a:r>
            <a:endParaRPr lang="en-IN" sz="3600" dirty="0">
              <a:solidFill>
                <a:schemeClr val="accent5"/>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169EAF-59AB-98C7-D816-28DB12F371BD}"/>
              </a:ext>
            </a:extLst>
          </p:cNvPr>
          <p:cNvSpPr txBox="1"/>
          <p:nvPr/>
        </p:nvSpPr>
        <p:spPr>
          <a:xfrm>
            <a:off x="850392" y="1348800"/>
            <a:ext cx="5888736" cy="550920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Jowar Porridge/ Upma/ Puffs/ Chapati/ Rabri</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Ragi Porridge/ Upma/ Idli/ Uttpam/ Chapati/ Biscuits, Breads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Quinoa Salad/ Puffs/ Dosa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Foxtail Millet Khichri/ Pulao</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Spiced Millets Salad</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Millet Breads/ Falafel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Bajra Chapati/ Raab</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Millet Vegetable Tikki</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Puffed Millets Breakfast Cereal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Mixed Millet Bhelpoori</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Kodo Millet Pizza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Millet Granola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Millet Energy Bars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Millet Tofu Bowl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Millet Crackers</a:t>
            </a:r>
          </a:p>
        </p:txBody>
      </p:sp>
      <p:pic>
        <p:nvPicPr>
          <p:cNvPr id="5" name="Picture 4">
            <a:extLst>
              <a:ext uri="{FF2B5EF4-FFF2-40B4-BE49-F238E27FC236}">
                <a16:creationId xmlns:a16="http://schemas.microsoft.com/office/drawing/2014/main" id="{3F93E360-7997-CFBE-D2DD-726EDD46A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128" y="1834976"/>
            <a:ext cx="4953000" cy="4897375"/>
          </a:xfrm>
          <a:prstGeom prst="rect">
            <a:avLst/>
          </a:prstGeom>
        </p:spPr>
      </p:pic>
    </p:spTree>
    <p:extLst>
      <p:ext uri="{BB962C8B-B14F-4D97-AF65-F5344CB8AC3E}">
        <p14:creationId xmlns:p14="http://schemas.microsoft.com/office/powerpoint/2010/main" val="365067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A5DA-C255-7E10-9FD4-1611186319DF}"/>
              </a:ext>
            </a:extLst>
          </p:cNvPr>
          <p:cNvSpPr>
            <a:spLocks noGrp="1"/>
          </p:cNvSpPr>
          <p:nvPr>
            <p:ph type="title"/>
          </p:nvPr>
        </p:nvSpPr>
        <p:spPr>
          <a:xfrm>
            <a:off x="838200" y="247116"/>
            <a:ext cx="10515600" cy="1325563"/>
          </a:xfrm>
        </p:spPr>
        <p:txBody>
          <a:bodyPr>
            <a:normAutofit fontScale="90000"/>
          </a:bodyPr>
          <a:lstStyle/>
          <a:p>
            <a:pPr algn="ctr"/>
            <a:r>
              <a:rPr lang="en-US" sz="5400" b="1" dirty="0">
                <a:solidFill>
                  <a:srgbClr val="7030A0"/>
                </a:solidFill>
                <a:latin typeface="Times New Roman" panose="02020603050405020304" pitchFamily="18" charset="0"/>
                <a:cs typeface="Times New Roman" panose="02020603050405020304" pitchFamily="18" charset="0"/>
              </a:rPr>
              <a:t>Protein Rich Vegetarian Options…..</a:t>
            </a:r>
            <a:endParaRPr lang="en-IN"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8849A4-CFB8-BFFF-B1E8-B7F652A44AB2}"/>
              </a:ext>
            </a:extLst>
          </p:cNvPr>
          <p:cNvSpPr>
            <a:spLocks noGrp="1"/>
          </p:cNvSpPr>
          <p:nvPr>
            <p:ph idx="1"/>
          </p:nvPr>
        </p:nvSpPr>
        <p:spPr>
          <a:xfrm>
            <a:off x="838200" y="1825625"/>
            <a:ext cx="4428744"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Pulses and Lentils</a:t>
            </a:r>
          </a:p>
          <a:p>
            <a:r>
              <a:rPr lang="en-US" dirty="0">
                <a:latin typeface="Times New Roman" panose="02020603050405020304" pitchFamily="18" charset="0"/>
                <a:cs typeface="Times New Roman" panose="02020603050405020304" pitchFamily="18" charset="0"/>
              </a:rPr>
              <a:t>Sprouted Dals</a:t>
            </a:r>
          </a:p>
          <a:p>
            <a:r>
              <a:rPr lang="en-US" dirty="0">
                <a:latin typeface="Times New Roman" panose="02020603050405020304" pitchFamily="18" charset="0"/>
                <a:cs typeface="Times New Roman" panose="02020603050405020304" pitchFamily="18" charset="0"/>
              </a:rPr>
              <a:t>Beans</a:t>
            </a:r>
          </a:p>
          <a:p>
            <a:r>
              <a:rPr lang="en-US" dirty="0">
                <a:latin typeface="Times New Roman" panose="02020603050405020304" pitchFamily="18" charset="0"/>
                <a:cs typeface="Times New Roman" panose="02020603050405020304" pitchFamily="18" charset="0"/>
              </a:rPr>
              <a:t>Nuts and Seeds</a:t>
            </a:r>
          </a:p>
          <a:p>
            <a:r>
              <a:rPr lang="en-US" dirty="0">
                <a:latin typeface="Times New Roman" panose="02020603050405020304" pitchFamily="18" charset="0"/>
                <a:cs typeface="Times New Roman" panose="02020603050405020304" pitchFamily="18" charset="0"/>
              </a:rPr>
              <a:t>Quinoa</a:t>
            </a:r>
          </a:p>
          <a:p>
            <a:r>
              <a:rPr lang="en-US" dirty="0">
                <a:latin typeface="Times New Roman" panose="02020603050405020304" pitchFamily="18" charset="0"/>
                <a:cs typeface="Times New Roman" panose="02020603050405020304" pitchFamily="18" charset="0"/>
              </a:rPr>
              <a:t>Low fat dairy products- Milk, Yogurt, Paneer </a:t>
            </a:r>
            <a:r>
              <a:rPr lang="en-US" dirty="0" err="1">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Tofu and other soy based products</a:t>
            </a:r>
          </a:p>
          <a:p>
            <a:r>
              <a:rPr lang="en-US" dirty="0">
                <a:latin typeface="Times New Roman" panose="02020603050405020304" pitchFamily="18" charset="0"/>
                <a:cs typeface="Times New Roman" panose="02020603050405020304" pitchFamily="18" charset="0"/>
              </a:rPr>
              <a:t>Home made Protein powders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6A2615D-66A5-6F7F-36BA-1A7F9432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17" y="1623854"/>
            <a:ext cx="1801997" cy="1192498"/>
          </a:xfrm>
          <a:prstGeom prst="rect">
            <a:avLst/>
          </a:prstGeom>
        </p:spPr>
      </p:pic>
      <p:pic>
        <p:nvPicPr>
          <p:cNvPr id="7" name="Picture 6">
            <a:extLst>
              <a:ext uri="{FF2B5EF4-FFF2-40B4-BE49-F238E27FC236}">
                <a16:creationId xmlns:a16="http://schemas.microsoft.com/office/drawing/2014/main" id="{29FBF54A-13B8-E403-D26A-A502CB7C7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115" y="2816352"/>
            <a:ext cx="1888094" cy="1258729"/>
          </a:xfrm>
          <a:prstGeom prst="rect">
            <a:avLst/>
          </a:prstGeom>
        </p:spPr>
      </p:pic>
      <p:pic>
        <p:nvPicPr>
          <p:cNvPr id="11" name="Picture 10">
            <a:extLst>
              <a:ext uri="{FF2B5EF4-FFF2-40B4-BE49-F238E27FC236}">
                <a16:creationId xmlns:a16="http://schemas.microsoft.com/office/drawing/2014/main" id="{9F596EF9-4D81-CDEA-AC1B-ACB6D4456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3398" y="5518050"/>
            <a:ext cx="1788747" cy="1192498"/>
          </a:xfrm>
          <a:prstGeom prst="rect">
            <a:avLst/>
          </a:prstGeom>
        </p:spPr>
      </p:pic>
      <p:pic>
        <p:nvPicPr>
          <p:cNvPr id="13" name="Picture 12">
            <a:extLst>
              <a:ext uri="{FF2B5EF4-FFF2-40B4-BE49-F238E27FC236}">
                <a16:creationId xmlns:a16="http://schemas.microsoft.com/office/drawing/2014/main" id="{489C2E9B-F569-891F-2B1F-66ACE598D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226" y="4075081"/>
            <a:ext cx="1768983" cy="1447350"/>
          </a:xfrm>
          <a:prstGeom prst="rect">
            <a:avLst/>
          </a:prstGeom>
        </p:spPr>
      </p:pic>
      <p:pic>
        <p:nvPicPr>
          <p:cNvPr id="15" name="Picture 14">
            <a:extLst>
              <a:ext uri="{FF2B5EF4-FFF2-40B4-BE49-F238E27FC236}">
                <a16:creationId xmlns:a16="http://schemas.microsoft.com/office/drawing/2014/main" id="{5CF6BFF3-E22A-F59E-07B7-340292BA8A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4020" y="5451819"/>
            <a:ext cx="1888094" cy="1258729"/>
          </a:xfrm>
          <a:prstGeom prst="rect">
            <a:avLst/>
          </a:prstGeom>
        </p:spPr>
      </p:pic>
      <p:pic>
        <p:nvPicPr>
          <p:cNvPr id="17" name="Picture 16">
            <a:extLst>
              <a:ext uri="{FF2B5EF4-FFF2-40B4-BE49-F238E27FC236}">
                <a16:creationId xmlns:a16="http://schemas.microsoft.com/office/drawing/2014/main" id="{890CBA4D-B227-5409-379E-1585C4757E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0210" y="1613576"/>
            <a:ext cx="1801997" cy="1201331"/>
          </a:xfrm>
          <a:prstGeom prst="rect">
            <a:avLst/>
          </a:prstGeom>
        </p:spPr>
      </p:pic>
    </p:spTree>
    <p:extLst>
      <p:ext uri="{BB962C8B-B14F-4D97-AF65-F5344CB8AC3E}">
        <p14:creationId xmlns:p14="http://schemas.microsoft.com/office/powerpoint/2010/main" val="158675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C68A-4860-50C4-4670-C60327F0CF14}"/>
              </a:ext>
            </a:extLst>
          </p:cNvPr>
          <p:cNvSpPr>
            <a:spLocks noGrp="1"/>
          </p:cNvSpPr>
          <p:nvPr>
            <p:ph type="title"/>
          </p:nvPr>
        </p:nvSpPr>
        <p:spPr/>
        <p:txBody>
          <a:bodyPr>
            <a:normAutofit/>
          </a:bodyPr>
          <a:lstStyle/>
          <a:p>
            <a:r>
              <a:rPr lang="en-US" sz="5400" b="1" dirty="0">
                <a:highlight>
                  <a:srgbClr val="FFFF00"/>
                </a:highlight>
                <a:latin typeface="Times New Roman" panose="02020603050405020304" pitchFamily="18" charset="0"/>
                <a:cs typeface="Times New Roman" panose="02020603050405020304" pitchFamily="18" charset="0"/>
              </a:rPr>
              <a:t>Case Study..</a:t>
            </a:r>
            <a:endParaRPr lang="en-IN" sz="5400" b="1" dirty="0">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124D65-22E9-356E-7B21-0A01C355B215}"/>
              </a:ext>
            </a:extLst>
          </p:cNvPr>
          <p:cNvSpPr>
            <a:spLocks noGrp="1"/>
          </p:cNvSpPr>
          <p:nvPr>
            <p:ph idx="1"/>
          </p:nvPr>
        </p:nvSpPr>
        <p:spPr>
          <a:xfrm>
            <a:off x="838200" y="1933532"/>
            <a:ext cx="10515600" cy="4686491"/>
          </a:xfrm>
        </p:spPr>
        <p:txBody>
          <a:bodyPr>
            <a:normAutofit lnSpcReduction="10000"/>
          </a:bodyPr>
          <a:lstStyle/>
          <a:p>
            <a:r>
              <a:rPr lang="en-US" dirty="0">
                <a:latin typeface="Times New Roman" panose="02020603050405020304" pitchFamily="18" charset="0"/>
                <a:cs typeface="Times New Roman" panose="02020603050405020304" pitchFamily="18" charset="0"/>
              </a:rPr>
              <a:t>Age- 15 years boy</a:t>
            </a:r>
          </a:p>
          <a:p>
            <a:r>
              <a:rPr lang="en-US" dirty="0">
                <a:latin typeface="Times New Roman" panose="02020603050405020304" pitchFamily="18" charset="0"/>
                <a:cs typeface="Times New Roman" panose="02020603050405020304" pitchFamily="18" charset="0"/>
              </a:rPr>
              <a:t>Height- 165 cms</a:t>
            </a:r>
          </a:p>
          <a:p>
            <a:r>
              <a:rPr lang="en-US" dirty="0">
                <a:latin typeface="Times New Roman" panose="02020603050405020304" pitchFamily="18" charset="0"/>
                <a:cs typeface="Times New Roman" panose="02020603050405020304" pitchFamily="18" charset="0"/>
              </a:rPr>
              <a:t>Weight-90 kg</a:t>
            </a:r>
          </a:p>
          <a:p>
            <a:r>
              <a:rPr lang="en-US" dirty="0">
                <a:latin typeface="Times New Roman" panose="02020603050405020304" pitchFamily="18" charset="0"/>
                <a:cs typeface="Times New Roman" panose="02020603050405020304" pitchFamily="18" charset="0"/>
              </a:rPr>
              <a:t>BMI- 33.05 kg/m2 </a:t>
            </a:r>
          </a:p>
          <a:p>
            <a:r>
              <a:rPr lang="en-US" dirty="0">
                <a:latin typeface="Times New Roman" panose="02020603050405020304" pitchFamily="18" charset="0"/>
                <a:cs typeface="Times New Roman" panose="02020603050405020304" pitchFamily="18" charset="0"/>
              </a:rPr>
              <a:t>Eating Habits- eggetarian</a:t>
            </a:r>
          </a:p>
          <a:p>
            <a:r>
              <a:rPr lang="en-US" dirty="0">
                <a:latin typeface="Times New Roman" panose="02020603050405020304" pitchFamily="18" charset="0"/>
                <a:cs typeface="Times New Roman" panose="02020603050405020304" pitchFamily="18" charset="0"/>
              </a:rPr>
              <a:t>Lifestyle- Sedentary </a:t>
            </a:r>
          </a:p>
          <a:p>
            <a:r>
              <a:rPr lang="en-US" dirty="0">
                <a:latin typeface="Times New Roman" panose="02020603050405020304" pitchFamily="18" charset="0"/>
                <a:cs typeface="Times New Roman" panose="02020603050405020304" pitchFamily="18" charset="0"/>
              </a:rPr>
              <a:t>Family History- </a:t>
            </a:r>
          </a:p>
          <a:p>
            <a:pPr marL="0" indent="0">
              <a:buNone/>
            </a:pPr>
            <a:r>
              <a:rPr lang="en-US" dirty="0">
                <a:latin typeface="Times New Roman" panose="02020603050405020304" pitchFamily="18" charset="0"/>
                <a:cs typeface="Times New Roman" panose="02020603050405020304" pitchFamily="18" charset="0"/>
              </a:rPr>
              <a:t>   Father &amp; Grand Father- Obese and Diabetic (uncontrolled Hba1c   </a:t>
            </a:r>
          </a:p>
          <a:p>
            <a:pPr marL="0" indent="0">
              <a:buNone/>
            </a:pPr>
            <a:r>
              <a:rPr lang="en-US" dirty="0">
                <a:latin typeface="Times New Roman" panose="02020603050405020304" pitchFamily="18" charset="0"/>
                <a:cs typeface="Times New Roman" panose="02020603050405020304" pitchFamily="18" charset="0"/>
              </a:rPr>
              <a:t>                                            &gt;10% from last 1 year)</a:t>
            </a:r>
          </a:p>
          <a:p>
            <a:pPr marL="0" indent="0">
              <a:buNone/>
            </a:pPr>
            <a:r>
              <a:rPr lang="en-US" dirty="0">
                <a:latin typeface="Times New Roman" panose="02020603050405020304" pitchFamily="18" charset="0"/>
                <a:cs typeface="Times New Roman" panose="02020603050405020304" pitchFamily="18" charset="0"/>
              </a:rPr>
              <a:t>   Mother-  Obese &amp; Gout</a:t>
            </a:r>
            <a:endParaRPr lang="en-IN"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46DCB8F-2B05-6666-2246-1E869D63B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128" y="365125"/>
            <a:ext cx="3782568" cy="3981673"/>
          </a:xfrm>
          <a:prstGeom prst="rect">
            <a:avLst/>
          </a:prstGeom>
        </p:spPr>
      </p:pic>
    </p:spTree>
    <p:extLst>
      <p:ext uri="{BB962C8B-B14F-4D97-AF65-F5344CB8AC3E}">
        <p14:creationId xmlns:p14="http://schemas.microsoft.com/office/powerpoint/2010/main" val="2870039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4E80-AEAB-75B3-1547-A24D055ED77F}"/>
              </a:ext>
            </a:extLst>
          </p:cNvPr>
          <p:cNvSpPr>
            <a:spLocks noGrp="1"/>
          </p:cNvSpPr>
          <p:nvPr>
            <p:ph type="title"/>
          </p:nvPr>
        </p:nvSpPr>
        <p:spPr/>
        <p:txBody>
          <a:bodyPr/>
          <a:lstStyle/>
          <a:p>
            <a:r>
              <a:rPr lang="en-US" b="1" dirty="0">
                <a:highlight>
                  <a:srgbClr val="00FF00"/>
                </a:highlight>
                <a:latin typeface="Times New Roman" panose="02020603050405020304" pitchFamily="18" charset="0"/>
                <a:cs typeface="Times New Roman" panose="02020603050405020304" pitchFamily="18" charset="0"/>
              </a:rPr>
              <a:t>Diet Recall was taken……</a:t>
            </a:r>
            <a:endParaRPr lang="en-IN" b="1" dirty="0">
              <a:highlight>
                <a:srgbClr val="00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FB923C-FDC1-BD7F-5E55-4AC0CCB178B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Calorie consumption was high in daily routine through junk foods and simple sugars (minimum one meal is out on daily basis).</a:t>
            </a:r>
          </a:p>
          <a:p>
            <a:r>
              <a:rPr lang="en-US" dirty="0">
                <a:latin typeface="Times New Roman" panose="02020603050405020304" pitchFamily="18" charset="0"/>
                <a:cs typeface="Times New Roman" panose="02020603050405020304" pitchFamily="18" charset="0"/>
              </a:rPr>
              <a:t>Consumption of seasonal fruits and vegetables was less.</a:t>
            </a:r>
          </a:p>
          <a:p>
            <a:r>
              <a:rPr lang="en-US" dirty="0">
                <a:latin typeface="Times New Roman" panose="02020603050405020304" pitchFamily="18" charset="0"/>
                <a:cs typeface="Times New Roman" panose="02020603050405020304" pitchFamily="18" charset="0"/>
              </a:rPr>
              <a:t>Caffeine consumption was also high (2 cold coffee  &amp; one chocolate/ chocolate brownie per day)</a:t>
            </a:r>
          </a:p>
          <a:p>
            <a:r>
              <a:rPr lang="en-US" dirty="0">
                <a:latin typeface="Times New Roman" panose="02020603050405020304" pitchFamily="18" charset="0"/>
                <a:cs typeface="Times New Roman" panose="02020603050405020304" pitchFamily="18" charset="0"/>
              </a:rPr>
              <a:t>Screen time- 5-6 hours per day</a:t>
            </a:r>
          </a:p>
          <a:p>
            <a:r>
              <a:rPr lang="en-US" dirty="0">
                <a:latin typeface="Times New Roman" panose="02020603050405020304" pitchFamily="18" charset="0"/>
                <a:cs typeface="Times New Roman" panose="02020603050405020304" pitchFamily="18" charset="0"/>
              </a:rPr>
              <a:t>Sleep cycle- 4-5 hours/ day</a:t>
            </a:r>
          </a:p>
          <a:p>
            <a:r>
              <a:rPr lang="en-US" dirty="0">
                <a:latin typeface="Times New Roman" panose="02020603050405020304" pitchFamily="18" charset="0"/>
                <a:cs typeface="Times New Roman" panose="02020603050405020304" pitchFamily="18" charset="0"/>
              </a:rPr>
              <a:t>Fluid intake was less.</a:t>
            </a:r>
          </a:p>
          <a:p>
            <a:r>
              <a:rPr lang="en-US" dirty="0">
                <a:latin typeface="Times New Roman" panose="02020603050405020304" pitchFamily="18" charset="0"/>
                <a:cs typeface="Times New Roman" panose="02020603050405020304" pitchFamily="18" charset="0"/>
              </a:rPr>
              <a:t>No physical activity in daily routine.</a:t>
            </a: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FF67BD-C22B-5389-4CEF-12EB73ED0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344" y="4059936"/>
            <a:ext cx="3639312" cy="2729484"/>
          </a:xfrm>
          <a:prstGeom prst="rect">
            <a:avLst/>
          </a:prstGeom>
        </p:spPr>
      </p:pic>
    </p:spTree>
    <p:extLst>
      <p:ext uri="{BB962C8B-B14F-4D97-AF65-F5344CB8AC3E}">
        <p14:creationId xmlns:p14="http://schemas.microsoft.com/office/powerpoint/2010/main" val="406170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7601-4735-7DCF-B08E-12BD1551CE02}"/>
              </a:ext>
            </a:extLst>
          </p:cNvPr>
          <p:cNvSpPr>
            <a:spLocks noGrp="1"/>
          </p:cNvSpPr>
          <p:nvPr>
            <p:ph type="title"/>
          </p:nvPr>
        </p:nvSpPr>
        <p:spPr/>
        <p:txBody>
          <a:bodyPr/>
          <a:lstStyle/>
          <a:p>
            <a:pPr algn="ctr"/>
            <a:r>
              <a:rPr lang="en-US" b="1" dirty="0">
                <a:highlight>
                  <a:srgbClr val="FF00FF"/>
                </a:highlight>
                <a:latin typeface="Times New Roman" panose="02020603050405020304" pitchFamily="18" charset="0"/>
                <a:cs typeface="Times New Roman" panose="02020603050405020304" pitchFamily="18" charset="0"/>
              </a:rPr>
              <a:t>1</a:t>
            </a:r>
            <a:r>
              <a:rPr lang="en-US" b="1" baseline="30000" dirty="0">
                <a:highlight>
                  <a:srgbClr val="FF00FF"/>
                </a:highlight>
                <a:latin typeface="Times New Roman" panose="02020603050405020304" pitchFamily="18" charset="0"/>
                <a:cs typeface="Times New Roman" panose="02020603050405020304" pitchFamily="18" charset="0"/>
              </a:rPr>
              <a:t>st</a:t>
            </a:r>
            <a:r>
              <a:rPr lang="en-US" b="1" dirty="0">
                <a:highlight>
                  <a:srgbClr val="FF00FF"/>
                </a:highlight>
                <a:latin typeface="Times New Roman" panose="02020603050405020304" pitchFamily="18" charset="0"/>
                <a:cs typeface="Times New Roman" panose="02020603050405020304" pitchFamily="18" charset="0"/>
              </a:rPr>
              <a:t> Diet Counselling</a:t>
            </a:r>
            <a:endParaRPr lang="en-IN" b="1" dirty="0">
              <a:highlight>
                <a:srgbClr val="FF00FF"/>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191860-6661-3D09-7A9E-E62ECA5A4335}"/>
              </a:ext>
            </a:extLst>
          </p:cNvPr>
          <p:cNvSpPr>
            <a:spLocks noGrp="1"/>
          </p:cNvSpPr>
          <p:nvPr>
            <p:ph idx="1"/>
          </p:nvPr>
        </p:nvSpPr>
        <p:spPr>
          <a:xfrm>
            <a:off x="838200" y="2734691"/>
            <a:ext cx="10515600" cy="3758184"/>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Ideal body weight- 49 kg</a:t>
            </a:r>
          </a:p>
          <a:p>
            <a:r>
              <a:rPr lang="en-US" dirty="0">
                <a:latin typeface="Times New Roman" panose="02020603050405020304" pitchFamily="18" charset="0"/>
                <a:cs typeface="Times New Roman" panose="02020603050405020304" pitchFamily="18" charset="0"/>
              </a:rPr>
              <a:t>Adjusted body weight- 70 kg</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Calories= </a:t>
            </a:r>
            <a:r>
              <a:rPr lang="en-US" dirty="0">
                <a:latin typeface="Times New Roman" panose="02020603050405020304" pitchFamily="18" charset="0"/>
                <a:cs typeface="Times New Roman" panose="02020603050405020304" pitchFamily="18" charset="0"/>
              </a:rPr>
              <a:t>70*20= 1400 kcal / day</a:t>
            </a:r>
          </a:p>
          <a:p>
            <a:r>
              <a:rPr lang="en-US" b="1" dirty="0">
                <a:latin typeface="Times New Roman" panose="02020603050405020304" pitchFamily="18" charset="0"/>
                <a:cs typeface="Times New Roman" panose="02020603050405020304" pitchFamily="18" charset="0"/>
              </a:rPr>
              <a:t>Carbohydrates= </a:t>
            </a:r>
            <a:r>
              <a:rPr lang="en-US" dirty="0">
                <a:latin typeface="Times New Roman" panose="02020603050405020304" pitchFamily="18" charset="0"/>
                <a:cs typeface="Times New Roman" panose="02020603050405020304" pitchFamily="18" charset="0"/>
              </a:rPr>
              <a:t>190 gms/ day (50-55% of total calories)</a:t>
            </a:r>
          </a:p>
          <a:p>
            <a:r>
              <a:rPr lang="en-US" b="1" dirty="0">
                <a:latin typeface="Times New Roman" panose="02020603050405020304" pitchFamily="18" charset="0"/>
                <a:cs typeface="Times New Roman" panose="02020603050405020304" pitchFamily="18" charset="0"/>
              </a:rPr>
              <a:t>Proteins= </a:t>
            </a:r>
            <a:r>
              <a:rPr lang="en-US" dirty="0">
                <a:latin typeface="Times New Roman" panose="02020603050405020304" pitchFamily="18" charset="0"/>
                <a:cs typeface="Times New Roman" panose="02020603050405020304" pitchFamily="18" charset="0"/>
              </a:rPr>
              <a:t>1 gm/ kg/ day= 70 gms/ day (20-25% of total calories)</a:t>
            </a:r>
          </a:p>
          <a:p>
            <a:r>
              <a:rPr lang="en-US" b="1" dirty="0">
                <a:latin typeface="Times New Roman" panose="02020603050405020304" pitchFamily="18" charset="0"/>
                <a:cs typeface="Times New Roman" panose="02020603050405020304" pitchFamily="18" charset="0"/>
              </a:rPr>
              <a:t>Fats-=</a:t>
            </a:r>
            <a:r>
              <a:rPr lang="en-US" dirty="0">
                <a:latin typeface="Times New Roman" panose="02020603050405020304" pitchFamily="18" charset="0"/>
                <a:cs typeface="Times New Roman" panose="02020603050405020304" pitchFamily="18" charset="0"/>
              </a:rPr>
              <a:t>30 gms per day (visible+ invisible both) (20% of total calories)</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(calculated as per RDA, 2020)</a:t>
            </a:r>
          </a:p>
          <a:p>
            <a:endParaRPr lang="en-I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1C3312-E813-4448-8CA4-927094AF3CE5}"/>
              </a:ext>
            </a:extLst>
          </p:cNvPr>
          <p:cNvSpPr txBox="1"/>
          <p:nvPr/>
        </p:nvSpPr>
        <p:spPr>
          <a:xfrm>
            <a:off x="987552" y="1920240"/>
            <a:ext cx="701344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Nutritional Requirements for 24 hours-</a:t>
            </a:r>
            <a:endParaRPr lang="en-IN" sz="2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A78212B-E65B-BE7D-B5ED-078F35975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563" y="1690688"/>
            <a:ext cx="3314891" cy="2651913"/>
          </a:xfrm>
          <a:prstGeom prst="rect">
            <a:avLst/>
          </a:prstGeom>
        </p:spPr>
      </p:pic>
    </p:spTree>
    <p:extLst>
      <p:ext uri="{BB962C8B-B14F-4D97-AF65-F5344CB8AC3E}">
        <p14:creationId xmlns:p14="http://schemas.microsoft.com/office/powerpoint/2010/main" val="27337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3032-1B51-3CB3-9E1D-07AC718D26CF}"/>
              </a:ext>
            </a:extLst>
          </p:cNvPr>
          <p:cNvSpPr>
            <a:spLocks noGrp="1"/>
          </p:cNvSpPr>
          <p:nvPr>
            <p:ph type="title"/>
          </p:nvPr>
        </p:nvSpPr>
        <p:spPr/>
        <p:txBody>
          <a:bodyPr/>
          <a:lstStyle/>
          <a:p>
            <a:pPr algn="ctr"/>
            <a:r>
              <a:rPr lang="en-US" b="1" dirty="0">
                <a:highlight>
                  <a:srgbClr val="00FFFF"/>
                </a:highlight>
                <a:latin typeface="Times New Roman" panose="02020603050405020304" pitchFamily="18" charset="0"/>
                <a:cs typeface="Times New Roman" panose="02020603050405020304" pitchFamily="18" charset="0"/>
              </a:rPr>
              <a:t>Calorie Distribution</a:t>
            </a:r>
            <a:endParaRPr lang="en-IN" b="1" dirty="0">
              <a:highlight>
                <a:srgbClr val="00FFFF"/>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95F0FC-C432-20B6-945B-3F0A8D0CFD20}"/>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Major Meals- 3 (Breakfast/ Lunch/ Dinner)</a:t>
            </a:r>
          </a:p>
          <a:p>
            <a:pPr marL="0" indent="0">
              <a:buNone/>
            </a:pPr>
            <a:r>
              <a:rPr lang="en-US" dirty="0">
                <a:latin typeface="Times New Roman" panose="02020603050405020304" pitchFamily="18" charset="0"/>
                <a:cs typeface="Times New Roman" panose="02020603050405020304" pitchFamily="18" charset="0"/>
              </a:rPr>
              <a:t>Snacks- 1-2 (Mid Meal+ Evening Snacks as per the convenience)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Calorie distribution was done in between 3 major meals-</a:t>
            </a:r>
          </a:p>
          <a:p>
            <a:r>
              <a:rPr lang="en-US" dirty="0">
                <a:latin typeface="Times New Roman" panose="02020603050405020304" pitchFamily="18" charset="0"/>
                <a:cs typeface="Times New Roman" panose="02020603050405020304" pitchFamily="18" charset="0"/>
              </a:rPr>
              <a:t>33% from Breakfast</a:t>
            </a:r>
          </a:p>
          <a:p>
            <a:r>
              <a:rPr lang="en-US" dirty="0">
                <a:latin typeface="Times New Roman" panose="02020603050405020304" pitchFamily="18" charset="0"/>
                <a:cs typeface="Times New Roman" panose="02020603050405020304" pitchFamily="18" charset="0"/>
              </a:rPr>
              <a:t>33% from Mid meal + Lunch</a:t>
            </a:r>
          </a:p>
          <a:p>
            <a:r>
              <a:rPr lang="en-US" dirty="0">
                <a:latin typeface="Times New Roman" panose="02020603050405020304" pitchFamily="18" charset="0"/>
                <a:cs typeface="Times New Roman" panose="02020603050405020304" pitchFamily="18" charset="0"/>
              </a:rPr>
              <a:t>33% from Evening Snacks+ Dinner</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0395E03-DD52-F71B-2370-E0340640A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095" y="4377647"/>
            <a:ext cx="3583370" cy="2388913"/>
          </a:xfrm>
          <a:prstGeom prst="rect">
            <a:avLst/>
          </a:prstGeom>
        </p:spPr>
      </p:pic>
    </p:spTree>
    <p:extLst>
      <p:ext uri="{BB962C8B-B14F-4D97-AF65-F5344CB8AC3E}">
        <p14:creationId xmlns:p14="http://schemas.microsoft.com/office/powerpoint/2010/main" val="256116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495AB5-F327-E576-041C-01FB51E973D7}"/>
              </a:ext>
            </a:extLst>
          </p:cNvPr>
          <p:cNvGraphicFramePr>
            <a:graphicFrameLocks noGrp="1"/>
          </p:cNvGraphicFramePr>
          <p:nvPr>
            <p:ph idx="1"/>
            <p:extLst>
              <p:ext uri="{D42A27DB-BD31-4B8C-83A1-F6EECF244321}">
                <p14:modId xmlns:p14="http://schemas.microsoft.com/office/powerpoint/2010/main" val="463127044"/>
              </p:ext>
            </p:extLst>
          </p:nvPr>
        </p:nvGraphicFramePr>
        <p:xfrm>
          <a:off x="463296" y="154751"/>
          <a:ext cx="11265408" cy="6703249"/>
        </p:xfrm>
        <a:graphic>
          <a:graphicData uri="http://schemas.openxmlformats.org/drawingml/2006/table">
            <a:tbl>
              <a:tblPr firstRow="1" firstCol="1" bandRow="1">
                <a:tableStyleId>{5C22544A-7EE6-4342-B048-85BDC9FD1C3A}</a:tableStyleId>
              </a:tblPr>
              <a:tblGrid>
                <a:gridCol w="5604840">
                  <a:extLst>
                    <a:ext uri="{9D8B030D-6E8A-4147-A177-3AD203B41FA5}">
                      <a16:colId xmlns:a16="http://schemas.microsoft.com/office/drawing/2014/main" val="2760094063"/>
                    </a:ext>
                  </a:extLst>
                </a:gridCol>
                <a:gridCol w="1827114">
                  <a:extLst>
                    <a:ext uri="{9D8B030D-6E8A-4147-A177-3AD203B41FA5}">
                      <a16:colId xmlns:a16="http://schemas.microsoft.com/office/drawing/2014/main" val="3718044959"/>
                    </a:ext>
                  </a:extLst>
                </a:gridCol>
                <a:gridCol w="2376406">
                  <a:extLst>
                    <a:ext uri="{9D8B030D-6E8A-4147-A177-3AD203B41FA5}">
                      <a16:colId xmlns:a16="http://schemas.microsoft.com/office/drawing/2014/main" val="2910457748"/>
                    </a:ext>
                  </a:extLst>
                </a:gridCol>
                <a:gridCol w="1457048">
                  <a:extLst>
                    <a:ext uri="{9D8B030D-6E8A-4147-A177-3AD203B41FA5}">
                      <a16:colId xmlns:a16="http://schemas.microsoft.com/office/drawing/2014/main" val="1475782682"/>
                    </a:ext>
                  </a:extLst>
                </a:gridCol>
              </a:tblGrid>
              <a:tr h="659790">
                <a:tc>
                  <a:txBody>
                    <a:bodyPr/>
                    <a:lstStyle/>
                    <a:p>
                      <a:pPr algn="ctr"/>
                      <a:r>
                        <a:rPr lang="en-IN" sz="2400" dirty="0">
                          <a:solidFill>
                            <a:schemeClr val="tx1"/>
                          </a:solidFill>
                          <a:effectLst/>
                          <a:highlight>
                            <a:srgbClr val="FCD5B4"/>
                          </a:highlight>
                          <a:latin typeface="Times New Roman" panose="02020603050405020304" pitchFamily="18" charset="0"/>
                          <a:cs typeface="Times New Roman" panose="02020603050405020304" pitchFamily="18" charset="0"/>
                        </a:rPr>
                        <a:t>Food  group</a:t>
                      </a:r>
                      <a:endParaRPr lang="en-IN" sz="2400" dirty="0">
                        <a:solidFill>
                          <a:schemeClr val="tx1"/>
                        </a:solidFill>
                        <a:effectLst/>
                        <a:highlight>
                          <a:srgbClr val="FCD5B4"/>
                        </a:highligh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2400" dirty="0">
                          <a:solidFill>
                            <a:schemeClr val="tx1"/>
                          </a:solidFill>
                          <a:effectLst/>
                          <a:highlight>
                            <a:srgbClr val="FCD5B4"/>
                          </a:highlight>
                          <a:latin typeface="Times New Roman" panose="02020603050405020304" pitchFamily="18" charset="0"/>
                          <a:cs typeface="Times New Roman" panose="02020603050405020304" pitchFamily="18" charset="0"/>
                        </a:rPr>
                        <a:t>Exchanges</a:t>
                      </a:r>
                      <a:endParaRPr lang="en-IN" sz="2400" dirty="0">
                        <a:solidFill>
                          <a:schemeClr val="tx1"/>
                        </a:solidFill>
                        <a:effectLst/>
                        <a:highlight>
                          <a:srgbClr val="FCD5B4"/>
                        </a:highligh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2000" dirty="0">
                          <a:solidFill>
                            <a:schemeClr val="tx1"/>
                          </a:solidFill>
                          <a:effectLst/>
                          <a:highlight>
                            <a:srgbClr val="FCD5B4"/>
                          </a:highlight>
                          <a:latin typeface="Times New Roman" panose="02020603050405020304" pitchFamily="18" charset="0"/>
                          <a:cs typeface="Times New Roman" panose="02020603050405020304" pitchFamily="18" charset="0"/>
                        </a:rPr>
                        <a:t>Amount (gm/ml)</a:t>
                      </a:r>
                      <a:endParaRPr lang="en-IN" sz="2000" dirty="0">
                        <a:solidFill>
                          <a:schemeClr val="tx1"/>
                        </a:solidFill>
                        <a:effectLst/>
                        <a:highlight>
                          <a:srgbClr val="FCD5B4"/>
                        </a:highligh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US" sz="2000" dirty="0">
                          <a:solidFill>
                            <a:schemeClr val="tx1"/>
                          </a:solidFill>
                          <a:effectLst/>
                          <a:highlight>
                            <a:srgbClr val="FCD5B4"/>
                          </a:highlight>
                          <a:latin typeface="Times New Roman" panose="02020603050405020304" pitchFamily="18" charset="0"/>
                          <a:cs typeface="Times New Roman" panose="02020603050405020304" pitchFamily="18" charset="0"/>
                        </a:rPr>
                        <a:t>Household measure</a:t>
                      </a:r>
                      <a:endParaRPr lang="en-IN" sz="1800" dirty="0">
                        <a:solidFill>
                          <a:schemeClr val="tx1"/>
                        </a:solidFill>
                        <a:effectLst/>
                        <a:highlight>
                          <a:srgbClr val="FCD5B4"/>
                        </a:highligh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1573855190"/>
                  </a:ext>
                </a:extLst>
              </a:tr>
              <a:tr h="840896">
                <a:tc>
                  <a:txBody>
                    <a:bodyPr/>
                    <a:lstStyle/>
                    <a:p>
                      <a:pPr algn="ctr"/>
                      <a:r>
                        <a:rPr lang="en-US" sz="2000" dirty="0">
                          <a:effectLst/>
                          <a:latin typeface="Times New Roman" panose="02020603050405020304" pitchFamily="18" charset="0"/>
                          <a:cs typeface="Times New Roman" panose="02020603050405020304" pitchFamily="18" charset="0"/>
                        </a:rPr>
                        <a:t>Cereals- whole wheat flour / Brown rice/ wheat porridge/wheat bread/Steel cut oats/Ragi/ wheat flakes/ quinoa/ barley/ millets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US" sz="1800" dirty="0">
                          <a:effectLst/>
                          <a:latin typeface="Times New Roman" panose="02020603050405020304" pitchFamily="18" charset="0"/>
                          <a:ea typeface="Arial" panose="020B0604020202020204" pitchFamily="34" charset="0"/>
                          <a:cs typeface="Times New Roman" panose="02020603050405020304" pitchFamily="18" charset="0"/>
                        </a:rPr>
                        <a:t>5</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150 gm</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4-5 chapati</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412965611"/>
                  </a:ext>
                </a:extLst>
              </a:tr>
              <a:tr h="498309">
                <a:tc>
                  <a:txBody>
                    <a:bodyPr/>
                    <a:lstStyle/>
                    <a:p>
                      <a:pPr algn="ctr"/>
                      <a:r>
                        <a:rPr lang="en-IN" sz="1800" dirty="0">
                          <a:effectLst/>
                          <a:latin typeface="Times New Roman" panose="02020603050405020304" pitchFamily="18" charset="0"/>
                          <a:cs typeface="Times New Roman" panose="02020603050405020304" pitchFamily="18" charset="0"/>
                        </a:rPr>
                        <a:t>Pulses/ Legumes/ Soya- Red beans, white beans, chickpeas, black chana, lentils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US" sz="1800" dirty="0">
                          <a:effectLst/>
                          <a:latin typeface="Times New Roman" panose="02020603050405020304" pitchFamily="18" charset="0"/>
                          <a:ea typeface="Arial" panose="020B0604020202020204" pitchFamily="34" charset="0"/>
                          <a:cs typeface="Times New Roman" panose="02020603050405020304" pitchFamily="18" charset="0"/>
                        </a:rPr>
                        <a:t>2</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60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2 Medium Bowl</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3577236148"/>
                  </a:ext>
                </a:extLst>
              </a:tr>
              <a:tr h="398624">
                <a:tc>
                  <a:txBody>
                    <a:bodyPr/>
                    <a:lstStyle/>
                    <a:p>
                      <a:pPr algn="ctr"/>
                      <a:r>
                        <a:rPr lang="en-IN" sz="1800" dirty="0">
                          <a:effectLst/>
                          <a:latin typeface="Times New Roman" panose="02020603050405020304" pitchFamily="18" charset="0"/>
                          <a:cs typeface="Times New Roman" panose="02020603050405020304" pitchFamily="18" charset="0"/>
                        </a:rPr>
                        <a:t>Milk/Curd (double toned)</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4</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400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2.5 cups</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1908161155"/>
                  </a:ext>
                </a:extLst>
              </a:tr>
              <a:tr h="756011">
                <a:tc>
                  <a:txBody>
                    <a:bodyPr/>
                    <a:lstStyle/>
                    <a:p>
                      <a:pPr algn="ctr"/>
                      <a:r>
                        <a:rPr lang="en-IN" sz="1800" dirty="0">
                          <a:effectLst/>
                          <a:latin typeface="Times New Roman" panose="02020603050405020304" pitchFamily="18" charset="0"/>
                          <a:cs typeface="Times New Roman" panose="02020603050405020304" pitchFamily="18" charset="0"/>
                        </a:rPr>
                        <a:t>Egg  white/Paneer/Non veg</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1</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50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2/ 4-5 pcs/ 1-2 small pcs</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3134416323"/>
                  </a:ext>
                </a:extLst>
              </a:tr>
              <a:tr h="327605">
                <a:tc>
                  <a:txBody>
                    <a:bodyPr/>
                    <a:lstStyle/>
                    <a:p>
                      <a:pPr algn="ctr"/>
                      <a:r>
                        <a:rPr lang="en-IN" sz="1800" dirty="0">
                          <a:effectLst/>
                          <a:latin typeface="Times New Roman" panose="02020603050405020304" pitchFamily="18" charset="0"/>
                          <a:cs typeface="Times New Roman" panose="02020603050405020304" pitchFamily="18" charset="0"/>
                        </a:rPr>
                        <a:t>Roots and tubers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0</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1804022252"/>
                  </a:ext>
                </a:extLst>
              </a:tr>
              <a:tr h="453606">
                <a:tc>
                  <a:txBody>
                    <a:bodyPr/>
                    <a:lstStyle/>
                    <a:p>
                      <a:pPr algn="ctr"/>
                      <a:r>
                        <a:rPr lang="en-IN" sz="1800" dirty="0">
                          <a:effectLst/>
                          <a:latin typeface="Times New Roman" panose="02020603050405020304" pitchFamily="18" charset="0"/>
                          <a:cs typeface="Times New Roman" panose="02020603050405020304" pitchFamily="18" charset="0"/>
                        </a:rPr>
                        <a:t>Green leafy and Seasonal vegetables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US" sz="1800" dirty="0">
                          <a:effectLst/>
                          <a:latin typeface="Times New Roman" panose="02020603050405020304" pitchFamily="18" charset="0"/>
                          <a:ea typeface="Arial" panose="020B0604020202020204" pitchFamily="34" charset="0"/>
                          <a:cs typeface="Times New Roman" panose="02020603050405020304" pitchFamily="18" charset="0"/>
                        </a:rPr>
                        <a:t>7</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700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6-7 servings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1891714364"/>
                  </a:ext>
                </a:extLst>
              </a:tr>
              <a:tr h="840896">
                <a:tc>
                  <a:txBody>
                    <a:bodyPr/>
                    <a:lstStyle/>
                    <a:p>
                      <a:pPr algn="ctr"/>
                      <a:r>
                        <a:rPr lang="en-IN" sz="1800" dirty="0">
                          <a:effectLst/>
                          <a:latin typeface="Times New Roman" panose="02020603050405020304" pitchFamily="18" charset="0"/>
                          <a:cs typeface="Times New Roman" panose="02020603050405020304" pitchFamily="18" charset="0"/>
                        </a:rPr>
                        <a:t>Fruits-</a:t>
                      </a:r>
                      <a:r>
                        <a:rPr lang="en-US" sz="2000" dirty="0">
                          <a:effectLst/>
                          <a:latin typeface="Times New Roman" panose="02020603050405020304" pitchFamily="18" charset="0"/>
                          <a:cs typeface="Times New Roman" panose="02020603050405020304" pitchFamily="18" charset="0"/>
                        </a:rPr>
                        <a:t> apple/ pear/ orange/ sweet lime/Peach/cherry/ strawberry/ kiwi/ pineapple/ grapes/papaya</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US" sz="1800" dirty="0">
                          <a:effectLst/>
                          <a:latin typeface="Times New Roman" panose="02020603050405020304" pitchFamily="18" charset="0"/>
                          <a:ea typeface="Arial" panose="020B0604020202020204" pitchFamily="34" charset="0"/>
                          <a:cs typeface="Times New Roman" panose="02020603050405020304" pitchFamily="18" charset="0"/>
                        </a:rPr>
                        <a:t>2</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200</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2 Medium/20-25 pcs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792429497"/>
                  </a:ext>
                </a:extLst>
              </a:tr>
              <a:tr h="907213">
                <a:tc>
                  <a:txBody>
                    <a:bodyPr/>
                    <a:lstStyle/>
                    <a:p>
                      <a:pPr algn="ctr"/>
                      <a:r>
                        <a:rPr lang="en-IN" sz="1800" dirty="0">
                          <a:effectLst/>
                          <a:latin typeface="Times New Roman" panose="02020603050405020304" pitchFamily="18" charset="0"/>
                          <a:cs typeface="Times New Roman" panose="02020603050405020304" pitchFamily="18" charset="0"/>
                        </a:rPr>
                        <a:t>Nuts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2</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30</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20-24 almonds/ 10-12 walnuts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2821213212"/>
                  </a:ext>
                </a:extLst>
              </a:tr>
              <a:tr h="249154">
                <a:tc>
                  <a:txBody>
                    <a:bodyPr/>
                    <a:lstStyle/>
                    <a:p>
                      <a:pPr algn="ctr"/>
                      <a:r>
                        <a:rPr lang="en-IN" sz="1800" dirty="0">
                          <a:effectLst/>
                          <a:latin typeface="Times New Roman" panose="02020603050405020304" pitchFamily="18" charset="0"/>
                          <a:cs typeface="Times New Roman" panose="02020603050405020304" pitchFamily="18" charset="0"/>
                        </a:rPr>
                        <a:t>Seeds (Flax seeds/ Chia seeds)</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1</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10</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2 tsp</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3508936669"/>
                  </a:ext>
                </a:extLst>
              </a:tr>
              <a:tr h="249154">
                <a:tc>
                  <a:txBody>
                    <a:bodyPr/>
                    <a:lstStyle/>
                    <a:p>
                      <a:pPr algn="ctr"/>
                      <a:r>
                        <a:rPr lang="en-IN" sz="1800" dirty="0">
                          <a:effectLst/>
                          <a:latin typeface="Times New Roman" panose="02020603050405020304" pitchFamily="18" charset="0"/>
                          <a:cs typeface="Times New Roman" panose="02020603050405020304" pitchFamily="18" charset="0"/>
                        </a:rPr>
                        <a:t>Oil/Fat</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3</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15</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3 tsp</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1127126888"/>
                  </a:ext>
                </a:extLst>
              </a:tr>
              <a:tr h="249154">
                <a:tc>
                  <a:txBody>
                    <a:bodyPr/>
                    <a:lstStyle/>
                    <a:p>
                      <a:pPr algn="ctr"/>
                      <a:r>
                        <a:rPr lang="en-IN" sz="1800" dirty="0">
                          <a:effectLst/>
                          <a:latin typeface="Times New Roman" panose="02020603050405020304" pitchFamily="18" charset="0"/>
                          <a:cs typeface="Times New Roman" panose="02020603050405020304" pitchFamily="18" charset="0"/>
                        </a:rPr>
                        <a:t>Sugar/ jaggery/ honey</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0</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a:effectLst/>
                          <a:latin typeface="Times New Roman" panose="02020603050405020304" pitchFamily="18" charset="0"/>
                          <a:cs typeface="Times New Roman" panose="02020603050405020304" pitchFamily="18" charset="0"/>
                        </a:rPr>
                        <a:t>0</a:t>
                      </a:r>
                      <a:endParaRPr lang="en-I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tc>
                  <a:txBody>
                    <a:bodyPr/>
                    <a:lstStyle/>
                    <a:p>
                      <a:pPr algn="ctr"/>
                      <a:r>
                        <a:rPr lang="en-IN" sz="1800" dirty="0">
                          <a:effectLst/>
                          <a:latin typeface="Times New Roman" panose="02020603050405020304" pitchFamily="18" charset="0"/>
                          <a:cs typeface="Times New Roman" panose="02020603050405020304" pitchFamily="18" charset="0"/>
                        </a:rPr>
                        <a:t> </a:t>
                      </a:r>
                      <a:endParaRPr lang="en-I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5187" marR="45187" marT="0" marB="0" anchor="b"/>
                </a:tc>
                <a:extLst>
                  <a:ext uri="{0D108BD9-81ED-4DB2-BD59-A6C34878D82A}">
                    <a16:rowId xmlns:a16="http://schemas.microsoft.com/office/drawing/2014/main" val="1244063015"/>
                  </a:ext>
                </a:extLst>
              </a:tr>
            </a:tbl>
          </a:graphicData>
        </a:graphic>
      </p:graphicFrame>
    </p:spTree>
    <p:extLst>
      <p:ext uri="{BB962C8B-B14F-4D97-AF65-F5344CB8AC3E}">
        <p14:creationId xmlns:p14="http://schemas.microsoft.com/office/powerpoint/2010/main" val="329422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01E389-DD84-4986-0F51-C1B82AB86536}"/>
              </a:ext>
            </a:extLst>
          </p:cNvPr>
          <p:cNvGraphicFramePr>
            <a:graphicFrameLocks noGrp="1"/>
          </p:cNvGraphicFramePr>
          <p:nvPr>
            <p:ph idx="1"/>
            <p:extLst>
              <p:ext uri="{D42A27DB-BD31-4B8C-83A1-F6EECF244321}">
                <p14:modId xmlns:p14="http://schemas.microsoft.com/office/powerpoint/2010/main" val="3686575054"/>
              </p:ext>
            </p:extLst>
          </p:nvPr>
        </p:nvGraphicFramePr>
        <p:xfrm>
          <a:off x="338611" y="832104"/>
          <a:ext cx="11237596" cy="5952097"/>
        </p:xfrm>
        <a:graphic>
          <a:graphicData uri="http://schemas.openxmlformats.org/drawingml/2006/table">
            <a:tbl>
              <a:tblPr firstRow="1" bandRow="1">
                <a:tableStyleId>{5C22544A-7EE6-4342-B048-85BDC9FD1C3A}</a:tableStyleId>
              </a:tblPr>
              <a:tblGrid>
                <a:gridCol w="4926720">
                  <a:extLst>
                    <a:ext uri="{9D8B030D-6E8A-4147-A177-3AD203B41FA5}">
                      <a16:colId xmlns:a16="http://schemas.microsoft.com/office/drawing/2014/main" val="2337924993"/>
                    </a:ext>
                  </a:extLst>
                </a:gridCol>
                <a:gridCol w="1311680">
                  <a:extLst>
                    <a:ext uri="{9D8B030D-6E8A-4147-A177-3AD203B41FA5}">
                      <a16:colId xmlns:a16="http://schemas.microsoft.com/office/drawing/2014/main" val="2771247558"/>
                    </a:ext>
                  </a:extLst>
                </a:gridCol>
                <a:gridCol w="1302175">
                  <a:extLst>
                    <a:ext uri="{9D8B030D-6E8A-4147-A177-3AD203B41FA5}">
                      <a16:colId xmlns:a16="http://schemas.microsoft.com/office/drawing/2014/main" val="4278860071"/>
                    </a:ext>
                  </a:extLst>
                </a:gridCol>
                <a:gridCol w="1188116">
                  <a:extLst>
                    <a:ext uri="{9D8B030D-6E8A-4147-A177-3AD203B41FA5}">
                      <a16:colId xmlns:a16="http://schemas.microsoft.com/office/drawing/2014/main" val="4256802191"/>
                    </a:ext>
                  </a:extLst>
                </a:gridCol>
                <a:gridCol w="1302175">
                  <a:extLst>
                    <a:ext uri="{9D8B030D-6E8A-4147-A177-3AD203B41FA5}">
                      <a16:colId xmlns:a16="http://schemas.microsoft.com/office/drawing/2014/main" val="4246731009"/>
                    </a:ext>
                  </a:extLst>
                </a:gridCol>
                <a:gridCol w="1206730">
                  <a:extLst>
                    <a:ext uri="{9D8B030D-6E8A-4147-A177-3AD203B41FA5}">
                      <a16:colId xmlns:a16="http://schemas.microsoft.com/office/drawing/2014/main" val="1759054474"/>
                    </a:ext>
                  </a:extLst>
                </a:gridCol>
              </a:tblGrid>
              <a:tr h="484678">
                <a:tc>
                  <a:txBody>
                    <a:bodyPr/>
                    <a:lstStyle/>
                    <a:p>
                      <a:pPr algn="ctr"/>
                      <a:r>
                        <a:rPr lang="en-IN" sz="2400" dirty="0">
                          <a:solidFill>
                            <a:schemeClr val="tx1"/>
                          </a:solidFill>
                          <a:effectLst/>
                          <a:highlight>
                            <a:srgbClr val="FCD5B4"/>
                          </a:highlight>
                        </a:rPr>
                        <a:t>Food  group</a:t>
                      </a:r>
                      <a:endParaRPr lang="en-IN" sz="2400" dirty="0">
                        <a:solidFill>
                          <a:schemeClr val="tx1"/>
                        </a:solidFill>
                        <a:effectLst/>
                        <a:highlight>
                          <a:srgbClr val="FCD5B4"/>
                        </a:highligh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600" dirty="0"/>
                        <a:t>BREAKFAST</a:t>
                      </a:r>
                      <a:endParaRPr lang="en-IN" sz="1600" dirty="0"/>
                    </a:p>
                  </a:txBody>
                  <a:tcPr/>
                </a:tc>
                <a:tc>
                  <a:txBody>
                    <a:bodyPr/>
                    <a:lstStyle/>
                    <a:p>
                      <a:pPr algn="ctr"/>
                      <a:r>
                        <a:rPr lang="en-US" sz="1400" dirty="0"/>
                        <a:t>MID MORNING</a:t>
                      </a:r>
                      <a:endParaRPr lang="en-IN" sz="1400" dirty="0"/>
                    </a:p>
                  </a:txBody>
                  <a:tcPr/>
                </a:tc>
                <a:tc>
                  <a:txBody>
                    <a:bodyPr/>
                    <a:lstStyle/>
                    <a:p>
                      <a:pPr algn="ctr"/>
                      <a:r>
                        <a:rPr lang="en-US" sz="1400" dirty="0"/>
                        <a:t>LUNCH</a:t>
                      </a:r>
                      <a:endParaRPr lang="en-IN" sz="1400" dirty="0"/>
                    </a:p>
                  </a:txBody>
                  <a:tcPr/>
                </a:tc>
                <a:tc>
                  <a:txBody>
                    <a:bodyPr/>
                    <a:lstStyle/>
                    <a:p>
                      <a:pPr algn="ctr"/>
                      <a:r>
                        <a:rPr lang="en-US" sz="1400" dirty="0"/>
                        <a:t>EVENING SNACKS</a:t>
                      </a:r>
                      <a:endParaRPr lang="en-IN" sz="1400" dirty="0"/>
                    </a:p>
                  </a:txBody>
                  <a:tcPr/>
                </a:tc>
                <a:tc>
                  <a:txBody>
                    <a:bodyPr/>
                    <a:lstStyle/>
                    <a:p>
                      <a:pPr algn="ctr"/>
                      <a:r>
                        <a:rPr lang="en-US" sz="1400" dirty="0"/>
                        <a:t>DINNER</a:t>
                      </a:r>
                      <a:endParaRPr lang="en-IN" sz="1400" dirty="0"/>
                    </a:p>
                  </a:txBody>
                  <a:tcPr/>
                </a:tc>
                <a:extLst>
                  <a:ext uri="{0D108BD9-81ED-4DB2-BD59-A6C34878D82A}">
                    <a16:rowId xmlns:a16="http://schemas.microsoft.com/office/drawing/2014/main" val="611298591"/>
                  </a:ext>
                </a:extLst>
              </a:tr>
              <a:tr h="998985">
                <a:tc>
                  <a:txBody>
                    <a:bodyPr/>
                    <a:lstStyle/>
                    <a:p>
                      <a:pPr algn="ctr"/>
                      <a:r>
                        <a:rPr lang="en-US" sz="1800" dirty="0">
                          <a:effectLst/>
                        </a:rPr>
                        <a:t>Cereals- whole wheat flour / Brown rice/ wheat porridge/wheat bread/Steel cut oats/Ragi/ wheat flakes/ quinoa/ barley/ millets</a:t>
                      </a:r>
                      <a:endParaRPr lang="en-IN" sz="16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2/1</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2</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1</a:t>
                      </a:r>
                      <a:endParaRPr lang="en-IN" sz="1400" dirty="0"/>
                    </a:p>
                  </a:txBody>
                  <a:tcPr/>
                </a:tc>
                <a:extLst>
                  <a:ext uri="{0D108BD9-81ED-4DB2-BD59-A6C34878D82A}">
                    <a16:rowId xmlns:a16="http://schemas.microsoft.com/office/drawing/2014/main" val="3321117125"/>
                  </a:ext>
                </a:extLst>
              </a:tr>
              <a:tr h="513188">
                <a:tc>
                  <a:txBody>
                    <a:bodyPr/>
                    <a:lstStyle/>
                    <a:p>
                      <a:pPr algn="ctr"/>
                      <a:r>
                        <a:rPr lang="en-IN" sz="1800" dirty="0">
                          <a:effectLst/>
                        </a:rPr>
                        <a:t>Pulses/ Legumes/ Soya- Red beans, white beans, chickpeas, black chana, lentils</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1</a:t>
                      </a:r>
                      <a:endParaRPr lang="en-IN" sz="1400" dirty="0"/>
                    </a:p>
                  </a:txBody>
                  <a:tcPr/>
                </a:tc>
                <a:tc>
                  <a:txBody>
                    <a:bodyPr/>
                    <a:lstStyle/>
                    <a:p>
                      <a:pPr algn="ctr"/>
                      <a:r>
                        <a:rPr lang="en-US" sz="1400" dirty="0"/>
                        <a:t>1</a:t>
                      </a:r>
                      <a:endParaRPr lang="en-IN" sz="1400" dirty="0"/>
                    </a:p>
                  </a:txBody>
                  <a:tcPr/>
                </a:tc>
                <a:extLst>
                  <a:ext uri="{0D108BD9-81ED-4DB2-BD59-A6C34878D82A}">
                    <a16:rowId xmlns:a16="http://schemas.microsoft.com/office/drawing/2014/main" val="2258907967"/>
                  </a:ext>
                </a:extLst>
              </a:tr>
              <a:tr h="371489">
                <a:tc>
                  <a:txBody>
                    <a:bodyPr/>
                    <a:lstStyle/>
                    <a:p>
                      <a:pPr algn="ctr"/>
                      <a:r>
                        <a:rPr lang="en-IN" sz="1800" dirty="0">
                          <a:effectLst/>
                        </a:rPr>
                        <a:t>Milk/Curd (double toned)</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2</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2</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474135721"/>
                  </a:ext>
                </a:extLst>
              </a:tr>
              <a:tr h="371489">
                <a:tc>
                  <a:txBody>
                    <a:bodyPr/>
                    <a:lstStyle/>
                    <a:p>
                      <a:pPr algn="ctr"/>
                      <a:r>
                        <a:rPr lang="en-IN" sz="1800" dirty="0">
                          <a:effectLst/>
                        </a:rPr>
                        <a:t>Egg  white/Paneer/Non veg</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endParaRPr lang="en-IN" sz="1400" dirty="0"/>
                    </a:p>
                  </a:txBody>
                  <a:tcPr/>
                </a:tc>
                <a:tc>
                  <a:txBody>
                    <a:bodyPr/>
                    <a:lstStyle/>
                    <a:p>
                      <a:pPr algn="ctr"/>
                      <a:r>
                        <a:rPr lang="en-US" sz="1400" dirty="0"/>
                        <a:t>1</a:t>
                      </a:r>
                      <a:endParaRPr lang="en-IN" sz="1400" dirty="0"/>
                    </a:p>
                  </a:txBody>
                  <a:tcPr/>
                </a:tc>
                <a:tc>
                  <a:txBody>
                    <a:bodyPr/>
                    <a:lstStyle/>
                    <a:p>
                      <a:pPr algn="ctr"/>
                      <a:endParaRPr lang="en-IN" sz="1400"/>
                    </a:p>
                  </a:txBody>
                  <a:tcPr/>
                </a:tc>
                <a:tc>
                  <a:txBody>
                    <a:bodyPr/>
                    <a:lstStyle/>
                    <a:p>
                      <a:pPr algn="ctr"/>
                      <a:endParaRPr lang="en-IN" sz="1400"/>
                    </a:p>
                  </a:txBody>
                  <a:tcPr/>
                </a:tc>
                <a:tc>
                  <a:txBody>
                    <a:bodyPr/>
                    <a:lstStyle/>
                    <a:p>
                      <a:pPr algn="ctr"/>
                      <a:endParaRPr lang="en-IN" sz="1400"/>
                    </a:p>
                  </a:txBody>
                  <a:tcPr/>
                </a:tc>
                <a:extLst>
                  <a:ext uri="{0D108BD9-81ED-4DB2-BD59-A6C34878D82A}">
                    <a16:rowId xmlns:a16="http://schemas.microsoft.com/office/drawing/2014/main" val="3988491216"/>
                  </a:ext>
                </a:extLst>
              </a:tr>
              <a:tr h="371489">
                <a:tc>
                  <a:txBody>
                    <a:bodyPr/>
                    <a:lstStyle/>
                    <a:p>
                      <a:pPr algn="ctr"/>
                      <a:r>
                        <a:rPr lang="en-IN" sz="1800" dirty="0">
                          <a:effectLst/>
                        </a:rPr>
                        <a:t>Roots and tubers</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2697159"/>
                  </a:ext>
                </a:extLst>
              </a:tr>
              <a:tr h="371489">
                <a:tc>
                  <a:txBody>
                    <a:bodyPr/>
                    <a:lstStyle/>
                    <a:p>
                      <a:pPr algn="ctr"/>
                      <a:r>
                        <a:rPr lang="en-IN" sz="1800" dirty="0">
                          <a:effectLst/>
                        </a:rPr>
                        <a:t>Green leafy and Seasonal vegetables</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1</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3</a:t>
                      </a:r>
                      <a:endParaRPr lang="en-IN" sz="1400" dirty="0"/>
                    </a:p>
                  </a:txBody>
                  <a:tcPr/>
                </a:tc>
                <a:tc>
                  <a:txBody>
                    <a:bodyPr/>
                    <a:lstStyle/>
                    <a:p>
                      <a:pPr algn="ctr"/>
                      <a:r>
                        <a:rPr lang="en-US" sz="1400" dirty="0"/>
                        <a:t>1</a:t>
                      </a:r>
                      <a:endParaRPr lang="en-IN" sz="1400" dirty="0"/>
                    </a:p>
                  </a:txBody>
                  <a:tcPr/>
                </a:tc>
                <a:tc>
                  <a:txBody>
                    <a:bodyPr/>
                    <a:lstStyle/>
                    <a:p>
                      <a:pPr algn="ctr"/>
                      <a:r>
                        <a:rPr lang="en-US" sz="1400" dirty="0"/>
                        <a:t>2</a:t>
                      </a:r>
                      <a:endParaRPr lang="en-IN" sz="1400" dirty="0"/>
                    </a:p>
                  </a:txBody>
                  <a:tcPr/>
                </a:tc>
                <a:extLst>
                  <a:ext uri="{0D108BD9-81ED-4DB2-BD59-A6C34878D82A}">
                    <a16:rowId xmlns:a16="http://schemas.microsoft.com/office/drawing/2014/main" val="3237012451"/>
                  </a:ext>
                </a:extLst>
              </a:tr>
              <a:tr h="855314">
                <a:tc>
                  <a:txBody>
                    <a:bodyPr/>
                    <a:lstStyle/>
                    <a:p>
                      <a:pPr algn="ctr"/>
                      <a:r>
                        <a:rPr lang="en-IN" sz="1800" dirty="0">
                          <a:effectLst/>
                        </a:rPr>
                        <a:t>Fruits-</a:t>
                      </a:r>
                      <a:r>
                        <a:rPr lang="en-US" sz="2000" dirty="0">
                          <a:effectLst/>
                        </a:rPr>
                        <a:t> apple/ pear/ orange/ sweet lime/Peach/cherry/ strawberry/ kiwi/ pineapple/ grapes/papaya</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0</a:t>
                      </a:r>
                      <a:endParaRPr lang="en-IN" sz="1400" dirty="0"/>
                    </a:p>
                  </a:txBody>
                  <a:tcPr/>
                </a:tc>
                <a:tc>
                  <a:txBody>
                    <a:bodyPr/>
                    <a:lstStyle/>
                    <a:p>
                      <a:pPr algn="ctr"/>
                      <a:r>
                        <a:rPr lang="en-US" sz="1400" dirty="0"/>
                        <a:t>2</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2206684778"/>
                  </a:ext>
                </a:extLst>
              </a:tr>
              <a:tr h="371489">
                <a:tc>
                  <a:txBody>
                    <a:bodyPr/>
                    <a:lstStyle/>
                    <a:p>
                      <a:pPr algn="ctr"/>
                      <a:r>
                        <a:rPr lang="en-IN" sz="1800" dirty="0">
                          <a:effectLst/>
                        </a:rPr>
                        <a:t>Nuts</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1</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1</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1969667166"/>
                  </a:ext>
                </a:extLst>
              </a:tr>
              <a:tr h="371489">
                <a:tc>
                  <a:txBody>
                    <a:bodyPr/>
                    <a:lstStyle/>
                    <a:p>
                      <a:pPr algn="ctr"/>
                      <a:r>
                        <a:rPr lang="en-IN" sz="1800" dirty="0">
                          <a:effectLst/>
                        </a:rPr>
                        <a:t>Seeds (Flax seeds/ Chia seeds)</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0</a:t>
                      </a:r>
                      <a:endParaRPr lang="en-IN" sz="1400" dirty="0"/>
                    </a:p>
                  </a:txBody>
                  <a:tcPr/>
                </a:tc>
                <a:tc>
                  <a:txBody>
                    <a:bodyPr/>
                    <a:lstStyle/>
                    <a:p>
                      <a:pPr algn="ctr"/>
                      <a:r>
                        <a:rPr lang="en-US" sz="1400" dirty="0"/>
                        <a:t>1</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4199647870"/>
                  </a:ext>
                </a:extLst>
              </a:tr>
              <a:tr h="371489">
                <a:tc>
                  <a:txBody>
                    <a:bodyPr/>
                    <a:lstStyle/>
                    <a:p>
                      <a:pPr algn="ctr"/>
                      <a:r>
                        <a:rPr lang="en-IN" sz="1800" dirty="0">
                          <a:effectLst/>
                        </a:rPr>
                        <a:t>Oil/Fat</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1</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1</a:t>
                      </a:r>
                      <a:endParaRPr lang="en-IN" sz="1400" dirty="0"/>
                    </a:p>
                  </a:txBody>
                  <a:tcPr/>
                </a:tc>
                <a:tc>
                  <a:txBody>
                    <a:bodyPr/>
                    <a:lstStyle/>
                    <a:p>
                      <a:pPr algn="ctr"/>
                      <a:r>
                        <a:rPr lang="en-US" sz="1400" dirty="0"/>
                        <a:t>1</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3231428105"/>
                  </a:ext>
                </a:extLst>
              </a:tr>
              <a:tr h="371489">
                <a:tc>
                  <a:txBody>
                    <a:bodyPr/>
                    <a:lstStyle/>
                    <a:p>
                      <a:pPr algn="ctr"/>
                      <a:r>
                        <a:rPr lang="en-IN" sz="1800" dirty="0">
                          <a:effectLst/>
                        </a:rPr>
                        <a:t>Sugar/ jaggery/ honey</a:t>
                      </a:r>
                      <a:endParaRPr lang="en-IN" sz="1800" dirty="0">
                        <a:effectLst/>
                        <a:latin typeface="Arial" panose="020B0604020202020204" pitchFamily="34" charset="0"/>
                        <a:ea typeface="Arial" panose="020B0604020202020204" pitchFamily="34" charset="0"/>
                        <a:cs typeface="Arial" panose="020B0604020202020204" pitchFamily="34" charset="0"/>
                      </a:endParaRPr>
                    </a:p>
                  </a:txBody>
                  <a:tcPr marL="45187" marR="45187" marT="0" marB="0" anchor="b"/>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tc>
                  <a:txBody>
                    <a:bodyPr/>
                    <a:lstStyle/>
                    <a:p>
                      <a:pPr algn="ctr"/>
                      <a:r>
                        <a:rPr lang="en-US" sz="1400" dirty="0"/>
                        <a:t>0</a:t>
                      </a:r>
                      <a:endParaRPr lang="en-IN" sz="1400" dirty="0"/>
                    </a:p>
                  </a:txBody>
                  <a:tcPr/>
                </a:tc>
                <a:extLst>
                  <a:ext uri="{0D108BD9-81ED-4DB2-BD59-A6C34878D82A}">
                    <a16:rowId xmlns:a16="http://schemas.microsoft.com/office/drawing/2014/main" val="2948500373"/>
                  </a:ext>
                </a:extLst>
              </a:tr>
            </a:tbl>
          </a:graphicData>
        </a:graphic>
      </p:graphicFrame>
      <p:sp>
        <p:nvSpPr>
          <p:cNvPr id="2" name="TextBox 1">
            <a:extLst>
              <a:ext uri="{FF2B5EF4-FFF2-40B4-BE49-F238E27FC236}">
                <a16:creationId xmlns:a16="http://schemas.microsoft.com/office/drawing/2014/main" id="{55CEFD5C-0BDF-F216-09B8-55FB2B77CEAD}"/>
              </a:ext>
            </a:extLst>
          </p:cNvPr>
          <p:cNvSpPr txBox="1"/>
          <p:nvPr/>
        </p:nvSpPr>
        <p:spPr>
          <a:xfrm>
            <a:off x="3209827" y="182880"/>
            <a:ext cx="6071616" cy="523220"/>
          </a:xfrm>
          <a:prstGeom prst="rect">
            <a:avLst/>
          </a:prstGeom>
          <a:noFill/>
        </p:spPr>
        <p:txBody>
          <a:bodyPr wrap="square" rtlCol="0">
            <a:spAutoFit/>
          </a:bodyPr>
          <a:lstStyle/>
          <a:p>
            <a:pPr algn="ctr"/>
            <a:r>
              <a:rPr lang="en-US" sz="2800" b="1" dirty="0">
                <a:highlight>
                  <a:srgbClr val="C0C0C0"/>
                </a:highlight>
                <a:latin typeface="Times New Roman" panose="02020603050405020304" pitchFamily="18" charset="0"/>
                <a:cs typeface="Times New Roman" panose="02020603050405020304" pitchFamily="18" charset="0"/>
              </a:rPr>
              <a:t>Day-To-Day Diet</a:t>
            </a:r>
            <a:endParaRPr lang="en-IN" sz="2800" b="1" dirty="0">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43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F1CC8E6-7320-F170-E0AD-ED2BC915A110}"/>
              </a:ext>
            </a:extLst>
          </p:cNvPr>
          <p:cNvSpPr>
            <a:spLocks noGrp="1" noChangeArrowheads="1"/>
          </p:cNvSpPr>
          <p:nvPr>
            <p:ph type="body" idx="1"/>
          </p:nvPr>
        </p:nvSpPr>
        <p:spPr>
          <a:xfrm>
            <a:off x="847627" y="1772841"/>
            <a:ext cx="5919216" cy="4404121"/>
          </a:xfrm>
        </p:spPr>
        <p:txBody>
          <a:bodyPr>
            <a:normAutofit/>
          </a:bodyPr>
          <a:lstStyle/>
          <a:p>
            <a:pPr marL="742950" indent="-742950" eaLnBrk="1" hangingPunct="1">
              <a:buAutoNum type="arabicPeriod"/>
              <a:defRPr/>
            </a:pPr>
            <a:r>
              <a:rPr lang="en-US" sz="3600" dirty="0">
                <a:solidFill>
                  <a:srgbClr val="00B050"/>
                </a:solidFill>
                <a:latin typeface="Times New Roman" panose="02020603050405020304" pitchFamily="18" charset="0"/>
                <a:cs typeface="Times New Roman" panose="02020603050405020304" pitchFamily="18" charset="0"/>
              </a:rPr>
              <a:t>Diet </a:t>
            </a:r>
          </a:p>
          <a:p>
            <a:pPr marL="742950" indent="-742950" eaLnBrk="1" hangingPunct="1">
              <a:buAutoNum type="arabicPeriod"/>
              <a:defRPr/>
            </a:pPr>
            <a:r>
              <a:rPr lang="en-US" sz="3600" dirty="0">
                <a:solidFill>
                  <a:srgbClr val="C00000"/>
                </a:solidFill>
                <a:latin typeface="Times New Roman" panose="02020603050405020304" pitchFamily="18" charset="0"/>
                <a:cs typeface="Times New Roman" panose="02020603050405020304" pitchFamily="18" charset="0"/>
              </a:rPr>
              <a:t>Eating Routine </a:t>
            </a:r>
          </a:p>
          <a:p>
            <a:pPr marL="742950" indent="-742950" eaLnBrk="1" hangingPunct="1">
              <a:buAutoNum type="arabicPeriod"/>
              <a:defRPr/>
            </a:pPr>
            <a:r>
              <a:rPr lang="en-US" sz="3600" dirty="0">
                <a:solidFill>
                  <a:srgbClr val="90307E"/>
                </a:solidFill>
                <a:latin typeface="Times New Roman" panose="02020603050405020304" pitchFamily="18" charset="0"/>
                <a:cs typeface="Times New Roman" panose="02020603050405020304" pitchFamily="18" charset="0"/>
              </a:rPr>
              <a:t>Physical Activity </a:t>
            </a:r>
          </a:p>
          <a:p>
            <a:pPr marL="742950" indent="-742950" eaLnBrk="1" hangingPunct="1">
              <a:buAutoNum type="arabicPeriod"/>
              <a:defRPr/>
            </a:pPr>
            <a:r>
              <a:rPr lang="en-US" sz="3600" dirty="0">
                <a:solidFill>
                  <a:srgbClr val="FF0066"/>
                </a:solidFill>
                <a:latin typeface="Times New Roman" panose="02020603050405020304" pitchFamily="18" charset="0"/>
                <a:cs typeface="Times New Roman" panose="02020603050405020304" pitchFamily="18" charset="0"/>
              </a:rPr>
              <a:t>Sleep Cycle</a:t>
            </a:r>
          </a:p>
          <a:p>
            <a:pPr marL="742950" indent="-742950" eaLnBrk="1" hangingPunct="1">
              <a:buAutoNum type="arabicPeriod"/>
              <a:defRPr/>
            </a:pPr>
            <a:r>
              <a:rPr lang="en-US" sz="3600" dirty="0">
                <a:solidFill>
                  <a:srgbClr val="00B0F0"/>
                </a:solidFill>
                <a:latin typeface="Times New Roman" panose="02020603050405020304" pitchFamily="18" charset="0"/>
                <a:cs typeface="Times New Roman" panose="02020603050405020304" pitchFamily="18" charset="0"/>
              </a:rPr>
              <a:t>Water Intake</a:t>
            </a:r>
          </a:p>
          <a:p>
            <a:pPr marL="742950" indent="-742950" eaLnBrk="1" hangingPunct="1">
              <a:buAutoNum type="arabicPeriod"/>
              <a:defRPr/>
            </a:pPr>
            <a:r>
              <a:rPr lang="en-US" sz="3600" dirty="0">
                <a:solidFill>
                  <a:srgbClr val="66FF33"/>
                </a:solidFill>
                <a:latin typeface="Times New Roman" panose="02020603050405020304" pitchFamily="18" charset="0"/>
                <a:cs typeface="Times New Roman" panose="02020603050405020304" pitchFamily="18" charset="0"/>
              </a:rPr>
              <a:t>Stress Management</a:t>
            </a:r>
          </a:p>
          <a:p>
            <a:pPr marL="0" indent="0" eaLnBrk="1" hangingPunct="1">
              <a:buNone/>
              <a:defRPr/>
            </a:pPr>
            <a:endParaRPr lang="en-US" sz="3600" dirty="0">
              <a:latin typeface="Times New Roman" panose="02020603050405020304" pitchFamily="18" charset="0"/>
              <a:cs typeface="Times New Roman" panose="02020603050405020304" pitchFamily="18" charset="0"/>
            </a:endParaRPr>
          </a:p>
          <a:p>
            <a:pPr eaLnBrk="1" hangingPunct="1">
              <a:buFont typeface="Wingdings" pitchFamily="-112" charset="2"/>
              <a:buChar char="l"/>
              <a:defRPr/>
            </a:pPr>
            <a:endParaRPr lang="en-US" sz="3600" dirty="0">
              <a:latin typeface="Times New Roman" panose="02020603050405020304" pitchFamily="18" charset="0"/>
              <a:cs typeface="Times New Roman" panose="02020603050405020304" pitchFamily="18" charset="0"/>
            </a:endParaRPr>
          </a:p>
        </p:txBody>
      </p:sp>
      <p:pic>
        <p:nvPicPr>
          <p:cNvPr id="7172" name="Picture 5" descr="19492">
            <a:hlinkClick r:id="rId2"/>
            <a:extLst>
              <a:ext uri="{FF2B5EF4-FFF2-40B4-BE49-F238E27FC236}">
                <a16:creationId xmlns:a16="http://schemas.microsoft.com/office/drawing/2014/main" id="{5683F989-F68C-4C26-842E-6494917EF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153" y="177284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8" descr="Eating-before-exercise">
            <a:hlinkClick r:id="rId4"/>
            <a:extLst>
              <a:ext uri="{FF2B5EF4-FFF2-40B4-BE49-F238E27FC236}">
                <a16:creationId xmlns:a16="http://schemas.microsoft.com/office/drawing/2014/main" id="{53E38C83-F722-8097-A90F-27437183B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100" y="1521935"/>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3" descr="baningnam2">
            <a:hlinkClick r:id="rId6"/>
            <a:extLst>
              <a:ext uri="{FF2B5EF4-FFF2-40B4-BE49-F238E27FC236}">
                <a16:creationId xmlns:a16="http://schemas.microsoft.com/office/drawing/2014/main" id="{BE7DA120-B677-6F4C-86CD-EFAC01FC52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2075" y="3071812"/>
            <a:ext cx="160371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40AF53E-154B-88E4-43A4-5AFDFD835ECE}"/>
              </a:ext>
            </a:extLst>
          </p:cNvPr>
          <p:cNvSpPr txBox="1"/>
          <p:nvPr/>
        </p:nvSpPr>
        <p:spPr>
          <a:xfrm>
            <a:off x="838200" y="422478"/>
            <a:ext cx="10369867" cy="769441"/>
          </a:xfrm>
          <a:prstGeom prst="rect">
            <a:avLst/>
          </a:prstGeom>
          <a:noFill/>
        </p:spPr>
        <p:txBody>
          <a:bodyPr wrap="square" rtlCol="0">
            <a:spAutoFit/>
          </a:bodyPr>
          <a:lstStyle/>
          <a:p>
            <a:pPr algn="ctr"/>
            <a:r>
              <a:rPr lang="en-US" sz="4400" b="1" dirty="0">
                <a:solidFill>
                  <a:srgbClr val="FF3300"/>
                </a:solidFill>
                <a:latin typeface="Times New Roman" panose="02020603050405020304" pitchFamily="18" charset="0"/>
                <a:cs typeface="Times New Roman" panose="02020603050405020304" pitchFamily="18" charset="0"/>
              </a:rPr>
              <a:t>How to manage Obesity in Adolescents </a:t>
            </a:r>
            <a:endParaRPr lang="en-IN" sz="4400" b="1" dirty="0">
              <a:solidFill>
                <a:srgbClr val="FF33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74AC5F-097B-A1F0-4F25-1E647536CA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3270" y="5085159"/>
            <a:ext cx="1638730" cy="1091804"/>
          </a:xfrm>
          <a:prstGeom prst="rect">
            <a:avLst/>
          </a:prstGeom>
        </p:spPr>
      </p:pic>
      <p:pic>
        <p:nvPicPr>
          <p:cNvPr id="6" name="Picture 5">
            <a:extLst>
              <a:ext uri="{FF2B5EF4-FFF2-40B4-BE49-F238E27FC236}">
                <a16:creationId xmlns:a16="http://schemas.microsoft.com/office/drawing/2014/main" id="{A3384AB1-6683-2C35-3393-2F857B5D27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7287" y="5096968"/>
            <a:ext cx="1720932" cy="114657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73E2D-8846-6A92-E12D-0DB72F69A50D}"/>
              </a:ext>
            </a:extLst>
          </p:cNvPr>
          <p:cNvSpPr>
            <a:spLocks noGrp="1"/>
          </p:cNvSpPr>
          <p:nvPr>
            <p:ph type="title"/>
          </p:nvPr>
        </p:nvSpPr>
        <p:spPr/>
        <p:txBody>
          <a:bodyPr/>
          <a:lstStyle/>
          <a:p>
            <a:r>
              <a:rPr lang="en-US" b="1" dirty="0">
                <a:highlight>
                  <a:srgbClr val="00FF00"/>
                </a:highlight>
                <a:latin typeface="Times New Roman" panose="02020603050405020304" pitchFamily="18" charset="0"/>
                <a:cs typeface="Times New Roman" panose="02020603050405020304" pitchFamily="18" charset="0"/>
              </a:rPr>
              <a:t>Practical Tips were given……</a:t>
            </a:r>
            <a:endParaRPr lang="en-IN" b="1" dirty="0">
              <a:highlight>
                <a:srgbClr val="00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99B07E-2593-0ABD-14AD-F8D56169DF05}"/>
              </a:ext>
            </a:extLst>
          </p:cNvPr>
          <p:cNvSpPr>
            <a:spLocks noGrp="1"/>
          </p:cNvSpPr>
          <p:nvPr>
            <p:ph idx="1"/>
          </p:nvPr>
        </p:nvSpPr>
        <p:spPr>
          <a:xfrm>
            <a:off x="838199" y="1825624"/>
            <a:ext cx="8079557" cy="4849495"/>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6-7 hours sleep is necessary to maintain healthy body weight, so improve sleep cycle.</a:t>
            </a:r>
          </a:p>
          <a:p>
            <a:r>
              <a:rPr lang="en-US" dirty="0">
                <a:latin typeface="Times New Roman" panose="02020603050405020304" pitchFamily="18" charset="0"/>
                <a:cs typeface="Times New Roman" panose="02020603050405020304" pitchFamily="18" charset="0"/>
              </a:rPr>
              <a:t>Do not skip Breakfast. And have it on time.</a:t>
            </a:r>
          </a:p>
          <a:p>
            <a:r>
              <a:rPr lang="en-US" dirty="0">
                <a:latin typeface="Times New Roman" panose="02020603050405020304" pitchFamily="18" charset="0"/>
                <a:cs typeface="Times New Roman" panose="02020603050405020304" pitchFamily="18" charset="0"/>
              </a:rPr>
              <a:t>Take time to chew your food properly.</a:t>
            </a:r>
          </a:p>
          <a:p>
            <a:r>
              <a:rPr lang="en-US" dirty="0">
                <a:latin typeface="Times New Roman" panose="02020603050405020304" pitchFamily="18" charset="0"/>
                <a:cs typeface="Times New Roman" panose="02020603050405020304" pitchFamily="18" charset="0"/>
              </a:rPr>
              <a:t>Avoid using TV, Mobiles, Laptop and any Electronic gadget while have your meal.</a:t>
            </a:r>
          </a:p>
          <a:p>
            <a:r>
              <a:rPr lang="en-US" dirty="0">
                <a:latin typeface="Times New Roman" panose="02020603050405020304" pitchFamily="18" charset="0"/>
                <a:cs typeface="Times New Roman" panose="02020603050405020304" pitchFamily="18" charset="0"/>
              </a:rPr>
              <a:t>Start your meal with first 2-3 bites of proteins and have carbs and other food groups.</a:t>
            </a:r>
          </a:p>
          <a:p>
            <a:pPr>
              <a:defRPr/>
            </a:pPr>
            <a:r>
              <a:rPr lang="en-US" dirty="0">
                <a:latin typeface="Times New Roman" panose="02020603050405020304" pitchFamily="18" charset="0"/>
                <a:cs typeface="Times New Roman" panose="02020603050405020304" pitchFamily="18" charset="0"/>
              </a:rPr>
              <a:t>Make your plate as colorful as possible.</a:t>
            </a:r>
          </a:p>
          <a:p>
            <a:pPr>
              <a:defRPr/>
            </a:pPr>
            <a:r>
              <a:rPr lang="en-US" dirty="0">
                <a:latin typeface="Times New Roman" panose="02020603050405020304" pitchFamily="18" charset="0"/>
                <a:cs typeface="Times New Roman" panose="02020603050405020304" pitchFamily="18" charset="0"/>
              </a:rPr>
              <a:t>Limit fat in daily diet.</a:t>
            </a:r>
          </a:p>
          <a:p>
            <a:pPr>
              <a:defRPr/>
            </a:pPr>
            <a:r>
              <a:rPr lang="en-US" dirty="0">
                <a:latin typeface="Times New Roman" panose="02020603050405020304" pitchFamily="18" charset="0"/>
                <a:cs typeface="Times New Roman" panose="02020603050405020304" pitchFamily="18" charset="0"/>
              </a:rPr>
              <a:t>Avoid refined sugars and alcohol.</a:t>
            </a:r>
          </a:p>
          <a:p>
            <a:pPr>
              <a:defRPr/>
            </a:pPr>
            <a:r>
              <a:rPr lang="en-US" dirty="0">
                <a:latin typeface="Times New Roman" panose="02020603050405020304" pitchFamily="18" charset="0"/>
                <a:cs typeface="Times New Roman" panose="02020603050405020304" pitchFamily="18" charset="0"/>
              </a:rPr>
              <a:t>Use plant foods providing complex carb’s and fiber.</a:t>
            </a:r>
          </a:p>
          <a:p>
            <a:pPr>
              <a:defRPr/>
            </a:pPr>
            <a:r>
              <a:rPr lang="en-US" dirty="0">
                <a:latin typeface="Times New Roman" panose="02020603050405020304" pitchFamily="18" charset="0"/>
                <a:cs typeface="Times New Roman" panose="02020603050405020304" pitchFamily="18" charset="0"/>
              </a:rPr>
              <a:t>Make meal time a chance to slow down and relax.</a:t>
            </a: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67F079-29B9-0FF8-3DC0-9247DE1B1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873" y="4377216"/>
            <a:ext cx="3514344" cy="2115659"/>
          </a:xfrm>
          <a:prstGeom prst="rect">
            <a:avLst/>
          </a:prstGeom>
        </p:spPr>
      </p:pic>
    </p:spTree>
    <p:extLst>
      <p:ext uri="{BB962C8B-B14F-4D97-AF65-F5344CB8AC3E}">
        <p14:creationId xmlns:p14="http://schemas.microsoft.com/office/powerpoint/2010/main" val="304704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9C-C70E-0102-4E70-22A89D93A06B}"/>
              </a:ext>
            </a:extLst>
          </p:cNvPr>
          <p:cNvSpPr>
            <a:spLocks noGrp="1"/>
          </p:cNvSpPr>
          <p:nvPr>
            <p:ph type="title"/>
          </p:nvPr>
        </p:nvSpPr>
        <p:spPr/>
        <p:txBody>
          <a:bodyPr/>
          <a:lstStyle/>
          <a:p>
            <a:r>
              <a:rPr lang="en-US" b="1" dirty="0">
                <a:highlight>
                  <a:srgbClr val="00FFFF"/>
                </a:highlight>
                <a:latin typeface="Times New Roman" panose="02020603050405020304" pitchFamily="18" charset="0"/>
                <a:cs typeface="Times New Roman" panose="02020603050405020304" pitchFamily="18" charset="0"/>
              </a:rPr>
              <a:t>Practical Tips were given…….</a:t>
            </a:r>
            <a:endParaRPr lang="en-IN" b="1" dirty="0">
              <a:highlight>
                <a:srgbClr val="00FFFF"/>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6370F8-FC55-4612-0D6F-51C13904D59A}"/>
              </a:ext>
            </a:extLst>
          </p:cNvPr>
          <p:cNvSpPr>
            <a:spLocks noGrp="1"/>
          </p:cNvSpPr>
          <p:nvPr>
            <p:ph idx="1"/>
          </p:nvPr>
        </p:nvSpPr>
        <p:spPr>
          <a:xfrm>
            <a:off x="838200" y="1825625"/>
            <a:ext cx="7749619" cy="4351338"/>
          </a:xfrm>
        </p:spPr>
        <p:txBody>
          <a:bodyPr>
            <a:normAutofit fontScale="77500" lnSpcReduction="20000"/>
          </a:bodyPr>
          <a:lstStyle/>
          <a:p>
            <a:pPr>
              <a:defRPr/>
            </a:pPr>
            <a:r>
              <a:rPr lang="en-US" dirty="0">
                <a:latin typeface="Times New Roman" panose="02020603050405020304" pitchFamily="18" charset="0"/>
                <a:cs typeface="Times New Roman" panose="02020603050405020304" pitchFamily="18" charset="0"/>
              </a:rPr>
              <a:t>Cut down on caffeine.</a:t>
            </a:r>
          </a:p>
          <a:p>
            <a:pPr>
              <a:defRPr/>
            </a:pPr>
            <a:r>
              <a:rPr lang="en-US" dirty="0">
                <a:latin typeface="Times New Roman" panose="02020603050405020304" pitchFamily="18" charset="0"/>
                <a:cs typeface="Times New Roman" panose="02020603050405020304" pitchFamily="18" charset="0"/>
              </a:rPr>
              <a:t>Keep portions moderate.</a:t>
            </a:r>
          </a:p>
          <a:p>
            <a:pPr>
              <a:defRPr/>
            </a:pPr>
            <a:r>
              <a:rPr lang="en-US" dirty="0">
                <a:latin typeface="Times New Roman" panose="02020603050405020304" pitchFamily="18" charset="0"/>
                <a:cs typeface="Times New Roman" panose="02020603050405020304" pitchFamily="18" charset="0"/>
              </a:rPr>
              <a:t>Limit sugary foods, salt and refined grain products.</a:t>
            </a:r>
          </a:p>
          <a:p>
            <a:pPr>
              <a:defRPr/>
            </a:pPr>
            <a:r>
              <a:rPr lang="en-US" sz="2800" dirty="0">
                <a:latin typeface="Times New Roman" panose="02020603050405020304" pitchFamily="18" charset="0"/>
                <a:cs typeface="Times New Roman" panose="02020603050405020304" pitchFamily="18" charset="0"/>
              </a:rPr>
              <a:t>Use salt in moderation</a:t>
            </a:r>
            <a:r>
              <a:rPr lang="en-US"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eaLnBrk="1" hangingPunct="1">
              <a:lnSpc>
                <a:spcPct val="90000"/>
              </a:lnSpc>
              <a:defRPr/>
            </a:pPr>
            <a:r>
              <a:rPr lang="en-US" sz="2800" dirty="0">
                <a:latin typeface="Times New Roman" panose="02020603050405020304" pitchFamily="18" charset="0"/>
                <a:cs typeface="Times New Roman" panose="02020603050405020304" pitchFamily="18" charset="0"/>
              </a:rPr>
              <a:t>Drink lots of water.</a:t>
            </a:r>
          </a:p>
          <a:p>
            <a:pPr eaLnBrk="1" hangingPunct="1">
              <a:lnSpc>
                <a:spcPct val="90000"/>
              </a:lnSpc>
              <a:defRPr/>
            </a:pPr>
            <a:r>
              <a:rPr lang="en-US" sz="2800" dirty="0">
                <a:latin typeface="Times New Roman" panose="02020603050405020304" pitchFamily="18" charset="0"/>
                <a:cs typeface="Times New Roman" panose="02020603050405020304" pitchFamily="18" charset="0"/>
              </a:rPr>
              <a:t>Avoid crash diets and fast foods.</a:t>
            </a:r>
          </a:p>
          <a:p>
            <a:pPr eaLnBrk="1" hangingPunct="1">
              <a:lnSpc>
                <a:spcPct val="90000"/>
              </a:lnSpc>
              <a:defRPr/>
            </a:pPr>
            <a:r>
              <a:rPr lang="en-US" sz="2800" dirty="0">
                <a:latin typeface="Times New Roman" panose="02020603050405020304" pitchFamily="18" charset="0"/>
                <a:cs typeface="Times New Roman" panose="02020603050405020304" pitchFamily="18" charset="0"/>
              </a:rPr>
              <a:t>Avoid Mindless munching.</a:t>
            </a:r>
          </a:p>
          <a:p>
            <a:pPr eaLnBrk="1" hangingPunct="1">
              <a:lnSpc>
                <a:spcPct val="90000"/>
              </a:lnSpc>
              <a:defRPr/>
            </a:pPr>
            <a:r>
              <a:rPr lang="en-US" dirty="0">
                <a:latin typeface="Times New Roman" panose="02020603050405020304" pitchFamily="18" charset="0"/>
                <a:cs typeface="Times New Roman" panose="02020603050405020304" pitchFamily="18" charset="0"/>
              </a:rPr>
              <a:t>Choose </a:t>
            </a:r>
            <a:r>
              <a:rPr lang="en-US" sz="2800" dirty="0">
                <a:latin typeface="Times New Roman" panose="02020603050405020304" pitchFamily="18" charset="0"/>
                <a:cs typeface="Times New Roman" panose="02020603050405020304" pitchFamily="18" charset="0"/>
              </a:rPr>
              <a:t>herbs and lemon dressing instead of mayonnaise. etc.</a:t>
            </a:r>
          </a:p>
          <a:p>
            <a:pPr eaLnBrk="1" hangingPunct="1">
              <a:lnSpc>
                <a:spcPct val="90000"/>
              </a:lnSpc>
              <a:defRPr/>
            </a:pPr>
            <a:r>
              <a:rPr lang="en-US" sz="2800" dirty="0">
                <a:latin typeface="Times New Roman" panose="02020603050405020304" pitchFamily="18" charset="0"/>
                <a:cs typeface="Times New Roman" panose="02020603050405020304" pitchFamily="18" charset="0"/>
              </a:rPr>
              <a:t>Avoid eating outside more than once a week.</a:t>
            </a:r>
          </a:p>
          <a:p>
            <a:pPr eaLnBrk="1" hangingPunct="1">
              <a:lnSpc>
                <a:spcPct val="90000"/>
              </a:lnSpc>
              <a:defRPr/>
            </a:pPr>
            <a:r>
              <a:rPr lang="en-US" sz="2800" dirty="0">
                <a:latin typeface="Times New Roman" panose="02020603050405020304" pitchFamily="18" charset="0"/>
                <a:cs typeface="Times New Roman" panose="02020603050405020304" pitchFamily="18" charset="0"/>
              </a:rPr>
              <a:t>Choose the RIGHT Food while eating outside. </a:t>
            </a:r>
          </a:p>
          <a:p>
            <a:pPr eaLnBrk="1" hangingPunct="1">
              <a:lnSpc>
                <a:spcPct val="90000"/>
              </a:lnSpc>
              <a:defRPr/>
            </a:pPr>
            <a:r>
              <a:rPr lang="en-US" sz="2800" b="1" dirty="0">
                <a:latin typeface="Times New Roman" panose="02020603050405020304" pitchFamily="18" charset="0"/>
                <a:cs typeface="Times New Roman" panose="02020603050405020304" pitchFamily="18" charset="0"/>
              </a:rPr>
              <a:t>A gradual reduction of 2-3 kgs in a month is desirable.</a:t>
            </a:r>
          </a:p>
          <a:p>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4D7FE9B-E67F-404D-7030-0CF29AABC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31" y="3995928"/>
            <a:ext cx="3259581" cy="2862072"/>
          </a:xfrm>
          <a:prstGeom prst="rect">
            <a:avLst/>
          </a:prstGeom>
        </p:spPr>
      </p:pic>
    </p:spTree>
    <p:extLst>
      <p:ext uri="{BB962C8B-B14F-4D97-AF65-F5344CB8AC3E}">
        <p14:creationId xmlns:p14="http://schemas.microsoft.com/office/powerpoint/2010/main" val="1491161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8A1A-A0E6-1ADE-3219-8E3065AEF05A}"/>
              </a:ext>
            </a:extLst>
          </p:cNvPr>
          <p:cNvSpPr>
            <a:spLocks noGrp="1"/>
          </p:cNvSpPr>
          <p:nvPr>
            <p:ph type="title"/>
          </p:nvPr>
        </p:nvSpPr>
        <p:spPr/>
        <p:txBody>
          <a:bodyPr/>
          <a:lstStyle/>
          <a:p>
            <a:r>
              <a:rPr lang="en-US" b="1" dirty="0">
                <a:highlight>
                  <a:srgbClr val="FFFF00"/>
                </a:highlight>
                <a:latin typeface="Times New Roman" panose="02020603050405020304" pitchFamily="18" charset="0"/>
                <a:cs typeface="Times New Roman" panose="02020603050405020304" pitchFamily="18" charset="0"/>
              </a:rPr>
              <a:t>Follow up visit after 15 days</a:t>
            </a:r>
            <a:endParaRPr lang="en-IN" b="1" dirty="0">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566951-CCAA-C33D-9C0E-5E73ADA2ED9B}"/>
              </a:ext>
            </a:extLst>
          </p:cNvPr>
          <p:cNvSpPr>
            <a:spLocks noGrp="1"/>
          </p:cNvSpPr>
          <p:nvPr>
            <p:ph idx="1"/>
          </p:nvPr>
        </p:nvSpPr>
        <p:spPr>
          <a:xfrm>
            <a:off x="838200" y="1825625"/>
            <a:ext cx="8223504" cy="4351338"/>
          </a:xfrm>
        </p:spPr>
        <p:txBody>
          <a:bodyPr/>
          <a:lstStyle/>
          <a:p>
            <a:r>
              <a:rPr lang="en-US" dirty="0">
                <a:latin typeface="Times New Roman" panose="02020603050405020304" pitchFamily="18" charset="0"/>
                <a:cs typeface="Times New Roman" panose="02020603050405020304" pitchFamily="18" charset="0"/>
              </a:rPr>
              <a:t>Weight reduction- 2 kgs with Inch loss.</a:t>
            </a:r>
          </a:p>
          <a:p>
            <a:r>
              <a:rPr lang="en-US" dirty="0">
                <a:latin typeface="Times New Roman" panose="02020603050405020304" pitchFamily="18" charset="0"/>
                <a:cs typeface="Times New Roman" panose="02020603050405020304" pitchFamily="18" charset="0"/>
              </a:rPr>
              <a:t>Lots of improvement was seen in daily routine</a:t>
            </a:r>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40 minutes of daily brisk was started 6 days in a week.</a:t>
            </a:r>
          </a:p>
          <a:p>
            <a:r>
              <a:rPr lang="en-IN" dirty="0">
                <a:latin typeface="Times New Roman" panose="02020603050405020304" pitchFamily="18" charset="0"/>
                <a:cs typeface="Times New Roman" panose="02020603050405020304" pitchFamily="18" charset="0"/>
              </a:rPr>
              <a:t>Improvement was there in sleep routine also.</a:t>
            </a:r>
          </a:p>
          <a:p>
            <a:r>
              <a:rPr lang="en-IN" dirty="0">
                <a:latin typeface="Times New Roman" panose="02020603050405020304" pitchFamily="18" charset="0"/>
                <a:cs typeface="Times New Roman" panose="02020603050405020304" pitchFamily="18" charset="0"/>
              </a:rPr>
              <a:t>Water intake was also better than before.</a:t>
            </a:r>
          </a:p>
          <a:p>
            <a:r>
              <a:rPr lang="en-IN" dirty="0">
                <a:latin typeface="Times New Roman" panose="02020603050405020304" pitchFamily="18" charset="0"/>
                <a:cs typeface="Times New Roman" panose="02020603050405020304" pitchFamily="18" charset="0"/>
              </a:rPr>
              <a:t>He was feeling more active and energetic throughout the day.</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105E77D-FEC4-5C6B-5880-2835793EB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928" y="3831971"/>
            <a:ext cx="2660904" cy="2660904"/>
          </a:xfrm>
          <a:prstGeom prst="rect">
            <a:avLst/>
          </a:prstGeom>
        </p:spPr>
      </p:pic>
    </p:spTree>
    <p:extLst>
      <p:ext uri="{BB962C8B-B14F-4D97-AF65-F5344CB8AC3E}">
        <p14:creationId xmlns:p14="http://schemas.microsoft.com/office/powerpoint/2010/main" val="3345241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AAC14-DB67-5D7B-2F5A-43A17A8FC04E}"/>
              </a:ext>
            </a:extLst>
          </p:cNvPr>
          <p:cNvSpPr>
            <a:spLocks noGrp="1"/>
          </p:cNvSpPr>
          <p:nvPr>
            <p:ph idx="1"/>
          </p:nvPr>
        </p:nvSpPr>
        <p:spPr>
          <a:xfrm>
            <a:off x="737616" y="737488"/>
            <a:ext cx="6065520" cy="5681599"/>
          </a:xfrm>
        </p:spPr>
        <p:txBody>
          <a:bodyPr>
            <a:normAutofit/>
          </a:bodyPr>
          <a:lstStyle/>
          <a:p>
            <a:r>
              <a:rPr lang="en-US" dirty="0">
                <a:latin typeface="Times New Roman" panose="02020603050405020304" pitchFamily="18" charset="0"/>
                <a:cs typeface="Times New Roman" panose="02020603050405020304" pitchFamily="18" charset="0"/>
              </a:rPr>
              <a:t>Again calorie distribution was revised and per changed adjusted body weight in every 15 days.</a:t>
            </a:r>
          </a:p>
          <a:p>
            <a:r>
              <a:rPr lang="en-US" dirty="0">
                <a:latin typeface="Times New Roman" panose="02020603050405020304" pitchFamily="18" charset="0"/>
                <a:cs typeface="Times New Roman" panose="02020603050405020304" pitchFamily="18" charset="0"/>
              </a:rPr>
              <a:t>Some changes were made as per the preferences on every sitting.</a:t>
            </a:r>
          </a:p>
          <a:p>
            <a:r>
              <a:rPr lang="en-US" dirty="0">
                <a:latin typeface="Times New Roman" panose="02020603050405020304" pitchFamily="18" charset="0"/>
                <a:cs typeface="Times New Roman" panose="02020603050405020304" pitchFamily="18" charset="0"/>
              </a:rPr>
              <a:t>After 4 months 15 kgs weight reduction was seen with good inch loss.</a:t>
            </a:r>
          </a:p>
          <a:p>
            <a:r>
              <a:rPr lang="en-US" dirty="0">
                <a:latin typeface="Times New Roman" panose="02020603050405020304" pitchFamily="18" charset="0"/>
                <a:cs typeface="Times New Roman" panose="02020603050405020304" pitchFamily="18" charset="0"/>
              </a:rPr>
              <a:t>Child and his parent were happy, satisfied and highly motivated.</a:t>
            </a:r>
          </a:p>
          <a:p>
            <a:r>
              <a:rPr lang="en-US" dirty="0">
                <a:latin typeface="Times New Roman" panose="02020603050405020304" pitchFamily="18" charset="0"/>
                <a:cs typeface="Times New Roman" panose="02020603050405020304" pitchFamily="18" charset="0"/>
              </a:rPr>
              <a:t>He was ready to continue with diet regime to achieve his target weight.</a:t>
            </a:r>
          </a:p>
          <a:p>
            <a:endParaRPr lang="en-I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955E0A4-6A34-39FA-0841-590D5DC87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016" y="923544"/>
            <a:ext cx="4882896" cy="4882896"/>
          </a:xfrm>
          <a:prstGeom prst="rect">
            <a:avLst/>
          </a:prstGeom>
        </p:spPr>
      </p:pic>
    </p:spTree>
    <p:extLst>
      <p:ext uri="{BB962C8B-B14F-4D97-AF65-F5344CB8AC3E}">
        <p14:creationId xmlns:p14="http://schemas.microsoft.com/office/powerpoint/2010/main" val="3738729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5742A53E-171A-9AD5-79F6-F460A2BBE729}"/>
              </a:ext>
            </a:extLst>
          </p:cNvPr>
          <p:cNvSpPr txBox="1">
            <a:spLocks noChangeArrowheads="1"/>
          </p:cNvSpPr>
          <p:nvPr/>
        </p:nvSpPr>
        <p:spPr bwMode="auto">
          <a:xfrm>
            <a:off x="472440" y="1911995"/>
            <a:ext cx="57881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n-US" altLang="en-US" sz="3600" b="1" dirty="0">
                <a:solidFill>
                  <a:srgbClr val="00B0F0"/>
                </a:solidFill>
                <a:latin typeface="Times New Roman" panose="02020603050405020304" pitchFamily="18" charset="0"/>
                <a:cs typeface="Times New Roman" panose="02020603050405020304" pitchFamily="18" charset="0"/>
              </a:rPr>
              <a:t>“HEALTH IS A PRICELESS WEALTH, INVEST WHILE YOU CAN”</a:t>
            </a:r>
            <a:endParaRPr lang="en-IN" altLang="en-US" sz="3600" b="1" dirty="0">
              <a:solidFill>
                <a:srgbClr val="00B0F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8BA4CFE-1597-D464-61D3-70024051152C}"/>
              </a:ext>
            </a:extLst>
          </p:cNvPr>
          <p:cNvSpPr txBox="1"/>
          <p:nvPr/>
        </p:nvSpPr>
        <p:spPr>
          <a:xfrm>
            <a:off x="957621" y="4946005"/>
            <a:ext cx="4677156" cy="1446550"/>
          </a:xfrm>
          <a:prstGeom prst="rect">
            <a:avLst/>
          </a:prstGeom>
          <a:noFill/>
        </p:spPr>
        <p:txBody>
          <a:bodyPr wrap="square" rtlCol="0">
            <a:spAutoFit/>
          </a:bodyPr>
          <a:lstStyle/>
          <a:p>
            <a:pPr algn="ctr"/>
            <a:r>
              <a:rPr lang="en-US" sz="4400" b="1" dirty="0">
                <a:solidFill>
                  <a:srgbClr val="FF0066"/>
                </a:solidFill>
                <a:latin typeface="Times New Roman" panose="02020603050405020304" pitchFamily="18" charset="0"/>
                <a:cs typeface="Times New Roman" panose="02020603050405020304" pitchFamily="18" charset="0"/>
              </a:rPr>
              <a:t>Thanks for your Patience.</a:t>
            </a:r>
            <a:endParaRPr lang="en-IN" sz="4400" b="1" dirty="0">
              <a:solidFill>
                <a:srgbClr val="FF0066"/>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FF1F80C-1120-12E9-7CD4-722A9ED70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011" y="2021618"/>
            <a:ext cx="4863549" cy="3647662"/>
          </a:xfrm>
          <a:prstGeom prst="rect">
            <a:avLst/>
          </a:prstGeom>
        </p:spPr>
      </p:pic>
    </p:spTree>
    <p:extLst>
      <p:ext uri="{BB962C8B-B14F-4D97-AF65-F5344CB8AC3E}">
        <p14:creationId xmlns:p14="http://schemas.microsoft.com/office/powerpoint/2010/main" val="174900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713047E-B30D-5E1B-F38A-63D913427B6A}"/>
              </a:ext>
            </a:extLst>
          </p:cNvPr>
          <p:cNvSpPr>
            <a:spLocks noGrp="1" noChangeArrowheads="1"/>
          </p:cNvSpPr>
          <p:nvPr>
            <p:ph type="title"/>
          </p:nvPr>
        </p:nvSpPr>
        <p:spPr/>
        <p:txBody>
          <a:bodyPr>
            <a:normAutofit fontScale="90000"/>
          </a:bodyPr>
          <a:lstStyle/>
          <a:p>
            <a:pPr algn="ctr" eaLnBrk="1" hangingPunct="1">
              <a:defRPr/>
            </a:pPr>
            <a:r>
              <a:rPr lang="en-US" sz="6700" b="1" dirty="0">
                <a:solidFill>
                  <a:srgbClr val="00B050"/>
                </a:solidFill>
                <a:latin typeface="Times New Roman" panose="02020603050405020304" pitchFamily="18" charset="0"/>
                <a:cs typeface="Times New Roman" panose="02020603050405020304" pitchFamily="18" charset="0"/>
              </a:rPr>
              <a:t>1. Diet</a:t>
            </a:r>
            <a:br>
              <a:rPr lang="en-US" sz="3800" dirty="0">
                <a:solidFill>
                  <a:srgbClr val="00B050"/>
                </a:solidFill>
                <a:latin typeface="Times New Roman" panose="02020603050405020304" pitchFamily="18" charset="0"/>
                <a:cs typeface="Times New Roman" panose="02020603050405020304" pitchFamily="18" charset="0"/>
              </a:rPr>
            </a:br>
            <a:endParaRPr lang="en-US" sz="3800" dirty="0">
              <a:solidFill>
                <a:srgbClr val="00B050"/>
              </a:solidFill>
              <a:latin typeface="Times New Roman" panose="02020603050405020304" pitchFamily="18" charset="0"/>
              <a:cs typeface="Times New Roman" panose="02020603050405020304" pitchFamily="18" charset="0"/>
            </a:endParaRPr>
          </a:p>
        </p:txBody>
      </p:sp>
      <p:sp>
        <p:nvSpPr>
          <p:cNvPr id="10243" name="Rectangle 3">
            <a:extLst>
              <a:ext uri="{FF2B5EF4-FFF2-40B4-BE49-F238E27FC236}">
                <a16:creationId xmlns:a16="http://schemas.microsoft.com/office/drawing/2014/main" id="{EA34E9DE-ED82-9421-83F7-09871AFE38EF}"/>
              </a:ext>
            </a:extLst>
          </p:cNvPr>
          <p:cNvSpPr>
            <a:spLocks noGrp="1" noChangeArrowheads="1"/>
          </p:cNvSpPr>
          <p:nvPr>
            <p:ph type="body" idx="1"/>
          </p:nvPr>
        </p:nvSpPr>
        <p:spPr>
          <a:xfrm>
            <a:off x="326136" y="1690688"/>
            <a:ext cx="6486144" cy="4902136"/>
          </a:xfrm>
        </p:spPr>
        <p:txBody>
          <a:bodyPr>
            <a:normAutofit/>
          </a:bodyPr>
          <a:lstStyle/>
          <a:p>
            <a:pPr eaLnBrk="1" hangingPunct="1">
              <a:lnSpc>
                <a:spcPct val="80000"/>
              </a:lnSpc>
              <a:buFont typeface="Wingdings" pitchFamily="-112" charset="2"/>
              <a:buChar char="l"/>
              <a:defRPr/>
            </a:pPr>
            <a:r>
              <a:rPr lang="en-US" dirty="0">
                <a:latin typeface="Times New Roman" panose="02020603050405020304" pitchFamily="18" charset="0"/>
                <a:cs typeface="Times New Roman" panose="02020603050405020304" pitchFamily="18" charset="0"/>
              </a:rPr>
              <a:t> Moderate deficit diet (MDD)</a:t>
            </a:r>
          </a:p>
          <a:p>
            <a:pPr eaLnBrk="1" hangingPunct="1">
              <a:lnSpc>
                <a:spcPct val="80000"/>
              </a:lnSpc>
              <a:buFont typeface="Wingdings" pitchFamily="-112" charset="2"/>
              <a:buChar char="l"/>
              <a:defRPr/>
            </a:pPr>
            <a:r>
              <a:rPr lang="en-US" dirty="0">
                <a:latin typeface="Times New Roman" panose="02020603050405020304" pitchFamily="18" charset="0"/>
                <a:cs typeface="Times New Roman" panose="02020603050405020304" pitchFamily="18" charset="0"/>
              </a:rPr>
              <a:t> Low calorie diet (LCD)</a:t>
            </a:r>
          </a:p>
          <a:p>
            <a:pPr eaLnBrk="1" hangingPunct="1">
              <a:lnSpc>
                <a:spcPct val="80000"/>
              </a:lnSpc>
              <a:buFont typeface="Wingdings" pitchFamily="-112" charset="2"/>
              <a:buChar char="l"/>
              <a:defRPr/>
            </a:pPr>
            <a:r>
              <a:rPr lang="en-US" dirty="0">
                <a:latin typeface="Times New Roman" panose="02020603050405020304" pitchFamily="18" charset="0"/>
                <a:cs typeface="Times New Roman" panose="02020603050405020304" pitchFamily="18" charset="0"/>
              </a:rPr>
              <a:t> Very low calorie diet (VLCD)</a:t>
            </a:r>
          </a:p>
          <a:p>
            <a:pPr eaLnBrk="1" hangingPunct="1">
              <a:lnSpc>
                <a:spcPct val="80000"/>
              </a:lnSpc>
              <a:buFont typeface="Wingdings" pitchFamily="-112" charset="2"/>
              <a:buNone/>
              <a:defRPr/>
            </a:pPr>
            <a:endParaRPr lang="en-US" dirty="0">
              <a:latin typeface="Times New Roman" panose="02020603050405020304" pitchFamily="18" charset="0"/>
              <a:cs typeface="Times New Roman" panose="02020603050405020304" pitchFamily="18" charset="0"/>
            </a:endParaRPr>
          </a:p>
          <a:p>
            <a:pPr eaLnBrk="1" hangingPunct="1">
              <a:lnSpc>
                <a:spcPct val="80000"/>
              </a:lnSpc>
              <a:buFont typeface="Wingdings" pitchFamily="-112" charset="2"/>
              <a:buNone/>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MDD and LCD: </a:t>
            </a:r>
          </a:p>
          <a:p>
            <a:pPr eaLnBrk="1" hangingPunct="1">
              <a:lnSpc>
                <a:spcPct val="80000"/>
              </a:lnSpc>
              <a:buFontTx/>
              <a:buChar char="•"/>
              <a:defRPr/>
            </a:pPr>
            <a:r>
              <a:rPr lang="en-US" dirty="0">
                <a:latin typeface="Times New Roman" panose="02020603050405020304" pitchFamily="18" charset="0"/>
                <a:cs typeface="Times New Roman" panose="02020603050405020304" pitchFamily="18" charset="0"/>
              </a:rPr>
              <a:t> Carbohydrates 50 %-55%  of total     </a:t>
            </a:r>
          </a:p>
          <a:p>
            <a:pPr eaLnBrk="1" hangingPunct="1">
              <a:lnSpc>
                <a:spcPct val="80000"/>
              </a:lnSpc>
              <a:buFontTx/>
              <a:buNone/>
              <a:defRPr/>
            </a:pPr>
            <a:r>
              <a:rPr lang="en-US" dirty="0">
                <a:latin typeface="Times New Roman" panose="02020603050405020304" pitchFamily="18" charset="0"/>
                <a:cs typeface="Times New Roman" panose="02020603050405020304" pitchFamily="18" charset="0"/>
              </a:rPr>
              <a:t>    calories, prefer complex carbohydrates</a:t>
            </a:r>
          </a:p>
          <a:p>
            <a:pPr eaLnBrk="1" hangingPunct="1">
              <a:lnSpc>
                <a:spcPct val="80000"/>
              </a:lnSpc>
              <a:buFontTx/>
              <a:buChar char="•"/>
              <a:defRPr/>
            </a:pPr>
            <a:r>
              <a:rPr lang="en-US" dirty="0">
                <a:latin typeface="Times New Roman" panose="02020603050405020304" pitchFamily="18" charset="0"/>
                <a:cs typeface="Times New Roman" panose="02020603050405020304" pitchFamily="18" charset="0"/>
              </a:rPr>
              <a:t> Proteins 15%-25% of total calories.</a:t>
            </a:r>
          </a:p>
          <a:p>
            <a:pPr eaLnBrk="1" hangingPunct="1">
              <a:lnSpc>
                <a:spcPct val="80000"/>
              </a:lnSpc>
              <a:buFontTx/>
              <a:buChar char="•"/>
              <a:defRPr/>
            </a:pPr>
            <a:r>
              <a:rPr lang="en-US" dirty="0">
                <a:latin typeface="Times New Roman" panose="02020603050405020304" pitchFamily="18" charset="0"/>
                <a:cs typeface="Times New Roman" panose="02020603050405020304" pitchFamily="18" charset="0"/>
              </a:rPr>
              <a:t> Fat not more than 30% of total calories.</a:t>
            </a:r>
          </a:p>
          <a:p>
            <a:pPr eaLnBrk="1" hangingPunct="1">
              <a:lnSpc>
                <a:spcPct val="80000"/>
              </a:lnSpc>
              <a:buFontTx/>
              <a:buChar char="•"/>
              <a:defRPr/>
            </a:pPr>
            <a:r>
              <a:rPr lang="en-US" dirty="0">
                <a:latin typeface="Times New Roman" panose="02020603050405020304" pitchFamily="18" charset="0"/>
                <a:cs typeface="Times New Roman" panose="02020603050405020304" pitchFamily="18" charset="0"/>
              </a:rPr>
              <a:t> Extra fiber included (satiety).         </a:t>
            </a:r>
          </a:p>
        </p:txBody>
      </p:sp>
      <p:pic>
        <p:nvPicPr>
          <p:cNvPr id="3" name="Picture 2">
            <a:extLst>
              <a:ext uri="{FF2B5EF4-FFF2-40B4-BE49-F238E27FC236}">
                <a16:creationId xmlns:a16="http://schemas.microsoft.com/office/drawing/2014/main" id="{E5FE37B6-8259-843C-81AE-9997CC0E7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772" y="1911096"/>
            <a:ext cx="5431536" cy="36210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8B45-07AF-C9E1-43F7-146481F29501}"/>
              </a:ext>
            </a:extLst>
          </p:cNvPr>
          <p:cNvSpPr>
            <a:spLocks noGrp="1"/>
          </p:cNvSpPr>
          <p:nvPr>
            <p:ph type="title"/>
          </p:nvPr>
        </p:nvSpPr>
        <p:spPr>
          <a:xfrm>
            <a:off x="857447" y="119488"/>
            <a:ext cx="10515600" cy="1325563"/>
          </a:xfrm>
        </p:spPr>
        <p:txBody>
          <a:bodyPr>
            <a:normAutofit fontScale="90000"/>
          </a:bodyPr>
          <a:lstStyle/>
          <a:p>
            <a:pPr algn="ctr"/>
            <a:r>
              <a:rPr lang="en-US" sz="6000" b="1" dirty="0">
                <a:solidFill>
                  <a:srgbClr val="00B050"/>
                </a:solidFill>
                <a:latin typeface="Times New Roman" panose="02020603050405020304" pitchFamily="18" charset="0"/>
                <a:cs typeface="Times New Roman" panose="02020603050405020304" pitchFamily="18" charset="0"/>
              </a:rPr>
              <a:t>Basic principles of Balanced Diet</a:t>
            </a:r>
            <a:endParaRPr lang="en-IN" sz="6000" b="1" dirty="0">
              <a:solidFill>
                <a:srgbClr val="00B05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2AD27D5-7A6E-A739-7711-24BDCF3AB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298" y="2524976"/>
            <a:ext cx="3967899" cy="3967899"/>
          </a:xfrm>
          <a:prstGeom prst="rect">
            <a:avLst/>
          </a:prstGeom>
        </p:spPr>
      </p:pic>
      <p:sp>
        <p:nvSpPr>
          <p:cNvPr id="7" name="TextBox 6">
            <a:extLst>
              <a:ext uri="{FF2B5EF4-FFF2-40B4-BE49-F238E27FC236}">
                <a16:creationId xmlns:a16="http://schemas.microsoft.com/office/drawing/2014/main" id="{8D6BEBAA-5A7D-B364-C6E0-D2AA504995C7}"/>
              </a:ext>
            </a:extLst>
          </p:cNvPr>
          <p:cNvSpPr txBox="1"/>
          <p:nvPr/>
        </p:nvSpPr>
        <p:spPr>
          <a:xfrm>
            <a:off x="4606565" y="1690688"/>
            <a:ext cx="2978870" cy="1323439"/>
          </a:xfrm>
          <a:prstGeom prst="rect">
            <a:avLst/>
          </a:prstGeom>
          <a:noFill/>
        </p:spPr>
        <p:txBody>
          <a:bodyPr wrap="square" rtlCol="0">
            <a:spAutoFit/>
          </a:bodyPr>
          <a:lstStyle/>
          <a:p>
            <a:pPr algn="ctr"/>
            <a:r>
              <a:rPr lang="en-US" sz="2000" b="1" dirty="0">
                <a:highlight>
                  <a:srgbClr val="FFFF00"/>
                </a:highlight>
                <a:latin typeface="Times New Roman" panose="02020603050405020304" pitchFamily="18" charset="0"/>
                <a:cs typeface="Times New Roman" panose="02020603050405020304" pitchFamily="18" charset="0"/>
              </a:rPr>
              <a:t>Regularity: Small &amp; Frequent meals are preferred than large bulky meals</a:t>
            </a:r>
            <a:endParaRPr lang="en-IN" sz="2000" b="1" dirty="0">
              <a:highlight>
                <a:srgbClr val="FFFF00"/>
              </a:highligh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0D0EFFC-70B5-32D8-FA40-86FD54E52755}"/>
              </a:ext>
            </a:extLst>
          </p:cNvPr>
          <p:cNvSpPr txBox="1"/>
          <p:nvPr/>
        </p:nvSpPr>
        <p:spPr>
          <a:xfrm>
            <a:off x="7890236" y="4867629"/>
            <a:ext cx="2809188" cy="1631216"/>
          </a:xfrm>
          <a:prstGeom prst="rect">
            <a:avLst/>
          </a:prstGeom>
          <a:noFill/>
        </p:spPr>
        <p:txBody>
          <a:bodyPr wrap="square" rtlCol="0">
            <a:spAutoFit/>
          </a:bodyPr>
          <a:lstStyle/>
          <a:p>
            <a:endParaRPr lang="en-US" sz="2000" b="1" dirty="0">
              <a:latin typeface="Times New Roman" panose="02020603050405020304" pitchFamily="18" charset="0"/>
              <a:cs typeface="Times New Roman" panose="02020603050405020304" pitchFamily="18" charset="0"/>
            </a:endParaRPr>
          </a:p>
          <a:p>
            <a:pPr algn="ctr"/>
            <a:r>
              <a:rPr lang="en-US" sz="2000" b="1" dirty="0">
                <a:highlight>
                  <a:srgbClr val="66FF33"/>
                </a:highlight>
                <a:latin typeface="Times New Roman" panose="02020603050405020304" pitchFamily="18" charset="0"/>
                <a:cs typeface="Times New Roman" panose="02020603050405020304" pitchFamily="18" charset="0"/>
              </a:rPr>
              <a:t>Quantity: Portion size should be controlled as per Energy Expenditure </a:t>
            </a:r>
            <a:endParaRPr lang="en-IN" sz="2000" b="1" dirty="0">
              <a:highlight>
                <a:srgbClr val="66FF33"/>
              </a:highligh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BFEF018-7559-E66C-C386-F4FDA1EA92E3}"/>
              </a:ext>
            </a:extLst>
          </p:cNvPr>
          <p:cNvSpPr txBox="1"/>
          <p:nvPr/>
        </p:nvSpPr>
        <p:spPr>
          <a:xfrm>
            <a:off x="1436802" y="5136102"/>
            <a:ext cx="2903456" cy="1323439"/>
          </a:xfrm>
          <a:prstGeom prst="rect">
            <a:avLst/>
          </a:prstGeom>
          <a:noFill/>
        </p:spPr>
        <p:txBody>
          <a:bodyPr wrap="square" rtlCol="0">
            <a:spAutoFit/>
          </a:bodyPr>
          <a:lstStyle/>
          <a:p>
            <a:pPr algn="ctr"/>
            <a:r>
              <a:rPr lang="en-US" sz="2000" b="1" dirty="0">
                <a:highlight>
                  <a:srgbClr val="00FFFF"/>
                </a:highlight>
                <a:latin typeface="Times New Roman" panose="02020603050405020304" pitchFamily="18" charset="0"/>
                <a:cs typeface="Times New Roman" panose="02020603050405020304" pitchFamily="18" charset="0"/>
              </a:rPr>
              <a:t>Quality: All food groups to be included in order to make food nutritionally adequate</a:t>
            </a:r>
            <a:endParaRPr lang="en-IN" sz="2000" b="1"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23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0AA115A9-E3B8-2902-3ADD-A4B6A52CA3AD}"/>
              </a:ext>
            </a:extLst>
          </p:cNvPr>
          <p:cNvSpPr>
            <a:spLocks noChangeArrowheads="1"/>
          </p:cNvSpPr>
          <p:nvPr/>
        </p:nvSpPr>
        <p:spPr bwMode="auto">
          <a:xfrm>
            <a:off x="1981199" y="1905001"/>
            <a:ext cx="4193357"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lnSpc>
                <a:spcPct val="150000"/>
              </a:lnSpc>
              <a:buClr>
                <a:srgbClr val="000000"/>
              </a:buClr>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Alcohol and caffeine leads to metabolic disturbances,  hormonal imbalance, disturb sleep cycle and also gives you empty calories which further leads to weight gain.</a:t>
            </a:r>
          </a:p>
        </p:txBody>
      </p:sp>
      <p:sp>
        <p:nvSpPr>
          <p:cNvPr id="47107" name="Rectangle 2">
            <a:extLst>
              <a:ext uri="{FF2B5EF4-FFF2-40B4-BE49-F238E27FC236}">
                <a16:creationId xmlns:a16="http://schemas.microsoft.com/office/drawing/2014/main" id="{BCD42FF6-727E-6511-1B51-488A3DA82CE3}"/>
              </a:ext>
            </a:extLst>
          </p:cNvPr>
          <p:cNvSpPr>
            <a:spLocks noChangeArrowheads="1"/>
          </p:cNvSpPr>
          <p:nvPr/>
        </p:nvSpPr>
        <p:spPr bwMode="auto">
          <a:xfrm>
            <a:off x="575035" y="304800"/>
            <a:ext cx="109633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5400" b="1" dirty="0">
                <a:solidFill>
                  <a:srgbClr val="7030A0"/>
                </a:solidFill>
                <a:latin typeface="Times New Roman" panose="02020603050405020304" pitchFamily="18" charset="0"/>
                <a:cs typeface="Times New Roman" panose="02020603050405020304" pitchFamily="18" charset="0"/>
              </a:rPr>
              <a:t>Cut down on Alcohol and Caffeine</a:t>
            </a:r>
            <a:endParaRPr lang="en-US" altLang="en-US" sz="5400" dirty="0">
              <a:solidFill>
                <a:srgbClr val="7030A0"/>
              </a:solidFill>
              <a:latin typeface="Times New Roman" panose="02020603050405020304" pitchFamily="18" charset="0"/>
              <a:cs typeface="Times New Roman" panose="02020603050405020304" pitchFamily="18" charset="0"/>
            </a:endParaRPr>
          </a:p>
        </p:txBody>
      </p:sp>
      <p:pic>
        <p:nvPicPr>
          <p:cNvPr id="47108" name="Picture 2" descr="http://oliviajenkins.com.au/wp-content/uploads/2014/08/Coffe-alcohol-sugar.jpg">
            <a:extLst>
              <a:ext uri="{FF2B5EF4-FFF2-40B4-BE49-F238E27FC236}">
                <a16:creationId xmlns:a16="http://schemas.microsoft.com/office/drawing/2014/main" id="{900C869B-1783-0BD9-A22F-452153E19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678" y="2256934"/>
            <a:ext cx="46291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922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heel(1)">
                                      <p:cBhvr>
                                        <p:cTn id="7" dur="20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wipe(down)">
                                      <p:cBhvr>
                                        <p:cTn id="12" dur="580">
                                          <p:stCondLst>
                                            <p:cond delay="0"/>
                                          </p:stCondLst>
                                        </p:cTn>
                                        <p:tgtEl>
                                          <p:spTgt spid="47106"/>
                                        </p:tgtEl>
                                      </p:cBhvr>
                                    </p:animEffect>
                                    <p:anim calcmode="lin" valueType="num">
                                      <p:cBhvr>
                                        <p:cTn id="13" dur="1822" tmFilter="0,0; 0.14,0.36; 0.43,0.73; 0.71,0.91; 1.0,1.0">
                                          <p:stCondLst>
                                            <p:cond delay="0"/>
                                          </p:stCondLst>
                                        </p:cTn>
                                        <p:tgtEl>
                                          <p:spTgt spid="4710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710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710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710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7106"/>
                                        </p:tgtEl>
                                        <p:attrNameLst>
                                          <p:attrName>ppt_y</p:attrName>
                                        </p:attrNameLst>
                                      </p:cBhvr>
                                      <p:tavLst>
                                        <p:tav tm="0" fmla="#ppt_y-sin(pi*$)/81">
                                          <p:val>
                                            <p:fltVal val="0"/>
                                          </p:val>
                                        </p:tav>
                                        <p:tav tm="100000">
                                          <p:val>
                                            <p:fltVal val="1"/>
                                          </p:val>
                                        </p:tav>
                                      </p:tavLst>
                                    </p:anim>
                                    <p:animScale>
                                      <p:cBhvr>
                                        <p:cTn id="18" dur="26">
                                          <p:stCondLst>
                                            <p:cond delay="650"/>
                                          </p:stCondLst>
                                        </p:cTn>
                                        <p:tgtEl>
                                          <p:spTgt spid="47106"/>
                                        </p:tgtEl>
                                      </p:cBhvr>
                                      <p:to x="100000" y="60000"/>
                                    </p:animScale>
                                    <p:animScale>
                                      <p:cBhvr>
                                        <p:cTn id="19" dur="166" decel="50000">
                                          <p:stCondLst>
                                            <p:cond delay="676"/>
                                          </p:stCondLst>
                                        </p:cTn>
                                        <p:tgtEl>
                                          <p:spTgt spid="47106"/>
                                        </p:tgtEl>
                                      </p:cBhvr>
                                      <p:to x="100000" y="100000"/>
                                    </p:animScale>
                                    <p:animScale>
                                      <p:cBhvr>
                                        <p:cTn id="20" dur="26">
                                          <p:stCondLst>
                                            <p:cond delay="1312"/>
                                          </p:stCondLst>
                                        </p:cTn>
                                        <p:tgtEl>
                                          <p:spTgt spid="47106"/>
                                        </p:tgtEl>
                                      </p:cBhvr>
                                      <p:to x="100000" y="80000"/>
                                    </p:animScale>
                                    <p:animScale>
                                      <p:cBhvr>
                                        <p:cTn id="21" dur="166" decel="50000">
                                          <p:stCondLst>
                                            <p:cond delay="1338"/>
                                          </p:stCondLst>
                                        </p:cTn>
                                        <p:tgtEl>
                                          <p:spTgt spid="47106"/>
                                        </p:tgtEl>
                                      </p:cBhvr>
                                      <p:to x="100000" y="100000"/>
                                    </p:animScale>
                                    <p:animScale>
                                      <p:cBhvr>
                                        <p:cTn id="22" dur="26">
                                          <p:stCondLst>
                                            <p:cond delay="1642"/>
                                          </p:stCondLst>
                                        </p:cTn>
                                        <p:tgtEl>
                                          <p:spTgt spid="47106"/>
                                        </p:tgtEl>
                                      </p:cBhvr>
                                      <p:to x="100000" y="90000"/>
                                    </p:animScale>
                                    <p:animScale>
                                      <p:cBhvr>
                                        <p:cTn id="23" dur="166" decel="50000">
                                          <p:stCondLst>
                                            <p:cond delay="1668"/>
                                          </p:stCondLst>
                                        </p:cTn>
                                        <p:tgtEl>
                                          <p:spTgt spid="47106"/>
                                        </p:tgtEl>
                                      </p:cBhvr>
                                      <p:to x="100000" y="100000"/>
                                    </p:animScale>
                                    <p:animScale>
                                      <p:cBhvr>
                                        <p:cTn id="24" dur="26">
                                          <p:stCondLst>
                                            <p:cond delay="1808"/>
                                          </p:stCondLst>
                                        </p:cTn>
                                        <p:tgtEl>
                                          <p:spTgt spid="47106"/>
                                        </p:tgtEl>
                                      </p:cBhvr>
                                      <p:to x="100000" y="95000"/>
                                    </p:animScale>
                                    <p:animScale>
                                      <p:cBhvr>
                                        <p:cTn id="25" dur="166" decel="50000">
                                          <p:stCondLst>
                                            <p:cond delay="1834"/>
                                          </p:stCondLst>
                                        </p:cTn>
                                        <p:tgtEl>
                                          <p:spTgt spid="471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FE2F8351-04F9-6240-1A89-A06F3B3E4913}"/>
              </a:ext>
            </a:extLst>
          </p:cNvPr>
          <p:cNvSpPr>
            <a:spLocks noChangeArrowheads="1"/>
          </p:cNvSpPr>
          <p:nvPr/>
        </p:nvSpPr>
        <p:spPr bwMode="auto">
          <a:xfrm>
            <a:off x="2057399" y="1982788"/>
            <a:ext cx="4310063"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buClr>
                <a:srgbClr val="000000"/>
              </a:buClr>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Sugars contribute zero nutrients but lots of calories to your diet.</a:t>
            </a:r>
          </a:p>
          <a:p>
            <a:pPr eaLnBrk="1" hangingPunct="1">
              <a:lnSpc>
                <a:spcPct val="150000"/>
              </a:lnSpc>
              <a:buClr>
                <a:srgbClr val="000000"/>
              </a:buClr>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So limit the sugar intake in your daily diet.</a:t>
            </a:r>
          </a:p>
          <a:p>
            <a:pPr eaLnBrk="1" hangingPunct="1">
              <a:lnSpc>
                <a:spcPct val="150000"/>
              </a:lnSpc>
              <a:buClr>
                <a:srgbClr val="000000"/>
              </a:buClr>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Avoid use of artificial sweeteners in your daily routine.</a:t>
            </a:r>
          </a:p>
        </p:txBody>
      </p:sp>
      <p:sp>
        <p:nvSpPr>
          <p:cNvPr id="48131" name="Rectangle 2">
            <a:extLst>
              <a:ext uri="{FF2B5EF4-FFF2-40B4-BE49-F238E27FC236}">
                <a16:creationId xmlns:a16="http://schemas.microsoft.com/office/drawing/2014/main" id="{9AC0CF7D-39DF-74C4-CB0C-9993DD75115C}"/>
              </a:ext>
            </a:extLst>
          </p:cNvPr>
          <p:cNvSpPr>
            <a:spLocks noChangeArrowheads="1"/>
          </p:cNvSpPr>
          <p:nvPr/>
        </p:nvSpPr>
        <p:spPr bwMode="auto">
          <a:xfrm>
            <a:off x="2012890" y="549275"/>
            <a:ext cx="81868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anose="02020603050405020304" pitchFamily="18" charset="0"/>
              <a:buNone/>
            </a:pPr>
            <a:r>
              <a:rPr lang="en-US" altLang="en-US" sz="5400" b="1" dirty="0">
                <a:solidFill>
                  <a:srgbClr val="FF0000"/>
                </a:solidFill>
                <a:latin typeface="Times New Roman" panose="02020603050405020304" pitchFamily="18" charset="0"/>
                <a:cs typeface="Times New Roman" panose="02020603050405020304" pitchFamily="18" charset="0"/>
              </a:rPr>
              <a:t>Cut down on added Sugars</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
        <p:nvSpPr>
          <p:cNvPr id="48132" name="AutoShape 2" descr="Image result for sugars">
            <a:extLst>
              <a:ext uri="{FF2B5EF4-FFF2-40B4-BE49-F238E27FC236}">
                <a16:creationId xmlns:a16="http://schemas.microsoft.com/office/drawing/2014/main" id="{80474CCC-8083-C03E-03D2-F976AB269E00}"/>
              </a:ext>
            </a:extLst>
          </p:cNvPr>
          <p:cNvSpPr>
            <a:spLocks noChangeAspect="1" noChangeArrowheads="1"/>
          </p:cNvSpPr>
          <p:nvPr/>
        </p:nvSpPr>
        <p:spPr bwMode="auto">
          <a:xfrm>
            <a:off x="6062663" y="23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Clr>
                <a:srgbClr val="000000"/>
              </a:buClr>
              <a:buSzPct val="100000"/>
              <a:buFont typeface="Times New Roman" panose="02020603050405020304" pitchFamily="18" charset="0"/>
              <a:buNone/>
            </a:pPr>
            <a:endParaRPr lang="en-US" altLang="en-US">
              <a:latin typeface="Times New Roman" panose="02020603050405020304" pitchFamily="18" charset="0"/>
              <a:cs typeface="Times New Roman" panose="02020603050405020304" pitchFamily="18" charset="0"/>
            </a:endParaRPr>
          </a:p>
        </p:txBody>
      </p:sp>
      <p:sp>
        <p:nvSpPr>
          <p:cNvPr id="48133" name="AutoShape 4" descr="Image result for sugars">
            <a:extLst>
              <a:ext uri="{FF2B5EF4-FFF2-40B4-BE49-F238E27FC236}">
                <a16:creationId xmlns:a16="http://schemas.microsoft.com/office/drawing/2014/main" id="{DD8C4379-2EAE-B696-E612-141A199531D9}"/>
              </a:ext>
            </a:extLst>
          </p:cNvPr>
          <p:cNvSpPr>
            <a:spLocks noChangeAspect="1" noChangeArrowheads="1"/>
          </p:cNvSpPr>
          <p:nvPr/>
        </p:nvSpPr>
        <p:spPr bwMode="auto">
          <a:xfrm>
            <a:off x="6062663" y="23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Clr>
                <a:srgbClr val="000000"/>
              </a:buClr>
              <a:buSzPct val="100000"/>
              <a:buFont typeface="Times New Roman" panose="02020603050405020304" pitchFamily="18" charset="0"/>
              <a:buNone/>
            </a:pPr>
            <a:endParaRPr lang="en-US" altLang="en-US">
              <a:latin typeface="Times New Roman" panose="02020603050405020304" pitchFamily="18" charset="0"/>
              <a:cs typeface="Times New Roman" panose="02020603050405020304" pitchFamily="18" charset="0"/>
            </a:endParaRPr>
          </a:p>
        </p:txBody>
      </p:sp>
      <p:sp>
        <p:nvSpPr>
          <p:cNvPr id="48134" name="AutoShape 6" descr="Image result for sugars">
            <a:extLst>
              <a:ext uri="{FF2B5EF4-FFF2-40B4-BE49-F238E27FC236}">
                <a16:creationId xmlns:a16="http://schemas.microsoft.com/office/drawing/2014/main" id="{2A418D2D-0872-415F-CD21-C21169125243}"/>
              </a:ext>
            </a:extLst>
          </p:cNvPr>
          <p:cNvSpPr>
            <a:spLocks noChangeAspect="1" noChangeArrowheads="1"/>
          </p:cNvSpPr>
          <p:nvPr/>
        </p:nvSpPr>
        <p:spPr bwMode="auto">
          <a:xfrm>
            <a:off x="6062663" y="23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Clr>
                <a:srgbClr val="000000"/>
              </a:buClr>
              <a:buSzPct val="100000"/>
              <a:buFont typeface="Times New Roman" panose="02020603050405020304" pitchFamily="18" charset="0"/>
              <a:buNone/>
            </a:pPr>
            <a:endParaRPr lang="en-US" altLang="en-US">
              <a:latin typeface="Times New Roman" panose="02020603050405020304" pitchFamily="18" charset="0"/>
              <a:cs typeface="Times New Roman" panose="02020603050405020304" pitchFamily="18" charset="0"/>
            </a:endParaRPr>
          </a:p>
        </p:txBody>
      </p:sp>
      <p:pic>
        <p:nvPicPr>
          <p:cNvPr id="48135" name="Picture 8" descr="http://t1.gstatic.com/images?q=tbn:ANd9GcSiC6TqgHJW5CG7j266pPBMuRU5ktaEIRQlwp2sB2EC4RS8EbLd3A">
            <a:extLst>
              <a:ext uri="{FF2B5EF4-FFF2-40B4-BE49-F238E27FC236}">
                <a16:creationId xmlns:a16="http://schemas.microsoft.com/office/drawing/2014/main" id="{11FF87DE-90DB-DE6B-DECF-79502521D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99707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73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8135"/>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8130"/>
                                        </p:tgtEl>
                                        <p:attrNameLst>
                                          <p:attrName>r</p:attrName>
                                        </p:attrNameLst>
                                      </p:cBhvr>
                                    </p:animRot>
                                    <p:animRot by="-240000">
                                      <p:cBhvr>
                                        <p:cTn id="11" dur="200" fill="hold">
                                          <p:stCondLst>
                                            <p:cond delay="200"/>
                                          </p:stCondLst>
                                        </p:cTn>
                                        <p:tgtEl>
                                          <p:spTgt spid="48130"/>
                                        </p:tgtEl>
                                        <p:attrNameLst>
                                          <p:attrName>r</p:attrName>
                                        </p:attrNameLst>
                                      </p:cBhvr>
                                    </p:animRot>
                                    <p:animRot by="240000">
                                      <p:cBhvr>
                                        <p:cTn id="12" dur="200" fill="hold">
                                          <p:stCondLst>
                                            <p:cond delay="400"/>
                                          </p:stCondLst>
                                        </p:cTn>
                                        <p:tgtEl>
                                          <p:spTgt spid="48130"/>
                                        </p:tgtEl>
                                        <p:attrNameLst>
                                          <p:attrName>r</p:attrName>
                                        </p:attrNameLst>
                                      </p:cBhvr>
                                    </p:animRot>
                                    <p:animRot by="-240000">
                                      <p:cBhvr>
                                        <p:cTn id="13" dur="200" fill="hold">
                                          <p:stCondLst>
                                            <p:cond delay="600"/>
                                          </p:stCondLst>
                                        </p:cTn>
                                        <p:tgtEl>
                                          <p:spTgt spid="48130"/>
                                        </p:tgtEl>
                                        <p:attrNameLst>
                                          <p:attrName>r</p:attrName>
                                        </p:attrNameLst>
                                      </p:cBhvr>
                                    </p:animRot>
                                    <p:animRot by="120000">
                                      <p:cBhvr>
                                        <p:cTn id="14" dur="200" fill="hold">
                                          <p:stCondLst>
                                            <p:cond delay="800"/>
                                          </p:stCondLst>
                                        </p:cTn>
                                        <p:tgtEl>
                                          <p:spTgt spid="48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04" y="567965"/>
            <a:ext cx="9416591" cy="1143000"/>
          </a:xfrm>
        </p:spPr>
        <p:txBody>
          <a:bodyPr>
            <a:normAutofit/>
          </a:bodyPr>
          <a:lstStyle/>
          <a:p>
            <a:r>
              <a:rPr lang="en-US" sz="5400" b="1"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tr-TR" sz="5400" b="1"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EAT SMART” STRATEGIES</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43086" y="2664643"/>
            <a:ext cx="3962400" cy="3717303"/>
          </a:xfrm>
        </p:spPr>
        <p:txBody>
          <a:bodyPr>
            <a:normAutofit lnSpcReduction="10000"/>
          </a:bodyPr>
          <a:lstStyle/>
          <a:p>
            <a:pPr marL="342900" indent="-342900">
              <a:buFontTx/>
              <a:buAutoNum type="arabicPeriod"/>
            </a:pPr>
            <a:r>
              <a:rPr lang="tr-TR" b="1" u="sng" dirty="0">
                <a:solidFill>
                  <a:srgbClr val="00B050"/>
                </a:solidFill>
                <a:latin typeface="Times New Roman" panose="02020603050405020304" pitchFamily="18" charset="0"/>
                <a:cs typeface="Times New Roman" panose="02020603050405020304" pitchFamily="18" charset="0"/>
              </a:rPr>
              <a:t>Take time to chew your food:</a:t>
            </a:r>
          </a:p>
          <a:p>
            <a:pPr marL="342900" indent="-342900"/>
            <a:endParaRPr lang="tr-TR" b="1" u="sng" dirty="0">
              <a:solidFill>
                <a:srgbClr val="00B050"/>
              </a:solidFill>
              <a:latin typeface="Times New Roman" panose="02020603050405020304" pitchFamily="18" charset="0"/>
              <a:cs typeface="Times New Roman" panose="02020603050405020304" pitchFamily="18" charset="0"/>
            </a:endParaRPr>
          </a:p>
          <a:p>
            <a:pPr marL="342900" indent="-342900">
              <a:buFontTx/>
              <a:buChar char="•"/>
            </a:pPr>
            <a:r>
              <a:rPr lang="tr-TR" dirty="0">
                <a:solidFill>
                  <a:srgbClr val="00B050"/>
                </a:solidFill>
                <a:latin typeface="Times New Roman" panose="02020603050405020304" pitchFamily="18" charset="0"/>
                <a:cs typeface="Times New Roman" panose="02020603050405020304" pitchFamily="18" charset="0"/>
              </a:rPr>
              <a:t>Chew slowly</a:t>
            </a:r>
          </a:p>
          <a:p>
            <a:pPr marL="342900" indent="-342900">
              <a:buFontTx/>
              <a:buChar char="•"/>
            </a:pPr>
            <a:endParaRPr lang="tr-TR" dirty="0">
              <a:solidFill>
                <a:srgbClr val="00B050"/>
              </a:solidFill>
              <a:latin typeface="Times New Roman" panose="02020603050405020304" pitchFamily="18" charset="0"/>
              <a:cs typeface="Times New Roman" panose="02020603050405020304" pitchFamily="18" charset="0"/>
            </a:endParaRPr>
          </a:p>
          <a:p>
            <a:pPr marL="342900" indent="-342900">
              <a:buFontTx/>
              <a:buChar char="•"/>
            </a:pPr>
            <a:r>
              <a:rPr lang="tr-TR" dirty="0">
                <a:solidFill>
                  <a:srgbClr val="00B050"/>
                </a:solidFill>
                <a:latin typeface="Times New Roman" panose="02020603050405020304" pitchFamily="18" charset="0"/>
                <a:cs typeface="Times New Roman" panose="02020603050405020304" pitchFamily="18" charset="0"/>
              </a:rPr>
              <a:t>Savore every bite </a:t>
            </a:r>
          </a:p>
          <a:p>
            <a:pPr marL="342900" indent="-342900">
              <a:buFontTx/>
              <a:buChar char="•"/>
            </a:pPr>
            <a:endParaRPr lang="tr-TR" dirty="0">
              <a:solidFill>
                <a:srgbClr val="00B050"/>
              </a:solidFill>
              <a:latin typeface="Times New Roman" panose="02020603050405020304" pitchFamily="18" charset="0"/>
              <a:cs typeface="Times New Roman" panose="02020603050405020304" pitchFamily="18" charset="0"/>
            </a:endParaRPr>
          </a:p>
          <a:p>
            <a:pPr marL="342900" indent="-342900">
              <a:buFontTx/>
              <a:buChar char="•"/>
            </a:pPr>
            <a:r>
              <a:rPr lang="tr-TR" dirty="0">
                <a:solidFill>
                  <a:srgbClr val="00B050"/>
                </a:solidFill>
                <a:latin typeface="Times New Roman" panose="02020603050405020304" pitchFamily="18" charset="0"/>
                <a:cs typeface="Times New Roman" panose="02020603050405020304" pitchFamily="18" charset="0"/>
              </a:rPr>
              <a:t>The joy of eating. </a:t>
            </a:r>
          </a:p>
        </p:txBody>
      </p:sp>
      <p:pic>
        <p:nvPicPr>
          <p:cNvPr id="4" name="Picture 9" descr="eating-disorder"/>
          <p:cNvPicPr>
            <a:picLocks noChangeAspect="1" noChangeArrowheads="1"/>
          </p:cNvPicPr>
          <p:nvPr/>
        </p:nvPicPr>
        <p:blipFill>
          <a:blip r:embed="rId2"/>
          <a:srcRect/>
          <a:stretch>
            <a:fillRect/>
          </a:stretch>
        </p:blipFill>
        <p:spPr bwMode="auto">
          <a:xfrm>
            <a:off x="7287312" y="2539779"/>
            <a:ext cx="4034279" cy="4362998"/>
          </a:xfrm>
          <a:prstGeom prst="rect">
            <a:avLst/>
          </a:prstGeom>
          <a:noFill/>
          <a:ln w="9525">
            <a:noFill/>
            <a:miter lim="800000"/>
            <a:headEnd/>
            <a:tailEnd/>
          </a:ln>
        </p:spPr>
      </p:pic>
    </p:spTree>
    <p:extLst>
      <p:ext uri="{BB962C8B-B14F-4D97-AF65-F5344CB8AC3E}">
        <p14:creationId xmlns:p14="http://schemas.microsoft.com/office/powerpoint/2010/main" val="570678346"/>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008" y="228600"/>
            <a:ext cx="9078013" cy="1143000"/>
          </a:xfrm>
        </p:spPr>
        <p:txBody>
          <a:bodyPr>
            <a:normAutofit/>
          </a:bodyPr>
          <a:lstStyle/>
          <a:p>
            <a:pPr algn="ctr"/>
            <a:r>
              <a:rPr lang="tr-TR" sz="5400" b="1" dirty="0">
                <a:solidFill>
                  <a:srgbClr val="FFFF00"/>
                </a:solidFill>
                <a:latin typeface="Times New Roman" panose="02020603050405020304" pitchFamily="18" charset="0"/>
                <a:cs typeface="Times New Roman" panose="02020603050405020304" pitchFamily="18" charset="0"/>
              </a:rPr>
              <a:t>Avoid </a:t>
            </a:r>
            <a:r>
              <a:rPr lang="en-US" sz="5400" b="1" dirty="0">
                <a:solidFill>
                  <a:srgbClr val="FFFF00"/>
                </a:solidFill>
                <a:latin typeface="Times New Roman" panose="02020603050405020304" pitchFamily="18" charset="0"/>
                <a:cs typeface="Times New Roman" panose="02020603050405020304" pitchFamily="18" charset="0"/>
              </a:rPr>
              <a:t>S</a:t>
            </a:r>
            <a:r>
              <a:rPr lang="tr-TR" sz="5400" b="1" dirty="0">
                <a:solidFill>
                  <a:srgbClr val="FFFF00"/>
                </a:solidFill>
                <a:latin typeface="Times New Roman" panose="02020603050405020304" pitchFamily="18" charset="0"/>
                <a:cs typeface="Times New Roman" panose="02020603050405020304" pitchFamily="18" charset="0"/>
              </a:rPr>
              <a:t>tress while </a:t>
            </a:r>
            <a:r>
              <a:rPr lang="en-US" sz="5400" b="1" dirty="0">
                <a:solidFill>
                  <a:srgbClr val="FFFF00"/>
                </a:solidFill>
                <a:latin typeface="Times New Roman" panose="02020603050405020304" pitchFamily="18" charset="0"/>
                <a:cs typeface="Times New Roman" panose="02020603050405020304" pitchFamily="18" charset="0"/>
              </a:rPr>
              <a:t>E</a:t>
            </a:r>
            <a:r>
              <a:rPr lang="tr-TR" sz="5400" b="1" dirty="0">
                <a:solidFill>
                  <a:srgbClr val="FFFF00"/>
                </a:solidFill>
                <a:latin typeface="Times New Roman" panose="02020603050405020304" pitchFamily="18" charset="0"/>
                <a:cs typeface="Times New Roman" panose="02020603050405020304" pitchFamily="18" charset="0"/>
              </a:rPr>
              <a:t>ating</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1600200"/>
            <a:ext cx="4343400" cy="1524000"/>
          </a:xfrm>
        </p:spPr>
        <p:txBody>
          <a:bodyPr/>
          <a:lstStyle/>
          <a:p>
            <a:pPr>
              <a:buFont typeface="Arial" charset="0"/>
              <a:buChar char="•"/>
            </a:pPr>
            <a:r>
              <a:rPr lang="tr-TR" dirty="0">
                <a:solidFill>
                  <a:srgbClr val="00B050"/>
                </a:solidFill>
                <a:latin typeface="Times New Roman" panose="02020603050405020304" pitchFamily="18" charset="0"/>
                <a:cs typeface="Times New Roman" panose="02020603050405020304" pitchFamily="18" charset="0"/>
              </a:rPr>
              <a:t>Avoid eating while working, driving, arguing,</a:t>
            </a:r>
          </a:p>
          <a:p>
            <a:r>
              <a:rPr lang="tr-TR" dirty="0">
                <a:solidFill>
                  <a:srgbClr val="00B050"/>
                </a:solidFill>
                <a:latin typeface="Times New Roman" panose="02020603050405020304" pitchFamily="18" charset="0"/>
                <a:cs typeface="Times New Roman" panose="02020603050405020304" pitchFamily="18" charset="0"/>
              </a:rPr>
              <a:t>watching TV.</a:t>
            </a:r>
          </a:p>
          <a:p>
            <a:endParaRPr lang="en-US"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400800" y="4114800"/>
            <a:ext cx="3505200" cy="738664"/>
          </a:xfrm>
          <a:prstGeom prst="rect">
            <a:avLst/>
          </a:prstGeom>
          <a:noFill/>
        </p:spPr>
        <p:txBody>
          <a:bodyPr wrap="square" rtlCol="0">
            <a:spAutoFit/>
          </a:bodyPr>
          <a:lstStyle/>
          <a:p>
            <a:pPr>
              <a:buFont typeface="Arial" pitchFamily="34" charset="0"/>
              <a:buChar char="•"/>
            </a:pPr>
            <a:r>
              <a:rPr lang="tr-TR" sz="2400" dirty="0">
                <a:solidFill>
                  <a:schemeClr val="bg1"/>
                </a:solidFill>
                <a:latin typeface="Times New Roman" panose="02020603050405020304" pitchFamily="18" charset="0"/>
                <a:cs typeface="Times New Roman" panose="02020603050405020304" pitchFamily="18" charset="0"/>
              </a:rPr>
              <a:t>Take deep breaths</a:t>
            </a:r>
          </a:p>
          <a:p>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086601" y="5257801"/>
            <a:ext cx="2799869" cy="461665"/>
          </a:xfrm>
          <a:prstGeom prst="rect">
            <a:avLst/>
          </a:prstGeom>
          <a:noFill/>
        </p:spPr>
        <p:txBody>
          <a:bodyPr wrap="none" rtlCol="0">
            <a:spAutoFit/>
          </a:bodyPr>
          <a:lstStyle/>
          <a:p>
            <a:pPr>
              <a:buFontTx/>
              <a:buChar char="•"/>
            </a:pPr>
            <a:r>
              <a:rPr lang="tr-TR" sz="2400" dirty="0">
                <a:solidFill>
                  <a:srgbClr val="00B050"/>
                </a:solidFill>
                <a:latin typeface="Times New Roman" panose="02020603050405020304" pitchFamily="18" charset="0"/>
                <a:cs typeface="Times New Roman" panose="02020603050405020304" pitchFamily="18" charset="0"/>
              </a:rPr>
              <a:t>Play soothing music</a:t>
            </a:r>
          </a:p>
        </p:txBody>
      </p:sp>
      <p:pic>
        <p:nvPicPr>
          <p:cNvPr id="6" name="Picture 6" descr="eating-while-driving"/>
          <p:cNvPicPr>
            <a:picLocks noChangeAspect="1" noChangeArrowheads="1"/>
          </p:cNvPicPr>
          <p:nvPr/>
        </p:nvPicPr>
        <p:blipFill>
          <a:blip r:embed="rId2"/>
          <a:srcRect/>
          <a:stretch>
            <a:fillRect/>
          </a:stretch>
        </p:blipFill>
        <p:spPr bwMode="auto">
          <a:xfrm>
            <a:off x="6553200" y="1447800"/>
            <a:ext cx="3652838" cy="2286000"/>
          </a:xfrm>
          <a:prstGeom prst="rect">
            <a:avLst/>
          </a:prstGeom>
          <a:noFill/>
          <a:ln w="9525">
            <a:noFill/>
            <a:miter lim="800000"/>
            <a:headEnd/>
            <a:tailEnd/>
          </a:ln>
        </p:spPr>
      </p:pic>
      <p:pic>
        <p:nvPicPr>
          <p:cNvPr id="9" name="Picture 8">
            <a:extLst>
              <a:ext uri="{FF2B5EF4-FFF2-40B4-BE49-F238E27FC236}">
                <a16:creationId xmlns:a16="http://schemas.microsoft.com/office/drawing/2014/main" id="{17CCB6AA-A247-8942-4C7B-30D0E60F8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693128"/>
            <a:ext cx="3402964" cy="2552223"/>
          </a:xfrm>
          <a:prstGeom prst="rect">
            <a:avLst/>
          </a:prstGeom>
        </p:spPr>
      </p:pic>
    </p:spTree>
    <p:extLst>
      <p:ext uri="{BB962C8B-B14F-4D97-AF65-F5344CB8AC3E}">
        <p14:creationId xmlns:p14="http://schemas.microsoft.com/office/powerpoint/2010/main" val="3303887132"/>
      </p:ext>
    </p:extLst>
  </p:cSld>
  <p:clrMapOvr>
    <a:masterClrMapping/>
  </p:clrMapOvr>
  <p:transition>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2378</Words>
  <Application>Microsoft Office PowerPoint</Application>
  <PresentationFormat>Widescreen</PresentationFormat>
  <Paragraphs>416</Paragraphs>
  <Slides>34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Roboto</vt:lpstr>
      <vt:lpstr>Times New Roman</vt:lpstr>
      <vt:lpstr>Wingdings</vt:lpstr>
      <vt:lpstr>Office Theme</vt:lpstr>
      <vt:lpstr>Adolescent Friendly Dietary Interventions for Obesity </vt:lpstr>
      <vt:lpstr>Energy Balance </vt:lpstr>
      <vt:lpstr>PowerPoint Presentation</vt:lpstr>
      <vt:lpstr>1. Diet </vt:lpstr>
      <vt:lpstr>Basic principles of Balanced Diet</vt:lpstr>
      <vt:lpstr>PowerPoint Presentation</vt:lpstr>
      <vt:lpstr>PowerPoint Presentation</vt:lpstr>
      <vt:lpstr>“EAT SMART” STRATEGIES</vt:lpstr>
      <vt:lpstr>Avoid Stress while Eating</vt:lpstr>
      <vt:lpstr>2. Proper eating routine</vt:lpstr>
      <vt:lpstr>3. Physical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Eating Out</vt:lpstr>
      <vt:lpstr>PowerPoint Presentation</vt:lpstr>
      <vt:lpstr>PowerPoint Presentation</vt:lpstr>
      <vt:lpstr>Protein Rich Vegetarian Options…..</vt:lpstr>
      <vt:lpstr>Case Study..</vt:lpstr>
      <vt:lpstr>Diet Recall was taken……</vt:lpstr>
      <vt:lpstr>1st Diet Counselling</vt:lpstr>
      <vt:lpstr>Calorie Distribution</vt:lpstr>
      <vt:lpstr>PowerPoint Presentation</vt:lpstr>
      <vt:lpstr>PowerPoint Presentation</vt:lpstr>
      <vt:lpstr>Practical Tips were given……</vt:lpstr>
      <vt:lpstr>Practical Tips were given…….</vt:lpstr>
      <vt:lpstr>Follow up visit after 15 days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friendly dietary interventions </dc:title>
  <dc:creator>Surbhi Pareek</dc:creator>
  <cp:lastModifiedBy>Surbhi Pareek</cp:lastModifiedBy>
  <cp:revision>93</cp:revision>
  <dcterms:created xsi:type="dcterms:W3CDTF">2024-04-17T07:12:39Z</dcterms:created>
  <dcterms:modified xsi:type="dcterms:W3CDTF">2024-05-02T04:02:37Z</dcterms:modified>
</cp:coreProperties>
</file>